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UPD1GEpY1bF4mViPn5W8FGaRm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Aashish Pokharel"/>
  <p:cmAuthor clrIdx="1" id="1" initials="" lastIdx="1" name="Milan Chaudhar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823D29-B672-41C1-BB0D-2C46E622DFF2}">
  <a:tblStyle styleId="{10823D29-B672-41C1-BB0D-2C46E622DF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6T18:04:53.518">
    <p:pos x="288" y="756"/>
    <p:text>Use Phases of Project as outline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tnLg8"/>
      </p:ext>
    </p:extLst>
  </p:cm>
  <p:cm authorId="1" idx="1" dt="2023-04-16T18:04:53.518">
    <p:pos x="288" y="756"/>
    <p:text>Ok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vNtnLh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6T17:36:32.042">
    <p:pos x="1401" y="829"/>
    <p:text>Add the activity and Sequence diagrams too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tnLhE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6T17:37:48.912">
    <p:pos x="6000" y="0"/>
    <p:text>Make the data preparations in a bullets. Make 2 bullets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tnLhM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16T17:36:54.454">
    <p:pos x="288" y="826"/>
    <p:text>Show In Table if possible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tnLhI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4-16T17:38:21.645">
    <p:pos x="6000" y="0"/>
    <p:text>Add the predictions and the accuracy charts of the model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NtnLh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7700c948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e7700c948_5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e7700c94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e7700c948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7700c948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2e7700c948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e7700c948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2e7700c948_5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e7700c94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2e7700c948_6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e7700c948_6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e7700c948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e7700c948_6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e7700c948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7700c948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e7700c948_6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e7700c948_6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e7700c948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e7700c948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e7700c948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7700c948_6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7700c948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7700c948_6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e7700c948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" type="subTitle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/>
          <p:nvPr>
            <p:ph idx="1"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"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"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2"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3"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idx="1"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9143640" cy="1058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5"/>
          <p:cNvSpPr/>
          <p:nvPr/>
        </p:nvSpPr>
        <p:spPr>
          <a:xfrm>
            <a:off x="8754120" y="66600"/>
            <a:ext cx="3596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4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5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363040" y="1825200"/>
            <a:ext cx="4867200" cy="94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 10 MP Session Title &gt;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&lt;First Name Last Name&gt;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4308480" y="3905280"/>
            <a:ext cx="112464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&lt;Date&gt;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18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/>
          <p:nvPr/>
        </p:nvSpPr>
        <p:spPr>
          <a:xfrm>
            <a:off x="817007" y="1587764"/>
            <a:ext cx="7509625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Handwritten Nepali Digit Classification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Aashish Pokharel (20786/075)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Milan Chaudhary (20811/075)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Shreedhar Ghimire (20827/075)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694679" y="4358573"/>
            <a:ext cx="1754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17 April 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967763" y="1587764"/>
            <a:ext cx="7379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7700c948_5_15"/>
          <p:cNvSpPr txBox="1"/>
          <p:nvPr>
            <p:ph idx="4294967295"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Model Architecture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22e7700c948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465" y="1226750"/>
            <a:ext cx="4594775" cy="35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Model Building Pipeline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del_Pipeline.drawio"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5352" y="1316377"/>
            <a:ext cx="4692935" cy="366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7700c948_5_1"/>
          <p:cNvSpPr txBox="1"/>
          <p:nvPr>
            <p:ph idx="4294967295"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Activity Diagram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2e7700c948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63" y="1152395"/>
            <a:ext cx="3980165" cy="3775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2e7700c948_5_1"/>
          <p:cNvSpPr txBox="1"/>
          <p:nvPr/>
        </p:nvSpPr>
        <p:spPr>
          <a:xfrm>
            <a:off x="6871275" y="4527875"/>
            <a:ext cx="195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Fig: Activity Diagram</a:t>
            </a:r>
            <a:endParaRPr i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7700c948_5_8"/>
          <p:cNvSpPr txBox="1"/>
          <p:nvPr>
            <p:ph idx="4294967295"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Sequence Diagram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2e7700c948_5_8"/>
          <p:cNvSpPr txBox="1"/>
          <p:nvPr/>
        </p:nvSpPr>
        <p:spPr>
          <a:xfrm>
            <a:off x="6732600" y="4435275"/>
            <a:ext cx="195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Fig: Sequence Diagram for image Prediction</a:t>
            </a:r>
            <a:endParaRPr i="1" sz="1100"/>
          </a:p>
        </p:txBody>
      </p:sp>
      <p:pic>
        <p:nvPicPr>
          <p:cNvPr id="206" name="Google Shape;206;g22e7700c948_5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13" y="1063020"/>
            <a:ext cx="4126279" cy="377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UI Design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311" y="1203734"/>
            <a:ext cx="2925018" cy="382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Data Organization : Folder structure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>
            <p:ph idx="4294967295" type="body"/>
          </p:nvPr>
        </p:nvSpPr>
        <p:spPr>
          <a:xfrm>
            <a:off x="280989" y="1289051"/>
            <a:ext cx="5100308" cy="2904578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Dataset divided into: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Train </a:t>
            </a:r>
            <a:endParaRPr/>
          </a:p>
          <a:p>
            <a:pPr indent="-342900" lvl="1" marL="8001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Test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stored in each of their labels</a:t>
            </a:r>
            <a:endParaRPr/>
          </a:p>
        </p:txBody>
      </p:sp>
      <p:pic>
        <p:nvPicPr>
          <p:cNvPr descr="Folder_structure_nepali_name"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663" y="1168184"/>
            <a:ext cx="3285874" cy="380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idx="4294967295" type="title"/>
          </p:nvPr>
        </p:nvSpPr>
        <p:spPr>
          <a:xfrm>
            <a:off x="530773" y="2413093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System Implementation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4294967295" type="title"/>
          </p:nvPr>
        </p:nvSpPr>
        <p:spPr>
          <a:xfrm>
            <a:off x="215463" y="226942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Development Tools Used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641125" y="1180524"/>
            <a:ext cx="73263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Anaconda 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HTML/CSS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1600"/>
          </a:p>
          <a:p>
            <a:pPr indent="-2984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and Github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idx="4294967295" type="title"/>
          </p:nvPr>
        </p:nvSpPr>
        <p:spPr>
          <a:xfrm>
            <a:off x="215463" y="226942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Design and Documentation Tools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641131" y="1327681"/>
            <a:ext cx="706295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Diagrams.net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Word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Powerpoint &amp; Google Slides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idx="4294967295" type="title"/>
          </p:nvPr>
        </p:nvSpPr>
        <p:spPr>
          <a:xfrm>
            <a:off x="215463" y="226942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Design Dependencies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798607" y="1411763"/>
            <a:ext cx="706295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Pillow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idx="4294967295" type="body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203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sz="2000"/>
          </a:p>
          <a:p>
            <a:pPr indent="-203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indent="-203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Analysis</a:t>
            </a:r>
            <a:endParaRPr sz="2000"/>
          </a:p>
          <a:p>
            <a:pPr indent="-203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2000"/>
          </a:p>
          <a:p>
            <a:pPr indent="-203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Implementation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Conclusion</a:t>
            </a:r>
            <a:endParaRPr sz="2000"/>
          </a:p>
          <a:p>
            <a:pPr indent="-762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Phases of Project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lt1"/>
                </a:solidFill>
              </a:rPr>
              <a:t>Outline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4294967295" type="title"/>
          </p:nvPr>
        </p:nvSpPr>
        <p:spPr>
          <a:xfrm>
            <a:off x="257504" y="2350032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Methodology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idx="4294967295" type="title"/>
          </p:nvPr>
        </p:nvSpPr>
        <p:spPr>
          <a:xfrm>
            <a:off x="194442" y="163881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Methodology : Data Preparation</a:t>
            </a:r>
            <a:br>
              <a:rPr lang="en-US"/>
            </a:br>
            <a:endParaRPr sz="3200"/>
          </a:p>
        </p:txBody>
      </p:sp>
      <p:sp>
        <p:nvSpPr>
          <p:cNvPr id="253" name="Google Shape;253;p22"/>
          <p:cNvSpPr txBox="1"/>
          <p:nvPr/>
        </p:nvSpPr>
        <p:spPr>
          <a:xfrm>
            <a:off x="1149750" y="1555800"/>
            <a:ext cx="68445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for training collected were in the image (*.jpg) format and were later converted into the dataframe for simplistic view.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32 * 32 images were converted into a 1-D array and appended as a row in the dataframe. The last column contains the label of the images.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Base Modelling : Architecture 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457200" y="1311682"/>
            <a:ext cx="7435457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 shape : Input layer will consist of 32 * 32 image stacked 		                     into a single vector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Layers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: Model will consist more than 2 hidden layers 		                            with 64 neurons each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Layers    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Will output 1</a:t>
            </a:r>
            <a:r>
              <a:rPr lang="en-US" sz="1800">
                <a:solidFill>
                  <a:schemeClr val="dk1"/>
                </a:solidFill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possible outcomes, 10 for every 		                      Nepali digit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Rate 	      : 0.01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function : relu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Base Modelling : Outcomes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457200" y="1311682"/>
            <a:ext cx="7435457" cy="95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 	: 90%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Accuracy 		: 87%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Base Model : Prediction Sample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132" y="1358506"/>
            <a:ext cx="3381375" cy="361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7700c948_5_40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</a:t>
            </a:r>
            <a:r>
              <a:rPr lang="en-US" sz="3200">
                <a:solidFill>
                  <a:schemeClr val="lt1"/>
                </a:solidFill>
              </a:rPr>
              <a:t>inal Model</a:t>
            </a:r>
            <a:br>
              <a:rPr lang="en-US"/>
            </a:br>
            <a:endParaRPr sz="3200"/>
          </a:p>
        </p:txBody>
      </p:sp>
      <p:sp>
        <p:nvSpPr>
          <p:cNvPr id="277" name="Google Shape;277;g22e7700c948_5_40"/>
          <p:cNvSpPr txBox="1"/>
          <p:nvPr/>
        </p:nvSpPr>
        <p:spPr>
          <a:xfrm>
            <a:off x="1149750" y="1555800"/>
            <a:ext cx="74481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neural network with 2 hidden layers.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He-initialization for weight initialization and L2 regularization for regularization. 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7700c948_6_18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Architecture </a:t>
            </a:r>
            <a:br>
              <a:rPr lang="en-US"/>
            </a:br>
            <a:endParaRPr sz="3200"/>
          </a:p>
        </p:txBody>
      </p:sp>
      <p:sp>
        <p:nvSpPr>
          <p:cNvPr id="283" name="Google Shape;283;g22e7700c948_6_18"/>
          <p:cNvSpPr txBox="1"/>
          <p:nvPr/>
        </p:nvSpPr>
        <p:spPr>
          <a:xfrm>
            <a:off x="1149750" y="1555800"/>
            <a:ext cx="68445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Model is a fully connected neural network with 2 hidden layers.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model uses the He-initialization for weight initialization and L2 regularization for regularization. 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g22e7700c948_6_6"/>
          <p:cNvGraphicFramePr/>
          <p:nvPr/>
        </p:nvGraphicFramePr>
        <p:xfrm>
          <a:off x="652700" y="11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{10823D29-B672-41C1-BB0D-2C46E622DFF2}</a:tableStyleId>
              </a:tblPr>
              <a:tblGrid>
                <a:gridCol w="2366000"/>
                <a:gridCol w="1609400"/>
                <a:gridCol w="2810375"/>
                <a:gridCol w="597800"/>
              </a:tblGrid>
              <a:tr h="73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Properties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Values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Remarks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8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Hidden Layers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7750">
                <a:tc rowSpan="5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Layer Sizes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Input Layer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 Hidden Layer (1)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3. </a:t>
                      </a:r>
                      <a:r>
                        <a:rPr lang="en-US" sz="1200"/>
                        <a:t>Hidden Layer (2)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4. </a:t>
                      </a:r>
                      <a:r>
                        <a:rPr lang="en-US" sz="1200"/>
                        <a:t>Output Layer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1024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With ReLU Activation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With ReLU Activation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With Softmax Activation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77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77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77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14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9" name="Google Shape;289;g22e7700c948_6_6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Architecture</a:t>
            </a:r>
            <a:br>
              <a:rPr lang="en-US"/>
            </a:b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g22e7700c948_6_28"/>
          <p:cNvGraphicFramePr/>
          <p:nvPr/>
        </p:nvGraphicFramePr>
        <p:xfrm>
          <a:off x="2850150" y="159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{10823D29-B672-41C1-BB0D-2C46E622DFF2}</a:tableStyleId>
              </a:tblPr>
              <a:tblGrid>
                <a:gridCol w="1876425"/>
                <a:gridCol w="12763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Learning Rate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Optimizer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Batch Gradient Descent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Iterations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10000</a:t>
                      </a:r>
                      <a:endParaRPr sz="1200"/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g22e7700c948_6_28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Architecture</a:t>
            </a:r>
            <a:br>
              <a:rPr lang="en-US"/>
            </a:b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7700c948_6_23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Training Accuracy &amp; Loss</a:t>
            </a:r>
            <a:br>
              <a:rPr lang="en-US"/>
            </a:br>
            <a:endParaRPr sz="3200"/>
          </a:p>
        </p:txBody>
      </p:sp>
      <p:sp>
        <p:nvSpPr>
          <p:cNvPr id="301" name="Google Shape;301;g22e7700c948_6_23"/>
          <p:cNvSpPr txBox="1"/>
          <p:nvPr/>
        </p:nvSpPr>
        <p:spPr>
          <a:xfrm>
            <a:off x="1149750" y="1555800"/>
            <a:ext cx="68445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02" name="Google Shape;302;g22e7700c948_6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63" y="1379163"/>
            <a:ext cx="37242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22e7700c948_6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75" y="1379163"/>
            <a:ext cx="37338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idx="4294967295" type="body"/>
          </p:nvPr>
        </p:nvSpPr>
        <p:spPr>
          <a:xfrm>
            <a:off x="280392" y="1179219"/>
            <a:ext cx="8582856" cy="3855236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Handwritten Nepali Digit Classification is the process to provide the ability to machines to recognize human handwritten digits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not an easy task for the machine because handwritten digits are not perfect, vary from person-to-person, and can be made with many different flavors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project intends to implement a Feedforward Neural Network that will be able to recognize the handwritten digits with high accuracy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3"/>
          <p:cNvSpPr txBox="1"/>
          <p:nvPr>
            <p:ph idx="4294967295"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cap="none">
                <a:solidFill>
                  <a:schemeClr val="lt1"/>
                </a:solidFill>
              </a:rPr>
              <a:t>I</a:t>
            </a:r>
            <a:r>
              <a:rPr lang="en-US" sz="3200">
                <a:solidFill>
                  <a:schemeClr val="lt1"/>
                </a:solidFill>
              </a:rPr>
              <a:t>ntroduction</a:t>
            </a:r>
            <a:endParaRPr sz="3200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g22e7700c948_6_31"/>
          <p:cNvGraphicFramePr/>
          <p:nvPr/>
        </p:nvGraphicFramePr>
        <p:xfrm>
          <a:off x="1451425" y="11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{10823D29-B672-41C1-BB0D-2C46E622DFF2}</a:tableStyleId>
              </a:tblPr>
              <a:tblGrid>
                <a:gridCol w="1924050"/>
                <a:gridCol w="1295400"/>
                <a:gridCol w="2276475"/>
              </a:tblGrid>
              <a:tr h="838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Train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Train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Train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7699"/>
                        </a:lnSpc>
                        <a:spcBef>
                          <a:spcPts val="11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g22e7700c948_6_31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Performance</a:t>
            </a:r>
            <a:br>
              <a:rPr lang="en-US"/>
            </a:b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e7700c948_6_42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Deployment</a:t>
            </a:r>
            <a:br>
              <a:rPr lang="en-US"/>
            </a:br>
            <a:endParaRPr sz="3200"/>
          </a:p>
        </p:txBody>
      </p:sp>
      <p:pic>
        <p:nvPicPr>
          <p:cNvPr id="315" name="Google Shape;315;g22e7700c948_6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25" y="1198581"/>
            <a:ext cx="5290142" cy="381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e7700c948_6_50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Final Model : Testing</a:t>
            </a:r>
            <a:br>
              <a:rPr lang="en-US"/>
            </a:br>
            <a:endParaRPr sz="3200"/>
          </a:p>
        </p:txBody>
      </p:sp>
      <p:sp>
        <p:nvSpPr>
          <p:cNvPr id="321" name="Google Shape;321;g22e7700c948_6_50"/>
          <p:cNvSpPr/>
          <p:nvPr/>
        </p:nvSpPr>
        <p:spPr>
          <a:xfrm>
            <a:off x="457200" y="1311682"/>
            <a:ext cx="74355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Tests Performed: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Tests for classification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Tests for Network Initialization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7700c948_6_60"/>
          <p:cNvSpPr txBox="1"/>
          <p:nvPr>
            <p:ph idx="4294967295" type="title"/>
          </p:nvPr>
        </p:nvSpPr>
        <p:spPr>
          <a:xfrm>
            <a:off x="194442" y="163881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Conclusion &amp; Future Enhancements</a:t>
            </a:r>
            <a:endParaRPr sz="3200"/>
          </a:p>
        </p:txBody>
      </p:sp>
      <p:sp>
        <p:nvSpPr>
          <p:cNvPr id="327" name="Google Shape;327;g22e7700c948_6_60"/>
          <p:cNvSpPr/>
          <p:nvPr/>
        </p:nvSpPr>
        <p:spPr>
          <a:xfrm>
            <a:off x="457200" y="1311682"/>
            <a:ext cx="74355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model although being simple architecture </a:t>
            </a:r>
            <a:r>
              <a:rPr lang="en-US" sz="1800">
                <a:solidFill>
                  <a:schemeClr val="dk1"/>
                </a:solidFill>
              </a:rPr>
              <a:t>performs very well in the given scenario of digit recognition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Enhancements: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Fast and Powerful techniques such as CNN could be used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idx="4294967295" type="body"/>
          </p:nvPr>
        </p:nvSpPr>
        <p:spPr>
          <a:xfrm>
            <a:off x="280392" y="1288264"/>
            <a:ext cx="8582856" cy="3855236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Following are the objectives of the system: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identify Nepali digits using Deep Learning Approaches,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perform tasks such as hyperparameter tuning, normalization, regularization, etc. to create an efficient model,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integrate the developed model into a given system where user can provide the input and the model gives the predicted outcome.</a:t>
            </a:r>
            <a:endParaRPr sz="2000"/>
          </a:p>
        </p:txBody>
      </p:sp>
      <p:sp>
        <p:nvSpPr>
          <p:cNvPr id="151" name="Google Shape;151;p4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cap="none">
                <a:solidFill>
                  <a:schemeClr val="lt1"/>
                </a:solidFill>
              </a:rPr>
              <a:t>O</a:t>
            </a:r>
            <a:r>
              <a:rPr lang="en-US" sz="3200">
                <a:solidFill>
                  <a:schemeClr val="lt1"/>
                </a:solidFill>
              </a:rPr>
              <a:t>bjectives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idx="4294967295" type="body"/>
          </p:nvPr>
        </p:nvSpPr>
        <p:spPr>
          <a:xfrm>
            <a:off x="280392" y="1288264"/>
            <a:ext cx="8582856" cy="3855236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project tries to implement a system that will be able to take inputs from user and recognize which nepali digit is given as input.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System has following limitations: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The system will not be able to recognize Nepali characters other than the digits</a:t>
            </a:r>
            <a:endParaRPr sz="2000"/>
          </a:p>
        </p:txBody>
      </p:sp>
      <p:sp>
        <p:nvSpPr>
          <p:cNvPr id="157" name="Google Shape;157;p5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Scope &amp; Limitation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2940714" y="2218919"/>
            <a:ext cx="31708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Analysis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idx="4294967295"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Functional Requirement :Use case Diagram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50" y="1152455"/>
            <a:ext cx="2712902" cy="377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idx="4294967295" type="title"/>
          </p:nvPr>
        </p:nvSpPr>
        <p:spPr>
          <a:xfrm>
            <a:off x="257503" y="153368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Data Analysis</a:t>
            </a:r>
            <a:endParaRPr b="0" sz="3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26124" y="1315328"/>
            <a:ext cx="8851367" cy="295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 Each label : 2000 (85% train 15% test)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format : 32 * 32 pixels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all data of same shape ? Yes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Channels : 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4294967295" type="title"/>
          </p:nvPr>
        </p:nvSpPr>
        <p:spPr>
          <a:xfrm>
            <a:off x="437187" y="2192374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cap="none"/>
              <a:t>SYSTEM DESIGN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26124" y="1315328"/>
            <a:ext cx="8851367" cy="295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Milan</dc:creator>
</cp:coreProperties>
</file>