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2" r:id="rId22"/>
  </p:sldIdLst>
  <p:sldSz cx="12192000" cy="6858000"/>
  <p:notesSz cx="7559675" cy="106914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592C5C0-94CC-4B24-9832-2CC4531939E8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AD7711B-CAEF-43C2-8593-84475BBA9101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195212-1B62-4B40-A3AD-B21E56981F27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4604FE-5894-452D-9E3D-1B093AACCD31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5D3A129-8BA3-4E3F-AC3A-C7BA5C949EAE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5B8EE1D-51FA-4272-88D1-258BDE76E815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EB85101-F61A-48B3-BC11-A2AD2644B399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235BAA-F6C3-4184-98C5-5AB474D52F8B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6EBF452-732D-4BC6-BC90-EAEDD0C91242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F29573E-CF94-42A5-A0C0-BC708C0B7C01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A7A872D-50AF-45F3-BAC5-437784A7D634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7A66CB-FC50-48C7-8C6F-F414604A3822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B8748D6-FBD7-498C-9442-3D33F5EFB91C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A36071F-B943-4399-87C2-DBE7B362FE4E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69D32C-7E6C-4712-8B96-6062E2A14288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22A33E7-1396-4F64-B757-749D4F9BECFD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0047C4D-1C94-4D37-A823-9E6A39205874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F900D6C-78FB-4C52-A2D1-208850038991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A23BE96-2935-4D3A-A79A-0E89880352A5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67F0EB4-BB8D-415A-89F1-9750A675949C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C693431-A1D2-403D-8FFE-CD1D0CB244BA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955CBE3-0F3B-449E-947E-D6605F6015AA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EC23385-5C0C-47C1-BF48-92DF84D2D553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30D63BC-D982-4E4A-93BA-879F56CB20A6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8908365-CB77-409B-A390-3D67E50AD338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BF39E64-7CDC-4236-B244-52CA0EEF322A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0E51C85-9333-4BE7-9C4B-54E285991F1B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9CDD5F0-4678-491D-A640-93145EAB405E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59DD6E1-40BE-404F-B925-CDD9EF2E9F98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61D3D64-C3A4-4E04-A1E2-494F174DD0D8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81C081-7429-4C17-9D2E-CEDDDCAA9387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D0C9D1A-907E-41E3-B0EB-47E67A7A9B38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C51C0DD-8402-4CA8-82C5-59AFEC95F714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A2A60CA-C5FF-4763-AABE-3FC5EB769E3A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3C9B12-44BE-4BBC-B6BE-6B2914C4A343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C5971B2-79E6-4A63-B562-F3FA9D03EC1C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 hidden="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Rectangle 6" hidden="1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7" hidden="1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w="6350" cap="sq">
            <a:solidFill>
              <a:srgbClr val="26262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Rectangle 4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9"/>
          <p:cNvSpPr/>
          <p:nvPr/>
        </p:nvSpPr>
        <p:spPr>
          <a:xfrm>
            <a:off x="1307880" y="1267560"/>
            <a:ext cx="9575640" cy="4307400"/>
          </a:xfrm>
          <a:prstGeom prst="rect">
            <a:avLst/>
          </a:prstGeom>
          <a:solidFill>
            <a:srgbClr val="FFFFFF"/>
          </a:solidFill>
          <a:ln w="6350">
            <a:noFill/>
          </a:ln>
          <a:effectLst>
            <a:outerShdw blurRad="50760" algn="ctr" rotWithShape="0">
              <a:srgbClr val="000000">
                <a:alpha val="6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10"/>
          <p:cNvSpPr/>
          <p:nvPr/>
        </p:nvSpPr>
        <p:spPr>
          <a:xfrm>
            <a:off x="1447920" y="1411560"/>
            <a:ext cx="9295560" cy="4034160"/>
          </a:xfrm>
          <a:prstGeom prst="rect">
            <a:avLst/>
          </a:prstGeom>
          <a:noFill/>
          <a:ln w="6350" cap="sq">
            <a:solidFill>
              <a:srgbClr val="4040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Rectangle 14"/>
          <p:cNvSpPr/>
          <p:nvPr/>
        </p:nvSpPr>
        <p:spPr>
          <a:xfrm>
            <a:off x="5135760" y="1267560"/>
            <a:ext cx="1919520" cy="7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6"/>
          <p:cNvGrpSpPr/>
          <p:nvPr/>
        </p:nvGrpSpPr>
        <p:grpSpPr>
          <a:xfrm>
            <a:off x="5249880" y="1267560"/>
            <a:ext cx="1692000" cy="616320"/>
            <a:chOff x="5249880" y="1267560"/>
            <a:chExt cx="1692000" cy="616320"/>
          </a:xfrm>
        </p:grpSpPr>
        <p:sp>
          <p:nvSpPr>
            <p:cNvPr id="8" name="Straight Connector 16"/>
            <p:cNvSpPr/>
            <p:nvPr/>
          </p:nvSpPr>
          <p:spPr>
            <a:xfrm>
              <a:off x="5249880" y="1267560"/>
              <a:ext cx="360" cy="61272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Straight Connector 17"/>
            <p:cNvSpPr/>
            <p:nvPr/>
          </p:nvSpPr>
          <p:spPr>
            <a:xfrm>
              <a:off x="6941520" y="1267560"/>
              <a:ext cx="360" cy="61272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Straight Connector 18"/>
            <p:cNvSpPr/>
            <p:nvPr/>
          </p:nvSpPr>
          <p:spPr>
            <a:xfrm>
              <a:off x="5249880" y="1883520"/>
              <a:ext cx="1691640" cy="36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 idx="1"/>
          </p:nvPr>
        </p:nvSpPr>
        <p:spPr>
          <a:xfrm>
            <a:off x="1629000" y="5177520"/>
            <a:ext cx="5729400" cy="22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2"/>
          </p:nvPr>
        </p:nvSpPr>
        <p:spPr>
          <a:xfrm>
            <a:off x="8606880" y="5177520"/>
            <a:ext cx="1955160" cy="22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>
              <a:lnSpc>
                <a:spcPct val="100000"/>
              </a:lnSpc>
              <a:buNone/>
              <a:defRPr lang="en-US" sz="24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71D0B7EC-624F-41D3-854F-D23F6FAA669F}" type="slidenum">
              <a:rPr lang="en-US" sz="2400" b="0" strike="noStrike" spc="-1">
                <a:latin typeface="Times New Roman"/>
              </a:rPr>
            </a:fld>
            <a:endParaRPr lang="en-US" sz="2400" b="0" strike="noStrike" spc="-1"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3"/>
          </p:nvPr>
        </p:nvSpPr>
        <p:spPr>
          <a:xfrm>
            <a:off x="5318640" y="1341360"/>
            <a:ext cx="1553760" cy="484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Rectangle 6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Rectangle 7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w="6350" cap="sq">
            <a:solidFill>
              <a:srgbClr val="26262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1"/>
          <p:cNvSpPr>
            <a:spLocks noGrp="1"/>
          </p:cNvSpPr>
          <p:nvPr>
            <p:ph type="ftr" idx="4"/>
          </p:nvPr>
        </p:nvSpPr>
        <p:spPr>
          <a:xfrm>
            <a:off x="1066680" y="6035040"/>
            <a:ext cx="5815800" cy="365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ldNum" idx="5"/>
          </p:nvPr>
        </p:nvSpPr>
        <p:spPr>
          <a:xfrm>
            <a:off x="10287000" y="6035040"/>
            <a:ext cx="837360" cy="365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>
              <a:lnSpc>
                <a:spcPct val="100000"/>
              </a:lnSpc>
              <a:buNone/>
              <a:defRPr lang="en-US" sz="24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E0BBF679-0F3C-4B69-B1B9-7F5E75C88D0A}" type="slidenum">
              <a:rPr lang="en-US" sz="2400" b="0" strike="noStrike" spc="-1">
                <a:latin typeface="Times New Roman"/>
              </a:rPr>
            </a:fld>
            <a:endParaRPr lang="en-US" sz="2400" b="0" strike="noStrike" spc="-1"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6"/>
          </p:nvPr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6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Rectangle 7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w="6350" cap="sq">
            <a:solidFill>
              <a:srgbClr val="26262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7880" cy="384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  <a:endParaRPr lang="en-US" sz="18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  <a:endParaRPr lang="en-US" sz="1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  <a:endParaRPr lang="en-US" sz="18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  <a:endParaRPr lang="en-US" sz="18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  <a:endParaRPr lang="en-US" sz="18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  <a:endParaRPr lang="en-US" sz="18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7880" cy="384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  <a:endParaRPr lang="en-US" sz="18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  <a:endParaRPr lang="en-US" sz="1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  <a:endParaRPr lang="en-US" sz="18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  <a:endParaRPr lang="en-US" sz="18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  <a:endParaRPr lang="en-US" sz="18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  <a:endParaRPr lang="en-US" sz="18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ftr" idx="7"/>
          </p:nvPr>
        </p:nvSpPr>
        <p:spPr>
          <a:xfrm>
            <a:off x="1066680" y="6035040"/>
            <a:ext cx="5815800" cy="365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sldNum" idx="8"/>
          </p:nvPr>
        </p:nvSpPr>
        <p:spPr>
          <a:xfrm>
            <a:off x="10287000" y="6035040"/>
            <a:ext cx="837360" cy="365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>
              <a:lnSpc>
                <a:spcPct val="100000"/>
              </a:lnSpc>
              <a:buNone/>
              <a:defRPr lang="en-US" sz="24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D5432CE3-CBE8-491A-958C-98C7CA0007C0}" type="slidenum">
              <a:rPr lang="en-US" sz="2400" b="0" strike="noStrike" spc="-1">
                <a:latin typeface="Times New Roman"/>
              </a:rPr>
            </a:fld>
            <a:endParaRPr lang="en-US" sz="2400" b="0" strike="noStrike" spc="-1"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dt" idx="9"/>
          </p:nvPr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5" descr="abstract image"/>
          <p:cNvPicPr/>
          <p:nvPr/>
        </p:nvPicPr>
        <p:blipFill>
          <a:blip r:embed="rId1"/>
          <a:stretch>
            <a:fillRect/>
          </a:stretch>
        </p:blipFill>
        <p:spPr>
          <a:xfrm>
            <a:off x="-310680" y="-396720"/>
            <a:ext cx="12557160" cy="7633800"/>
          </a:xfrm>
          <a:prstGeom prst="rect">
            <a:avLst/>
          </a:prstGeom>
          <a:ln w="0">
            <a:noFill/>
          </a:ln>
        </p:spPr>
      </p:pic>
      <p:sp>
        <p:nvSpPr>
          <p:cNvPr id="142" name="Rectangle 81"/>
          <p:cNvSpPr/>
          <p:nvPr/>
        </p:nvSpPr>
        <p:spPr>
          <a:xfrm>
            <a:off x="5695200" y="1808640"/>
            <a:ext cx="5451840" cy="32403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Rectangle 83"/>
          <p:cNvSpPr/>
          <p:nvPr/>
        </p:nvSpPr>
        <p:spPr>
          <a:xfrm>
            <a:off x="5861160" y="1974960"/>
            <a:ext cx="5119920" cy="2907000"/>
          </a:xfrm>
          <a:prstGeom prst="rect">
            <a:avLst/>
          </a:prstGeom>
          <a:noFill/>
          <a:ln w="6350" cap="sq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895360" y="2035440"/>
            <a:ext cx="4809240" cy="123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83000"/>
              </a:lnSpc>
              <a:buNone/>
            </a:pPr>
            <a:r>
              <a:rPr lang="en-US" sz="4400" b="0" strike="noStrike" cap="all" spc="-100">
                <a:solidFill>
                  <a:srgbClr val="C9211E"/>
                </a:solidFill>
                <a:latin typeface="Century Gothic"/>
              </a:rPr>
              <a:t>Sentiment    analysis</a:t>
            </a:r>
            <a:endParaRPr lang="en-US" sz="4400" b="0" strike="noStrike" spc="-1">
              <a:solidFill>
                <a:srgbClr val="C9211E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5861160" y="3429000"/>
            <a:ext cx="5119920" cy="145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sz="1400" b="0" strike="noStrike" spc="75">
                <a:solidFill>
                  <a:srgbClr val="FFFFFF"/>
                </a:solidFill>
                <a:latin typeface="Century Gothic"/>
              </a:rPr>
              <a:t>up Members</a:t>
            </a:r>
            <a:endParaRPr lang="en-US" sz="1400" b="0" strike="noStrike" spc="-1">
              <a:latin typeface="Arial"/>
            </a:endParaRPr>
          </a:p>
          <a:p>
            <a:pPr marL="285750" indent="-285750" algn="ctr">
              <a:lnSpc>
                <a:spcPct val="110000"/>
              </a:lnSpc>
              <a:spcAft>
                <a:spcPts val="600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75">
                <a:solidFill>
                  <a:srgbClr val="111111"/>
                </a:solidFill>
                <a:latin typeface="Century Gothic"/>
              </a:rPr>
              <a:t>Aashish Pokharel</a:t>
            </a:r>
            <a:endParaRPr lang="en-US" sz="1400" b="0" strike="noStrike" spc="-1">
              <a:latin typeface="Arial"/>
            </a:endParaRPr>
          </a:p>
          <a:p>
            <a:pPr marL="285750" indent="-285750" algn="ctr">
              <a:lnSpc>
                <a:spcPct val="110000"/>
              </a:lnSpc>
              <a:spcAft>
                <a:spcPts val="600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latin typeface="Arial"/>
              </a:rPr>
              <a:t>Binod Adhikari</a:t>
            </a:r>
            <a:endParaRPr lang="en-US" sz="1400" b="0" strike="noStrike" spc="-1">
              <a:latin typeface="Arial"/>
            </a:endParaRPr>
          </a:p>
          <a:p>
            <a:pPr marL="285750" indent="-285750" algn="ctr">
              <a:lnSpc>
                <a:spcPct val="110000"/>
              </a:lnSpc>
              <a:spcAft>
                <a:spcPts val="600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latin typeface="Arial"/>
              </a:rPr>
              <a:t>Tirtha Raj Poudel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10000"/>
              </a:lnSpc>
              <a:spcAft>
                <a:spcPts val="600"/>
              </a:spcAft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 algn="ctr">
              <a:lnSpc>
                <a:spcPct val="110000"/>
              </a:lnSpc>
              <a:spcAft>
                <a:spcPts val="600"/>
              </a:spcAft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262626"/>
                </a:solidFill>
                <a:latin typeface="Century Gothic"/>
              </a:rPr>
              <a:t>Exploratory Data Analysis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Century Gothic"/>
              </a:rPr>
              <a:t>Class Distribution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Equally distributed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0 – Negative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4 - Positive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endParaRPr lang="en-US" sz="2300" b="0" strike="noStrike" spc="-1">
              <a:latin typeface="Arial"/>
            </a:endParaRPr>
          </a:p>
        </p:txBody>
      </p:sp>
      <p:pic>
        <p:nvPicPr>
          <p:cNvPr id="173" name="Picture 172"/>
          <p:cNvPicPr/>
          <p:nvPr/>
        </p:nvPicPr>
        <p:blipFill>
          <a:blip r:embed="rId1"/>
          <a:stretch>
            <a:fillRect/>
          </a:stretch>
        </p:blipFill>
        <p:spPr>
          <a:xfrm>
            <a:off x="6656040" y="2376000"/>
            <a:ext cx="5002200" cy="3110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/>
          </p:nvPr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7000"/>
          </a:bodyPr>
          <a:lstStyle/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Selected feature : ‘text’</a:t>
            </a:r>
            <a:endParaRPr lang="en-US" sz="2300" b="0" strike="noStrike" spc="-1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Preprocessing:</a:t>
            </a:r>
            <a:endParaRPr lang="en-US" sz="2300" b="0" strike="noStrike" spc="-1">
              <a:latin typeface="Arial"/>
            </a:endParaRPr>
          </a:p>
          <a:p>
            <a:pPr marL="864235" lvl="1" indent="-323850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To Lowercase</a:t>
            </a:r>
            <a:endParaRPr lang="en-US" sz="2300" b="0" strike="noStrike" spc="-1">
              <a:latin typeface="Arial"/>
            </a:endParaRPr>
          </a:p>
          <a:p>
            <a:pPr marL="864235" lvl="1" indent="-323850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Removal of HTML tags and URLs.</a:t>
            </a:r>
            <a:endParaRPr lang="en-US" sz="2300" b="0" strike="noStrike" spc="-1">
              <a:latin typeface="Arial"/>
            </a:endParaRPr>
          </a:p>
          <a:p>
            <a:pPr marL="864235" lvl="1" indent="-323850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Removal of Mentions(@username) and hashtags(#)</a:t>
            </a:r>
            <a:endParaRPr lang="en-US" sz="2300" b="0" strike="noStrike" spc="-1">
              <a:latin typeface="Arial"/>
            </a:endParaRPr>
          </a:p>
          <a:p>
            <a:pPr marL="864235" lvl="1" indent="-323850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Removal of stopwords.</a:t>
            </a:r>
            <a:endParaRPr lang="en-US" sz="2300" b="0" strike="noStrike" spc="-1">
              <a:latin typeface="Arial"/>
            </a:endParaRPr>
          </a:p>
          <a:p>
            <a:pPr marL="864235" lvl="1" indent="-323850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Stemming and Lemmatization</a:t>
            </a:r>
            <a:endParaRPr lang="en-US" sz="2300" b="0" strike="noStrike" spc="-1">
              <a:latin typeface="Arial"/>
            </a:endParaRPr>
          </a:p>
          <a:p>
            <a:pPr marL="864235" lvl="1" indent="-323850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Vectorization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endParaRPr lang="en-US" sz="23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Century Gothic"/>
              </a:rPr>
              <a:t>Data Preprocessing &amp; Feature selection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262626"/>
                </a:solidFill>
                <a:latin typeface="Century Gothic"/>
              </a:rPr>
              <a:t>Model Selection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Algorithms Considered: Logistic Regression, Naive Bayes, SVM, decision Trees, XGBoost.</a:t>
            </a:r>
            <a:endParaRPr lang="en-US" sz="2300" b="0" strike="noStrike" spc="-1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Metrics : Accuracy, F1 score and Confusion Matrix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</a:pPr>
            <a:endParaRPr lang="en-US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262626"/>
                </a:solidFill>
                <a:latin typeface="Century Gothic"/>
              </a:rPr>
              <a:t>Model Selection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entury Gothic"/>
              </a:rPr>
              <a:t>Findings: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Logistic Regression &amp; Naive Bayes: Performs well on metrics, Fast model training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Decision Trees &amp; XGBoost: Average performance, Slow model training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SVM : Couldn’t converge.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</a:pPr>
            <a:endParaRPr lang="en-US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262626"/>
                </a:solidFill>
                <a:latin typeface="Century Gothic"/>
              </a:rPr>
              <a:t>Findings : For optimal Model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Optimal Model: Logistic Regression</a:t>
            </a:r>
            <a:endParaRPr lang="en-US" sz="2300" b="0" strike="noStrike" spc="-1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Accuracy : ~79.6%</a:t>
            </a:r>
            <a:endParaRPr lang="en-US" sz="2300" b="0" strike="noStrike" spc="-1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F1 Score: ~79.5%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endParaRPr lang="en-US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262626"/>
                </a:solidFill>
                <a:latin typeface="Century Gothic"/>
              </a:rPr>
              <a:t>Findings : For optimal Model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066680" y="160020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Confusion Matrix: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endParaRPr lang="en-US" sz="2300" b="0" strike="noStrike" spc="-1">
              <a:latin typeface="Arial"/>
            </a:endParaRPr>
          </a:p>
        </p:txBody>
      </p:sp>
      <p:pic>
        <p:nvPicPr>
          <p:cNvPr id="184" name="Picture 183"/>
          <p:cNvPicPr/>
          <p:nvPr/>
        </p:nvPicPr>
        <p:blipFill>
          <a:blip r:embed="rId1"/>
          <a:stretch>
            <a:fillRect/>
          </a:stretch>
        </p:blipFill>
        <p:spPr>
          <a:xfrm>
            <a:off x="3200400" y="2971800"/>
            <a:ext cx="4684680" cy="3326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066680" y="4572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262626"/>
                </a:solidFill>
                <a:latin typeface="Century Gothic"/>
              </a:rPr>
              <a:t>Future Enhancements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1066680" y="160020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  <a:buNone/>
            </a:pPr>
            <a:endParaRPr lang="en-US" sz="2300" b="0" strike="noStrike" spc="-1" dirty="0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300" b="0" strike="noStrike" spc="-1" dirty="0">
                <a:solidFill>
                  <a:srgbClr val="000000"/>
                </a:solidFill>
                <a:latin typeface="Century Gothic"/>
              </a:rPr>
              <a:t>Use of Classical Learning Algorithm(Logistic Regression). Deep Learning Algorithms such as RNN could increase model performance.</a:t>
            </a:r>
            <a:endParaRPr lang="en-US" sz="2300" b="0" strike="noStrike" spc="-1" dirty="0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300" b="0" strike="noStrike" spc="-1" dirty="0">
                <a:solidFill>
                  <a:srgbClr val="000000"/>
                </a:solidFill>
                <a:latin typeface="Century Gothic"/>
              </a:rPr>
              <a:t>Implementation in the Real life scenario applications.</a:t>
            </a:r>
            <a:endParaRPr lang="en-US" sz="23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</a:pPr>
            <a:endParaRPr lang="en-US" sz="23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endParaRPr lang="en-US" sz="23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Libraries used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828800"/>
            <a:ext cx="10972440" cy="3752999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NumPy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Pandas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Matplotlib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Scikit Learn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Pickle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Django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356" y="3363597"/>
            <a:ext cx="3448564" cy="185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609" y="984074"/>
            <a:ext cx="4395218" cy="197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54" y="2654742"/>
            <a:ext cx="4162583" cy="16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736" y="4314527"/>
            <a:ext cx="4271888" cy="78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119" y="5219894"/>
            <a:ext cx="3157194" cy="109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914760" y="22860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262626"/>
                </a:solidFill>
                <a:latin typeface="Century Gothic"/>
              </a:rPr>
              <a:t>Thank you!!!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262626"/>
                </a:solidFill>
                <a:latin typeface="Century Gothic"/>
              </a:rPr>
              <a:t>Introduction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latin typeface="Century Gothic"/>
              </a:rPr>
              <a:t>a view of or attitude toward a situation or event; an opinion</a:t>
            </a:r>
            <a:endParaRPr lang="en-US" sz="1600" b="0" strike="noStrike" spc="-1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latin typeface="Century Gothic"/>
              </a:rPr>
              <a:t>the process of computationally identifying and categorizing opinions  </a:t>
            </a:r>
            <a:endParaRPr lang="en-US" sz="1600" b="0" strike="noStrike" spc="-1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latin typeface="Century Gothic"/>
              </a:rPr>
              <a:t>determine whether it is positive, negative, or neutral</a:t>
            </a:r>
            <a:endParaRPr lang="en-US" sz="1600" b="0" strike="noStrike" spc="-1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latin typeface="Century Gothic"/>
              </a:rPr>
              <a:t>usually given for a particular topic or a product</a:t>
            </a:r>
            <a:endParaRPr lang="en-US" sz="1600" b="0" strike="noStrike" spc="-1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latin typeface="Century Gothic"/>
              </a:rPr>
              <a:t>used to get feedback from very large audiences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4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524640" y="3355560"/>
            <a:ext cx="5232600" cy="285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262626"/>
                </a:solidFill>
                <a:latin typeface="Century Gothic"/>
              </a:rPr>
              <a:t>Types of Sentiment Analysis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0" name="TextBox 2"/>
          <p:cNvSpPr/>
          <p:nvPr/>
        </p:nvSpPr>
        <p:spPr>
          <a:xfrm>
            <a:off x="1168200" y="2897280"/>
            <a:ext cx="264744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  <a:ea typeface="DejaVu Sans" panose="020B0603030804020204"/>
              </a:rPr>
              <a:t>Very-positive, positive, neutral, negative, very-negative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1" name="TextBox 5"/>
          <p:cNvSpPr/>
          <p:nvPr/>
        </p:nvSpPr>
        <p:spPr>
          <a:xfrm>
            <a:off x="4394520" y="2897280"/>
            <a:ext cx="2647440" cy="63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  <a:ea typeface="DejaVu Sans" panose="020B0603030804020204"/>
              </a:rPr>
              <a:t>Happiness, Sadness, Anger, Frustration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2" name="TextBox 7"/>
          <p:cNvSpPr/>
          <p:nvPr/>
        </p:nvSpPr>
        <p:spPr>
          <a:xfrm>
            <a:off x="7871040" y="2897280"/>
            <a:ext cx="29811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  <a:ea typeface="DejaVu Sans" panose="020B0603030804020204"/>
              </a:rPr>
              <a:t>Analyze sentiment of text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216440" cy="37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Fine Grained                 Emotion Detection                  Aspect Based                                                </a:t>
            </a:r>
            <a:endParaRPr lang="en-US" sz="2300" b="0" strike="noStrike" spc="-1">
              <a:latin typeface="Arial"/>
            </a:endParaRPr>
          </a:p>
        </p:txBody>
      </p:sp>
      <p:pic>
        <p:nvPicPr>
          <p:cNvPr id="154" name="Content Placeholder 8"/>
          <p:cNvPicPr/>
          <p:nvPr/>
        </p:nvPicPr>
        <p:blipFill>
          <a:blip r:embed="rId1"/>
          <a:stretch>
            <a:fillRect/>
          </a:stretch>
        </p:blipFill>
        <p:spPr>
          <a:xfrm>
            <a:off x="3816360" y="3799800"/>
            <a:ext cx="4150800" cy="256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262626"/>
                </a:solidFill>
                <a:latin typeface="Century Gothic"/>
              </a:rPr>
              <a:t>Rule Based System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182880" indent="-182880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Algorithm that performs sentiment 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  analysis based on a set of manually 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  crafted rules</a:t>
            </a:r>
            <a:endParaRPr lang="en-US" sz="2300" b="0" strike="noStrike" spc="-1">
              <a:latin typeface="Arial"/>
            </a:endParaRPr>
          </a:p>
          <a:p>
            <a:pPr marL="1097280">
              <a:lnSpc>
                <a:spcPct val="100000"/>
              </a:lnSpc>
              <a:spcBef>
                <a:spcPts val="5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	</a:t>
            </a: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-&gt; preprocessing</a:t>
            </a:r>
            <a:endParaRPr lang="en-US" sz="2300" b="0" strike="noStrike" spc="-1">
              <a:latin typeface="Arial"/>
            </a:endParaRPr>
          </a:p>
          <a:p>
            <a:pPr marL="1097280">
              <a:lnSpc>
                <a:spcPct val="100000"/>
              </a:lnSpc>
              <a:spcBef>
                <a:spcPts val="500"/>
              </a:spcBef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	-&gt; tokenization</a:t>
            </a:r>
            <a:endParaRPr lang="en-US" sz="2300" b="0" strike="noStrike" spc="-1">
              <a:latin typeface="Arial"/>
            </a:endParaRPr>
          </a:p>
          <a:p>
            <a:pPr marL="1097280">
              <a:lnSpc>
                <a:spcPct val="100000"/>
              </a:lnSpc>
              <a:spcBef>
                <a:spcPts val="500"/>
              </a:spcBef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	-&gt; stemming</a:t>
            </a:r>
            <a:endParaRPr lang="en-US" sz="2300" b="0" strike="noStrike" spc="-1">
              <a:latin typeface="Arial"/>
            </a:endParaRPr>
          </a:p>
          <a:p>
            <a:pPr marL="1097280">
              <a:lnSpc>
                <a:spcPct val="100000"/>
              </a:lnSpc>
              <a:spcBef>
                <a:spcPts val="500"/>
              </a:spcBef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	-&gt; lemmatization</a:t>
            </a:r>
            <a:endParaRPr lang="en-US" sz="2300" b="0" strike="noStrike" spc="-1">
              <a:latin typeface="Arial"/>
            </a:endParaRPr>
          </a:p>
          <a:p>
            <a:pPr marL="1097280">
              <a:lnSpc>
                <a:spcPct val="100000"/>
              </a:lnSpc>
              <a:spcBef>
                <a:spcPts val="500"/>
              </a:spcBef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	-&gt; lexicons, etc</a:t>
            </a:r>
            <a:endParaRPr lang="en-US" sz="2300" b="0" strike="noStrike" spc="-1">
              <a:latin typeface="Arial"/>
            </a:endParaRPr>
          </a:p>
        </p:txBody>
      </p:sp>
      <p:pic>
        <p:nvPicPr>
          <p:cNvPr id="157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454440" y="690480"/>
            <a:ext cx="5328720" cy="5261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262626"/>
                </a:solidFill>
                <a:latin typeface="Century Gothic"/>
              </a:rPr>
              <a:t>Target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9000" lnSpcReduction="10000"/>
          </a:bodyPr>
          <a:lstStyle/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Are we getting a state of the art 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 one-horned unicorn that can magically 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 predict the user’s sentiment when 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 even the user is dubious about the idea?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300" b="1" strike="noStrike" spc="-1">
                <a:solidFill>
                  <a:srgbClr val="000000"/>
                </a:solidFill>
                <a:latin typeface="Century Gothic"/>
              </a:rPr>
              <a:t>Spoiler alert, NO! 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endParaRPr lang="en-US" sz="2300" b="0" strike="noStrike" spc="-1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A simple machine learning model with satisfactory performance metrics, and good enough to land us a job, of course.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endParaRPr lang="en-US" sz="2300" b="0" strike="noStrike" spc="-1">
              <a:latin typeface="Arial"/>
            </a:endParaRPr>
          </a:p>
        </p:txBody>
      </p:sp>
      <p:pic>
        <p:nvPicPr>
          <p:cNvPr id="160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004520" y="513360"/>
            <a:ext cx="4812840" cy="3178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262626"/>
                </a:solidFill>
                <a:latin typeface="Century Gothic"/>
              </a:rPr>
              <a:t>Applications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Helpful for large companies to get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  customer reviews</a:t>
            </a:r>
            <a:endParaRPr lang="en-US" sz="2300" b="0" strike="noStrike" spc="-1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To get employees feedbacks.</a:t>
            </a:r>
            <a:endParaRPr lang="en-US" sz="2300" b="0" strike="noStrike" spc="-1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Helpful for improving product quality</a:t>
            </a:r>
            <a:endParaRPr lang="en-US" sz="2300" b="0" strike="noStrike" spc="-1">
              <a:latin typeface="Arial"/>
            </a:endParaRPr>
          </a:p>
        </p:txBody>
      </p:sp>
      <p:pic>
        <p:nvPicPr>
          <p:cNvPr id="163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358400" y="642600"/>
            <a:ext cx="4403160" cy="5096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262626"/>
                </a:solidFill>
                <a:latin typeface="Century Gothic"/>
              </a:rPr>
              <a:t>Model Design &amp; Analysis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Steps: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1. Data Collection and preparation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2. Exploratory Data Analysis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3. Data Preprocessing &amp; Feature selection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4. Model Selection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entury Gothic"/>
              </a:rPr>
              <a:t> 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endParaRPr lang="en-US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000" b="0" strike="noStrike" spc="-1">
                <a:solidFill>
                  <a:srgbClr val="262626"/>
                </a:solidFill>
                <a:latin typeface="Century Gothic"/>
              </a:rPr>
              <a:t>The dataset</a:t>
            </a:r>
            <a:br>
              <a:rPr sz="4000"/>
            </a:br>
            <a:endParaRPr lang="en-US" sz="40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1066680" y="168048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Century Gothic"/>
              </a:rPr>
              <a:t>Sentiment140</a:t>
            </a: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 with 1.6 million tweets</a:t>
            </a:r>
            <a:endParaRPr lang="en-US" sz="2000" b="0" strike="noStrike" spc="-1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1,600,000 tweets extracted using the twitter API</a:t>
            </a:r>
            <a:endParaRPr lang="en-US" sz="2000" b="0" strike="noStrike" spc="-1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Annotation  (0 = negative, 4 = positive)</a:t>
            </a:r>
            <a:endParaRPr lang="en-US" sz="2000" b="0" strike="noStrike" spc="-1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rgbClr val="262626"/>
              </a:buClr>
              <a:buFont typeface="Garamond"/>
              <a:buChar char="◦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Source of data : Kaggle / Stanford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6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772400" y="417960"/>
            <a:ext cx="3959640" cy="3010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262626"/>
                </a:solidFill>
                <a:latin typeface="Century Gothic"/>
              </a:rPr>
              <a:t>Exploratory Data Analysis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Century Gothic"/>
              </a:rPr>
              <a:t>Fields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target: the polarity of the tweet (0 = negative, 2 = neutral, 4 = positive)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ids: The id of the tweet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date: the date of the tweet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flag: The query (lyx). If there is no query, then this value is NO_QUERY.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user: the user that tweeted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text: the text of the tweet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  <a:tabLst>
                <a:tab pos="0" algn="l"/>
              </a:tabLst>
            </a:pPr>
            <a:endParaRPr lang="en-US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{652C8F7B-0501-4BEA-ABDC-3DB11EFCC3C8}tf78438558_win32</Template>
  <TotalTime>0</TotalTime>
  <Words>2918</Words>
  <Application>WPS Presentation</Application>
  <PresentationFormat>Widescreen</PresentationFormat>
  <Paragraphs>153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41" baseType="lpstr">
      <vt:lpstr>Arial</vt:lpstr>
      <vt:lpstr>SimSun</vt:lpstr>
      <vt:lpstr>Wingdings</vt:lpstr>
      <vt:lpstr>Arial</vt:lpstr>
      <vt:lpstr>Nimbus Roman No9 L</vt:lpstr>
      <vt:lpstr>Times New Roman</vt:lpstr>
      <vt:lpstr>Symbol</vt:lpstr>
      <vt:lpstr>Century Gothic</vt:lpstr>
      <vt:lpstr>Gubbi</vt:lpstr>
      <vt:lpstr>Garamond</vt:lpstr>
      <vt:lpstr>DejaVu Sans</vt:lpstr>
      <vt:lpstr>Microsoft YaHei</vt:lpstr>
      <vt:lpstr>Droid Sans Fallback</vt:lpstr>
      <vt:lpstr>Arial Unicode MS</vt:lpstr>
      <vt:lpstr>OpenSymbol</vt:lpstr>
      <vt:lpstr>Calibri</vt:lpstr>
      <vt:lpstr>DejaVu Sans</vt:lpstr>
      <vt:lpstr>Symbol</vt:lpstr>
      <vt:lpstr>Century Gothic</vt:lpstr>
      <vt:lpstr>FreeSans</vt:lpstr>
      <vt:lpstr>Office Theme</vt:lpstr>
      <vt:lpstr>Office Theme</vt:lpstr>
      <vt:lpstr>Office Theme</vt:lpstr>
      <vt:lpstr>Sentiment    analysis</vt:lpstr>
      <vt:lpstr>Introduction</vt:lpstr>
      <vt:lpstr>Types of Sentiment Analysis</vt:lpstr>
      <vt:lpstr>Rule Based System</vt:lpstr>
      <vt:lpstr>Target</vt:lpstr>
      <vt:lpstr>Applications </vt:lpstr>
      <vt:lpstr>Model Design &amp; Analysis</vt:lpstr>
      <vt:lpstr>The dataset </vt:lpstr>
      <vt:lpstr>Exploratory Data Analysis</vt:lpstr>
      <vt:lpstr>Exploratory Data Analysis</vt:lpstr>
      <vt:lpstr>Data Preprocessing &amp; Feature selection</vt:lpstr>
      <vt:lpstr>Model Selection</vt:lpstr>
      <vt:lpstr>Model Selection</vt:lpstr>
      <vt:lpstr>Findings : For optimal Model</vt:lpstr>
      <vt:lpstr>Findings : For optimal Model</vt:lpstr>
      <vt:lpstr>Future Enhancements</vt:lpstr>
      <vt:lpstr>Libraries used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   analysis</dc:title>
  <dc:creator>Nav</dc:creator>
  <cp:lastModifiedBy>aashish</cp:lastModifiedBy>
  <cp:revision>86</cp:revision>
  <dcterms:created xsi:type="dcterms:W3CDTF">2022-07-20T17:50:41Z</dcterms:created>
  <dcterms:modified xsi:type="dcterms:W3CDTF">2022-07-20T17:50:41Z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/>
  </property>
  <property fmtid="{D5CDD505-2E9C-101B-9397-08002B2CF9AE}" pid="4" name="KSOProductBuildVer">
    <vt:lpwstr>1033-11.1.0.11664</vt:lpwstr>
  </property>
  <property fmtid="{D5CDD505-2E9C-101B-9397-08002B2CF9AE}" pid="5" name="PresentationFormat">
    <vt:lpwstr>Widescreen</vt:lpwstr>
  </property>
  <property fmtid="{D5CDD505-2E9C-101B-9397-08002B2CF9AE}" pid="6" name="Slides">
    <vt:i4>8</vt:i4>
  </property>
</Properties>
</file>