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roxima Nova"/>
      <p:regular r:id="rId19"/>
      <p:bold r:id="rId20"/>
      <p:italic r:id="rId21"/>
      <p:boldItalic r:id="rId22"/>
    </p:embeddedFont>
    <p:embeddedFont>
      <p:font typeface="Montserrat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7" roundtripDataSignature="AMtx7mijNDl/gtkt1RVhqNlxexiXOtAT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.fntdata"/><Relationship Id="rId22" Type="http://schemas.openxmlformats.org/officeDocument/2006/relationships/font" Target="fonts/ProximaNova-boldItalic.fntdata"/><Relationship Id="rId21" Type="http://schemas.openxmlformats.org/officeDocument/2006/relationships/font" Target="fonts/ProximaNova-italic.fntdata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roximaNova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071cc16cb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071cc16cb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eeed6050f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1eeed6050f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071cc16cb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071cc16cb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04f7163ac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204f7163ac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eeed6050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1eeed6050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071cc16cb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071cc16cb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eeed6050fb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1eeed6050fb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111" name="Google Shape;111;g1eeed6050fb_0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eeed6050f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1eeed6050f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eeed6050f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1eeed6050f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eeed6050f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1eeed6050f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0" name="Google Shape;5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3" name="Google Shape;53;p2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2"/>
          <p:cNvSpPr/>
          <p:nvPr/>
        </p:nvSpPr>
        <p:spPr>
          <a:xfrm>
            <a:off x="0" y="0"/>
            <a:ext cx="9144000" cy="10587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2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6CAF"/>
              </a:buClr>
              <a:buSzPts val="3200"/>
              <a:buFont typeface="Arial"/>
              <a:buChar char="•"/>
              <a:defRPr b="0" i="0" sz="1800" u="none" cap="none" strike="noStrike">
                <a:solidFill>
                  <a:srgbClr val="3F6CA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2"/>
          <p:cNvSpPr txBox="1"/>
          <p:nvPr/>
        </p:nvSpPr>
        <p:spPr>
          <a:xfrm>
            <a:off x="8754141" y="66769"/>
            <a:ext cx="36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</a:pPr>
            <a:fld id="{00000000-1234-1234-1234-123412341234}" type="slidenum">
              <a:rPr b="0" i="0" lang="en" sz="9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9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" name="Google Shape;17;p12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4777"/>
              </a:buClr>
              <a:buSzPts val="3300"/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8" name="Google Shape;18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68278" y="143481"/>
            <a:ext cx="835299" cy="1204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" name="Google Shape;19;p12"/>
          <p:cNvCxnSpPr/>
          <p:nvPr/>
        </p:nvCxnSpPr>
        <p:spPr>
          <a:xfrm rot="10800000">
            <a:off x="8657978" y="203691"/>
            <a:ext cx="189000" cy="0"/>
          </a:xfrm>
          <a:prstGeom prst="straightConnector1">
            <a:avLst/>
          </a:prstGeom>
          <a:noFill/>
          <a:ln cap="flat" cmpd="sng" w="9525">
            <a:solidFill>
              <a:srgbClr val="BEE6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6" name="Google Shape;46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/>
          </a:p>
        </p:txBody>
      </p:sp>
      <p:sp>
        <p:nvSpPr>
          <p:cNvPr id="62" name="Google Shape;62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63" name="Google Shape;63;p1"/>
          <p:cNvSpPr txBox="1"/>
          <p:nvPr/>
        </p:nvSpPr>
        <p:spPr>
          <a:xfrm>
            <a:off x="7541925" y="113200"/>
            <a:ext cx="1549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Ask design team to design a logo for 10MP Session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4" name="Google Shape;64;p1"/>
          <p:cNvSpPr txBox="1"/>
          <p:nvPr/>
        </p:nvSpPr>
        <p:spPr>
          <a:xfrm>
            <a:off x="431575" y="346675"/>
            <a:ext cx="175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Fusemachines Logo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5" name="Google Shape;65;p1"/>
          <p:cNvSpPr txBox="1"/>
          <p:nvPr/>
        </p:nvSpPr>
        <p:spPr>
          <a:xfrm>
            <a:off x="2363050" y="1825350"/>
            <a:ext cx="48675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sz="2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&lt; 10 MP Session Title &gt;</a:t>
            </a:r>
            <a:endParaRPr b="1" i="0" sz="2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&lt;First Name Last Name&gt;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&lt;First Name Last Name&gt;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6" name="Google Shape;66;p1"/>
          <p:cNvSpPr txBox="1"/>
          <p:nvPr/>
        </p:nvSpPr>
        <p:spPr>
          <a:xfrm>
            <a:off x="4308650" y="3905375"/>
            <a:ext cx="112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&lt;Date&gt;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7" name="Google Shape;6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7" cy="5143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4375" y="354375"/>
            <a:ext cx="1964252" cy="2877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"/>
          <p:cNvSpPr txBox="1"/>
          <p:nvPr/>
        </p:nvSpPr>
        <p:spPr>
          <a:xfrm>
            <a:off x="2197650" y="1655175"/>
            <a:ext cx="47487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" sz="32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Title</a:t>
            </a:r>
            <a:endParaRPr b="1" i="0" sz="32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Name</a:t>
            </a:r>
            <a:endParaRPr b="0" i="0" sz="22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Position</a:t>
            </a:r>
            <a:endParaRPr b="0" i="0" sz="22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3694650" y="4201875"/>
            <a:ext cx="175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Date</a:t>
            </a:r>
            <a:endParaRPr b="0" i="0" sz="14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1" name="Google Shape;71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02798" y="328898"/>
            <a:ext cx="1346877" cy="338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7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"/>
          <p:cNvSpPr txBox="1"/>
          <p:nvPr/>
        </p:nvSpPr>
        <p:spPr>
          <a:xfrm>
            <a:off x="7541925" y="113200"/>
            <a:ext cx="1549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Ask design team to design a logo for 10MP Session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" name="Google Shape;74;p1"/>
          <p:cNvSpPr txBox="1"/>
          <p:nvPr/>
        </p:nvSpPr>
        <p:spPr>
          <a:xfrm>
            <a:off x="431575" y="346675"/>
            <a:ext cx="175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Fusemachines Logo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5" name="Google Shape;75;p1"/>
          <p:cNvSpPr txBox="1"/>
          <p:nvPr/>
        </p:nvSpPr>
        <p:spPr>
          <a:xfrm>
            <a:off x="2363050" y="1825350"/>
            <a:ext cx="48675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sz="2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&lt; 10 MP Session Title &gt;</a:t>
            </a:r>
            <a:endParaRPr b="1" i="0" sz="2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&lt;First Name Last Name&gt;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&lt;First Name Last Name&gt;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6" name="Google Shape;76;p1"/>
          <p:cNvSpPr txBox="1"/>
          <p:nvPr/>
        </p:nvSpPr>
        <p:spPr>
          <a:xfrm>
            <a:off x="4308650" y="3905375"/>
            <a:ext cx="112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&lt;Date&gt;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7" name="Google Shape;7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7" cy="5143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4375" y="354375"/>
            <a:ext cx="1964252" cy="2877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"/>
          <p:cNvSpPr txBox="1"/>
          <p:nvPr/>
        </p:nvSpPr>
        <p:spPr>
          <a:xfrm>
            <a:off x="2197650" y="1655175"/>
            <a:ext cx="4748700" cy="16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" sz="2100">
                <a:solidFill>
                  <a:srgbClr val="FFFFFF"/>
                </a:solidFill>
              </a:rPr>
              <a:t>Rossmann</a:t>
            </a:r>
            <a:r>
              <a:rPr b="1" lang="en" sz="2100">
                <a:solidFill>
                  <a:srgbClr val="FFFFFF"/>
                </a:solidFill>
              </a:rPr>
              <a:t> Store Sales Prediction</a:t>
            </a:r>
            <a:endParaRPr b="1" sz="2100"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" sz="2100">
                <a:solidFill>
                  <a:srgbClr val="FFFFFF"/>
                </a:solidFill>
              </a:rPr>
              <a:t>(Sprint 1)</a:t>
            </a:r>
            <a:endParaRPr b="1" sz="2100"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>
                <a:solidFill>
                  <a:srgbClr val="FFFFFF"/>
                </a:solidFill>
              </a:rPr>
              <a:t>Aashish Pokharel</a:t>
            </a:r>
            <a:endParaRPr b="0" i="0" sz="1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ML Engineer Associate Trainee</a:t>
            </a:r>
            <a:endParaRPr b="0" i="0" sz="1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"/>
          <p:cNvSpPr txBox="1"/>
          <p:nvPr/>
        </p:nvSpPr>
        <p:spPr>
          <a:xfrm>
            <a:off x="3694650" y="4201875"/>
            <a:ext cx="175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Feb </a:t>
            </a:r>
            <a:r>
              <a:rPr lang="en">
                <a:solidFill>
                  <a:srgbClr val="FFFFFF"/>
                </a:solidFill>
              </a:rPr>
              <a:t>10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2023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071cc16cbb_0_8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2071cc16cbb_0_8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 Naive Model : Predictions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eeed6050fb_0_65"/>
          <p:cNvSpPr txBox="1"/>
          <p:nvPr>
            <p:ph idx="1" type="body"/>
          </p:nvPr>
        </p:nvSpPr>
        <p:spPr>
          <a:xfrm>
            <a:off x="0" y="1112825"/>
            <a:ext cx="9144000" cy="40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2300"/>
              </a:spcAft>
              <a:buSzPts val="3200"/>
              <a:buNone/>
            </a:pPr>
            <a:r>
              <a:t/>
            </a:r>
            <a:endParaRPr sz="1650"/>
          </a:p>
        </p:txBody>
      </p:sp>
      <p:sp>
        <p:nvSpPr>
          <p:cNvPr id="143" name="Google Shape;143;g1eeed6050fb_0_65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Evaluation Metrics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071cc16cbb_0_13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2071cc16cbb_0_13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04f7163ac9_0_2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200"/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eeed6050fb_0_0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t/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g1eeed6050fb_0_0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Overview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071cc16cbb_0_18"/>
          <p:cNvSpPr txBox="1"/>
          <p:nvPr>
            <p:ph idx="1" type="body"/>
          </p:nvPr>
        </p:nvSpPr>
        <p:spPr>
          <a:xfrm>
            <a:off x="457200" y="1200150"/>
            <a:ext cx="4566900" cy="33945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u="sng"/>
              <a:t>Input:</a:t>
            </a:r>
            <a:endParaRPr b="1" u="sng"/>
          </a:p>
          <a:p>
            <a:pPr indent="-431800" lvl="0" marL="457200" rtl="0" algn="l">
              <a:spcBef>
                <a:spcPts val="600"/>
              </a:spcBef>
              <a:spcAft>
                <a:spcPts val="0"/>
              </a:spcAft>
              <a:buSzPts val="3200"/>
              <a:buChar char="•"/>
            </a:pPr>
            <a:r>
              <a:rPr lang="en"/>
              <a:t>Dataset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u="sng"/>
              <a:t>Expected Outcomes:</a:t>
            </a:r>
            <a:endParaRPr b="1" u="sng"/>
          </a:p>
          <a:p>
            <a:pPr indent="-431800" lvl="0" marL="457200" rtl="0" algn="l">
              <a:spcBef>
                <a:spcPts val="600"/>
              </a:spcBef>
              <a:spcAft>
                <a:spcPts val="0"/>
              </a:spcAft>
              <a:buSzPts val="3200"/>
              <a:buChar char="•"/>
            </a:pPr>
            <a:r>
              <a:rPr lang="en"/>
              <a:t>Data Insights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"/>
              <a:t>Baseline Naive Model &amp; Performance</a:t>
            </a:r>
            <a:endParaRPr/>
          </a:p>
        </p:txBody>
      </p:sp>
      <p:sp>
        <p:nvSpPr>
          <p:cNvPr id="92" name="Google Shape;92;g2071cc16cbb_0_18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1 Overview</a:t>
            </a:r>
            <a:endParaRPr/>
          </a:p>
        </p:txBody>
      </p:sp>
      <p:pic>
        <p:nvPicPr>
          <p:cNvPr id="93" name="Google Shape;93;g2071cc16cbb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6327" y="1133300"/>
            <a:ext cx="4347975" cy="404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>
            <p:ph type="title"/>
          </p:nvPr>
        </p:nvSpPr>
        <p:spPr>
          <a:xfrm>
            <a:off x="457200" y="205976"/>
            <a:ext cx="8229600" cy="6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Introduction : Problem Statement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3300"/>
              <a:buNone/>
            </a:pPr>
            <a:r>
              <a:t/>
            </a:r>
            <a:endParaRPr/>
          </a:p>
        </p:txBody>
      </p:sp>
      <p:sp>
        <p:nvSpPr>
          <p:cNvPr id="100" name="Google Shape;100;p2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t/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>
            <p:ph type="title"/>
          </p:nvPr>
        </p:nvSpPr>
        <p:spPr>
          <a:xfrm>
            <a:off x="457200" y="205976"/>
            <a:ext cx="8229600" cy="6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Introduction: data</a:t>
            </a:r>
            <a:endParaRPr/>
          </a:p>
        </p:txBody>
      </p:sp>
      <p:sp>
        <p:nvSpPr>
          <p:cNvPr id="107" name="Google Shape;107;p3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t/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eeed6050fb_0_16"/>
          <p:cNvSpPr txBox="1"/>
          <p:nvPr>
            <p:ph type="title"/>
          </p:nvPr>
        </p:nvSpPr>
        <p:spPr>
          <a:xfrm>
            <a:off x="457200" y="205976"/>
            <a:ext cx="8229600" cy="6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Introduction : Data</a:t>
            </a:r>
            <a:endParaRPr/>
          </a:p>
        </p:txBody>
      </p:sp>
      <p:sp>
        <p:nvSpPr>
          <p:cNvPr id="114" name="Google Shape;114;g1eeed6050fb_0_16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t/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eeed6050fb_0_44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Exploratory Data Analysis : Single Store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eeed6050fb_0_49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/>
              <a:t>Exploratory Data Analysis : Overall Data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t/>
            </a:r>
            <a:endParaRPr/>
          </a:p>
        </p:txBody>
      </p:sp>
      <p:sp>
        <p:nvSpPr>
          <p:cNvPr id="125" name="Google Shape;125;g1eeed6050fb_0_49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t/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eeed6050fb_0_54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Baseline Naive Model</a:t>
            </a:r>
            <a:endParaRPr/>
          </a:p>
        </p:txBody>
      </p:sp>
      <p:sp>
        <p:nvSpPr>
          <p:cNvPr id="131" name="Google Shape;131;g1eeed6050fb_0_54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t/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1F53AA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