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5CF83-B053-4F04-A88A-F0EA5CA326B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62D1E6-A7A8-4326-8E42-F86A342CA2A7}">
      <dgm:prSet phldrT="[Text]"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Data Exploration</a:t>
          </a:r>
        </a:p>
      </dgm:t>
    </dgm:pt>
    <dgm:pt modelId="{B9443486-BF70-47A1-B8D6-50C03E65E9EE}" type="parTrans" cxnId="{39F58D8C-DC76-4E21-B2A0-F81272C09FDB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787F6300-0842-47EA-8CB4-B8461DDA0C7E}" type="sibTrans" cxnId="{39F58D8C-DC76-4E21-B2A0-F81272C09FDB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B465E4AF-8364-46BF-AAE5-5B4F1E96E278}">
      <dgm:prSet phldrT="[Text]"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Data Pre-processing</a:t>
          </a:r>
        </a:p>
      </dgm:t>
    </dgm:pt>
    <dgm:pt modelId="{6E94124E-2A8B-4A83-BE41-3743129D51FA}" type="parTrans" cxnId="{615142B6-B7E8-4EFF-B7EC-CE872DA53ED7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B6C6A074-8FE7-4390-84AF-BA519B54B268}" type="sibTrans" cxnId="{615142B6-B7E8-4EFF-B7EC-CE872DA53ED7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B288798E-F706-42FD-B574-C77C30672E8A}">
      <dgm:prSet phldrT="[Text]"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Modeling</a:t>
          </a:r>
        </a:p>
      </dgm:t>
    </dgm:pt>
    <dgm:pt modelId="{2C0F9428-678C-440F-8807-BFE7DA1BFBE1}" type="parTrans" cxnId="{9B14BFC5-4195-4B25-909D-9B0121B9FF8E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F3D75500-5D19-4C95-9CD9-48BDAF19CE5C}" type="sibTrans" cxnId="{9B14BFC5-4195-4B25-909D-9B0121B9FF8E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026CB820-398E-4AEB-9C62-AB9E9BB27149}">
      <dgm:prSet phldrT="[Text]"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Feature Importance</a:t>
          </a:r>
        </a:p>
      </dgm:t>
    </dgm:pt>
    <dgm:pt modelId="{61F724D7-DD77-4742-82FC-9354108CC596}" type="parTrans" cxnId="{D1B8FC34-D204-4D0C-9F8A-C53A06E164EB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A8CE8A2B-97F0-43F4-B558-A860CF2661B0}" type="sibTrans" cxnId="{D1B8FC34-D204-4D0C-9F8A-C53A06E164EB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CB4CB303-498E-4925-BD7C-DC53B567CDD7}">
      <dgm:prSet phldrT="[Text]"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Finalizing the Results</a:t>
          </a:r>
        </a:p>
      </dgm:t>
    </dgm:pt>
    <dgm:pt modelId="{BB981482-9FC1-4258-9ACA-0A59928B05EE}" type="parTrans" cxnId="{DF24D965-7BD5-4F25-BC03-B00EC2CEDB14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39779041-BB76-4441-B98E-868DDE29CC06}" type="sibTrans" cxnId="{DF24D965-7BD5-4F25-BC03-B00EC2CEDB14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951089EF-EA6D-4191-902A-4C9B50A95BF5}" type="pres">
      <dgm:prSet presAssocID="{0405CF83-B053-4F04-A88A-F0EA5CA326B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5ADA96E-952A-4F40-9AD4-E66837349626}" type="pres">
      <dgm:prSet presAssocID="{2C62D1E6-A7A8-4326-8E42-F86A342CA2A7}" presName="Accent1" presStyleCnt="0"/>
      <dgm:spPr/>
    </dgm:pt>
    <dgm:pt modelId="{D7E07801-3743-473F-ACF2-26758C8AB659}" type="pres">
      <dgm:prSet presAssocID="{2C62D1E6-A7A8-4326-8E42-F86A342CA2A7}" presName="Accent" presStyleLbl="node1" presStyleIdx="0" presStyleCnt="5"/>
      <dgm:spPr>
        <a:solidFill>
          <a:schemeClr val="tx2">
            <a:lumMod val="20000"/>
            <a:lumOff val="80000"/>
          </a:schemeClr>
        </a:solidFill>
      </dgm:spPr>
    </dgm:pt>
    <dgm:pt modelId="{E565FD94-3DDF-4C4A-9E95-05FDA85BC089}" type="pres">
      <dgm:prSet presAssocID="{2C62D1E6-A7A8-4326-8E42-F86A342CA2A7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BC03340E-79DD-4B7F-A9C8-A628BD04BBE9}" type="pres">
      <dgm:prSet presAssocID="{B465E4AF-8364-46BF-AAE5-5B4F1E96E278}" presName="Accent2" presStyleCnt="0"/>
      <dgm:spPr/>
    </dgm:pt>
    <dgm:pt modelId="{0184208D-3F09-4CF5-BDED-C20E0D3899E8}" type="pres">
      <dgm:prSet presAssocID="{B465E4AF-8364-46BF-AAE5-5B4F1E96E278}" presName="Accent" presStyleLbl="node1" presStyleIdx="1" presStyleCnt="5"/>
      <dgm:spPr>
        <a:solidFill>
          <a:schemeClr val="tx2">
            <a:lumMod val="20000"/>
            <a:lumOff val="80000"/>
          </a:schemeClr>
        </a:solidFill>
      </dgm:spPr>
    </dgm:pt>
    <dgm:pt modelId="{03A46FB4-F9D8-4586-B7DD-6F25A7194936}" type="pres">
      <dgm:prSet presAssocID="{B465E4AF-8364-46BF-AAE5-5B4F1E96E278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13162C6F-1706-4903-8582-B6E61C4FF745}" type="pres">
      <dgm:prSet presAssocID="{B288798E-F706-42FD-B574-C77C30672E8A}" presName="Accent3" presStyleCnt="0"/>
      <dgm:spPr/>
    </dgm:pt>
    <dgm:pt modelId="{750F99EE-AFBB-411B-8A04-1CB13CFBB287}" type="pres">
      <dgm:prSet presAssocID="{B288798E-F706-42FD-B574-C77C30672E8A}" presName="Accent" presStyleLbl="node1" presStyleIdx="2" presStyleCnt="5"/>
      <dgm:spPr>
        <a:solidFill>
          <a:schemeClr val="tx2">
            <a:lumMod val="20000"/>
            <a:lumOff val="80000"/>
          </a:schemeClr>
        </a:solidFill>
      </dgm:spPr>
    </dgm:pt>
    <dgm:pt modelId="{1E64614F-D0D8-4C36-8F6F-7DD8AC15E8E6}" type="pres">
      <dgm:prSet presAssocID="{B288798E-F706-42FD-B574-C77C30672E8A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70892DC8-C8E6-43CE-8F4E-715D6C754AE3}" type="pres">
      <dgm:prSet presAssocID="{026CB820-398E-4AEB-9C62-AB9E9BB27149}" presName="Accent4" presStyleCnt="0"/>
      <dgm:spPr/>
    </dgm:pt>
    <dgm:pt modelId="{331DC948-EC18-429F-8400-AF9489AC543E}" type="pres">
      <dgm:prSet presAssocID="{026CB820-398E-4AEB-9C62-AB9E9BB27149}" presName="Accent" presStyleLbl="node1" presStyleIdx="3" presStyleCnt="5"/>
      <dgm:spPr>
        <a:solidFill>
          <a:schemeClr val="tx2">
            <a:lumMod val="20000"/>
            <a:lumOff val="80000"/>
          </a:schemeClr>
        </a:solidFill>
      </dgm:spPr>
    </dgm:pt>
    <dgm:pt modelId="{F9E2EDC4-5EE9-4BE9-9341-85541194A7B1}" type="pres">
      <dgm:prSet presAssocID="{026CB820-398E-4AEB-9C62-AB9E9BB27149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91D9C52D-2083-44A1-8212-30063669CEB9}" type="pres">
      <dgm:prSet presAssocID="{CB4CB303-498E-4925-BD7C-DC53B567CDD7}" presName="Accent5" presStyleCnt="0"/>
      <dgm:spPr/>
    </dgm:pt>
    <dgm:pt modelId="{F41993A5-7C6A-4DB0-9BF1-B58FCA63E048}" type="pres">
      <dgm:prSet presAssocID="{CB4CB303-498E-4925-BD7C-DC53B567CDD7}" presName="Accent" presStyleLbl="node1" presStyleIdx="4" presStyleCnt="5"/>
      <dgm:spPr>
        <a:solidFill>
          <a:schemeClr val="tx2">
            <a:lumMod val="20000"/>
            <a:lumOff val="80000"/>
          </a:schemeClr>
        </a:solidFill>
      </dgm:spPr>
    </dgm:pt>
    <dgm:pt modelId="{A2BA2C90-8FBA-4863-906D-937D1FC603AB}" type="pres">
      <dgm:prSet presAssocID="{CB4CB303-498E-4925-BD7C-DC53B567CDD7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CA82210E-7DF4-403F-9316-31EAB81C00C0}" type="presOf" srcId="{026CB820-398E-4AEB-9C62-AB9E9BB27149}" destId="{F9E2EDC4-5EE9-4BE9-9341-85541194A7B1}" srcOrd="0" destOrd="0" presId="urn:microsoft.com/office/officeart/2009/layout/CircleArrowProcess"/>
    <dgm:cxn modelId="{D1B8FC34-D204-4D0C-9F8A-C53A06E164EB}" srcId="{0405CF83-B053-4F04-A88A-F0EA5CA326B8}" destId="{026CB820-398E-4AEB-9C62-AB9E9BB27149}" srcOrd="3" destOrd="0" parTransId="{61F724D7-DD77-4742-82FC-9354108CC596}" sibTransId="{A8CE8A2B-97F0-43F4-B558-A860CF2661B0}"/>
    <dgm:cxn modelId="{017C9F3B-B156-4A3E-BB32-0214A324EB6C}" type="presOf" srcId="{0405CF83-B053-4F04-A88A-F0EA5CA326B8}" destId="{951089EF-EA6D-4191-902A-4C9B50A95BF5}" srcOrd="0" destOrd="0" presId="urn:microsoft.com/office/officeart/2009/layout/CircleArrowProcess"/>
    <dgm:cxn modelId="{51C5B354-1B8E-486F-BC37-84B1CB8C4C08}" type="presOf" srcId="{B465E4AF-8364-46BF-AAE5-5B4F1E96E278}" destId="{03A46FB4-F9D8-4586-B7DD-6F25A7194936}" srcOrd="0" destOrd="0" presId="urn:microsoft.com/office/officeart/2009/layout/CircleArrowProcess"/>
    <dgm:cxn modelId="{DF24D965-7BD5-4F25-BC03-B00EC2CEDB14}" srcId="{0405CF83-B053-4F04-A88A-F0EA5CA326B8}" destId="{CB4CB303-498E-4925-BD7C-DC53B567CDD7}" srcOrd="4" destOrd="0" parTransId="{BB981482-9FC1-4258-9ACA-0A59928B05EE}" sibTransId="{39779041-BB76-4441-B98E-868DDE29CC06}"/>
    <dgm:cxn modelId="{B8376781-27F2-4607-B51D-4CE9CDA11652}" type="presOf" srcId="{B288798E-F706-42FD-B574-C77C30672E8A}" destId="{1E64614F-D0D8-4C36-8F6F-7DD8AC15E8E6}" srcOrd="0" destOrd="0" presId="urn:microsoft.com/office/officeart/2009/layout/CircleArrowProcess"/>
    <dgm:cxn modelId="{07FA3784-EFF5-4858-81A5-B204F53822B4}" type="presOf" srcId="{CB4CB303-498E-4925-BD7C-DC53B567CDD7}" destId="{A2BA2C90-8FBA-4863-906D-937D1FC603AB}" srcOrd="0" destOrd="0" presId="urn:microsoft.com/office/officeart/2009/layout/CircleArrowProcess"/>
    <dgm:cxn modelId="{39F58D8C-DC76-4E21-B2A0-F81272C09FDB}" srcId="{0405CF83-B053-4F04-A88A-F0EA5CA326B8}" destId="{2C62D1E6-A7A8-4326-8E42-F86A342CA2A7}" srcOrd="0" destOrd="0" parTransId="{B9443486-BF70-47A1-B8D6-50C03E65E9EE}" sibTransId="{787F6300-0842-47EA-8CB4-B8461DDA0C7E}"/>
    <dgm:cxn modelId="{615142B6-B7E8-4EFF-B7EC-CE872DA53ED7}" srcId="{0405CF83-B053-4F04-A88A-F0EA5CA326B8}" destId="{B465E4AF-8364-46BF-AAE5-5B4F1E96E278}" srcOrd="1" destOrd="0" parTransId="{6E94124E-2A8B-4A83-BE41-3743129D51FA}" sibTransId="{B6C6A074-8FE7-4390-84AF-BA519B54B268}"/>
    <dgm:cxn modelId="{9B14BFC5-4195-4B25-909D-9B0121B9FF8E}" srcId="{0405CF83-B053-4F04-A88A-F0EA5CA326B8}" destId="{B288798E-F706-42FD-B574-C77C30672E8A}" srcOrd="2" destOrd="0" parTransId="{2C0F9428-678C-440F-8807-BFE7DA1BFBE1}" sibTransId="{F3D75500-5D19-4C95-9CD9-48BDAF19CE5C}"/>
    <dgm:cxn modelId="{2F75F7F9-746A-4A20-8155-94E37BD3FDF5}" type="presOf" srcId="{2C62D1E6-A7A8-4326-8E42-F86A342CA2A7}" destId="{E565FD94-3DDF-4C4A-9E95-05FDA85BC089}" srcOrd="0" destOrd="0" presId="urn:microsoft.com/office/officeart/2009/layout/CircleArrowProcess"/>
    <dgm:cxn modelId="{7540FA27-9997-4734-A045-D9870CE5BB37}" type="presParOf" srcId="{951089EF-EA6D-4191-902A-4C9B50A95BF5}" destId="{05ADA96E-952A-4F40-9AD4-E66837349626}" srcOrd="0" destOrd="0" presId="urn:microsoft.com/office/officeart/2009/layout/CircleArrowProcess"/>
    <dgm:cxn modelId="{751F8596-1717-4D85-926A-A48920A1FB46}" type="presParOf" srcId="{05ADA96E-952A-4F40-9AD4-E66837349626}" destId="{D7E07801-3743-473F-ACF2-26758C8AB659}" srcOrd="0" destOrd="0" presId="urn:microsoft.com/office/officeart/2009/layout/CircleArrowProcess"/>
    <dgm:cxn modelId="{C0208927-0816-4C76-97D5-1F7F2B76AE28}" type="presParOf" srcId="{951089EF-EA6D-4191-902A-4C9B50A95BF5}" destId="{E565FD94-3DDF-4C4A-9E95-05FDA85BC089}" srcOrd="1" destOrd="0" presId="urn:microsoft.com/office/officeart/2009/layout/CircleArrowProcess"/>
    <dgm:cxn modelId="{35E7B9D1-342D-4133-A86F-480FA8126426}" type="presParOf" srcId="{951089EF-EA6D-4191-902A-4C9B50A95BF5}" destId="{BC03340E-79DD-4B7F-A9C8-A628BD04BBE9}" srcOrd="2" destOrd="0" presId="urn:microsoft.com/office/officeart/2009/layout/CircleArrowProcess"/>
    <dgm:cxn modelId="{167C6A7E-5833-49D0-8328-1C86F1882162}" type="presParOf" srcId="{BC03340E-79DD-4B7F-A9C8-A628BD04BBE9}" destId="{0184208D-3F09-4CF5-BDED-C20E0D3899E8}" srcOrd="0" destOrd="0" presId="urn:microsoft.com/office/officeart/2009/layout/CircleArrowProcess"/>
    <dgm:cxn modelId="{5E99E704-DA06-49EE-A8F3-AF5DF0FB7F90}" type="presParOf" srcId="{951089EF-EA6D-4191-902A-4C9B50A95BF5}" destId="{03A46FB4-F9D8-4586-B7DD-6F25A7194936}" srcOrd="3" destOrd="0" presId="urn:microsoft.com/office/officeart/2009/layout/CircleArrowProcess"/>
    <dgm:cxn modelId="{D3701289-FDEB-41CF-B13B-121BC22B2750}" type="presParOf" srcId="{951089EF-EA6D-4191-902A-4C9B50A95BF5}" destId="{13162C6F-1706-4903-8582-B6E61C4FF745}" srcOrd="4" destOrd="0" presId="urn:microsoft.com/office/officeart/2009/layout/CircleArrowProcess"/>
    <dgm:cxn modelId="{C470D734-D226-485C-8D64-121982082BD3}" type="presParOf" srcId="{13162C6F-1706-4903-8582-B6E61C4FF745}" destId="{750F99EE-AFBB-411B-8A04-1CB13CFBB287}" srcOrd="0" destOrd="0" presId="urn:microsoft.com/office/officeart/2009/layout/CircleArrowProcess"/>
    <dgm:cxn modelId="{BEBA34DD-9A5F-453C-9406-57A3869AE7DC}" type="presParOf" srcId="{951089EF-EA6D-4191-902A-4C9B50A95BF5}" destId="{1E64614F-D0D8-4C36-8F6F-7DD8AC15E8E6}" srcOrd="5" destOrd="0" presId="urn:microsoft.com/office/officeart/2009/layout/CircleArrowProcess"/>
    <dgm:cxn modelId="{54511388-3D38-4570-8EB9-6F339A8A9FA8}" type="presParOf" srcId="{951089EF-EA6D-4191-902A-4C9B50A95BF5}" destId="{70892DC8-C8E6-43CE-8F4E-715D6C754AE3}" srcOrd="6" destOrd="0" presId="urn:microsoft.com/office/officeart/2009/layout/CircleArrowProcess"/>
    <dgm:cxn modelId="{792B620F-23D5-4EE5-BA3A-2B76E7D0D0B5}" type="presParOf" srcId="{70892DC8-C8E6-43CE-8F4E-715D6C754AE3}" destId="{331DC948-EC18-429F-8400-AF9489AC543E}" srcOrd="0" destOrd="0" presId="urn:microsoft.com/office/officeart/2009/layout/CircleArrowProcess"/>
    <dgm:cxn modelId="{F0338A66-214C-4B6E-B077-8B4C2BDFE8E5}" type="presParOf" srcId="{951089EF-EA6D-4191-902A-4C9B50A95BF5}" destId="{F9E2EDC4-5EE9-4BE9-9341-85541194A7B1}" srcOrd="7" destOrd="0" presId="urn:microsoft.com/office/officeart/2009/layout/CircleArrowProcess"/>
    <dgm:cxn modelId="{112099E1-ACFA-4656-B34A-B4265775B780}" type="presParOf" srcId="{951089EF-EA6D-4191-902A-4C9B50A95BF5}" destId="{91D9C52D-2083-44A1-8212-30063669CEB9}" srcOrd="8" destOrd="0" presId="urn:microsoft.com/office/officeart/2009/layout/CircleArrowProcess"/>
    <dgm:cxn modelId="{2B5AC2BD-BC45-4C27-A67C-31966B9AD344}" type="presParOf" srcId="{91D9C52D-2083-44A1-8212-30063669CEB9}" destId="{F41993A5-7C6A-4DB0-9BF1-B58FCA63E048}" srcOrd="0" destOrd="0" presId="urn:microsoft.com/office/officeart/2009/layout/CircleArrowProcess"/>
    <dgm:cxn modelId="{A4B815E9-EFB3-4884-ACB5-C15C76A8AA8B}" type="presParOf" srcId="{951089EF-EA6D-4191-902A-4C9B50A95BF5}" destId="{A2BA2C90-8FBA-4863-906D-937D1FC603AB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07801-3743-473F-ACF2-26758C8AB659}">
      <dsp:nvSpPr>
        <dsp:cNvPr id="0" name=""/>
        <dsp:cNvSpPr/>
      </dsp:nvSpPr>
      <dsp:spPr>
        <a:xfrm>
          <a:off x="1014489" y="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5FD94-3DDF-4C4A-9E95-05FDA85BC089}">
      <dsp:nvSpPr>
        <dsp:cNvPr id="0" name=""/>
        <dsp:cNvSpPr/>
      </dsp:nvSpPr>
      <dsp:spPr>
        <a:xfrm>
          <a:off x="1385101" y="607974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/>
              </a:solidFill>
            </a:rPr>
            <a:t>Data Exploration</a:t>
          </a:r>
        </a:p>
      </dsp:txBody>
      <dsp:txXfrm>
        <a:off x="1385101" y="607974"/>
        <a:ext cx="936764" cy="468172"/>
      </dsp:txXfrm>
    </dsp:sp>
    <dsp:sp modelId="{0184208D-3F09-4CF5-BDED-C20E0D3899E8}">
      <dsp:nvSpPr>
        <dsp:cNvPr id="0" name=""/>
        <dsp:cNvSpPr/>
      </dsp:nvSpPr>
      <dsp:spPr>
        <a:xfrm>
          <a:off x="548154" y="964522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6FB4-F9D8-4586-B7DD-6F25A7194936}">
      <dsp:nvSpPr>
        <dsp:cNvPr id="0" name=""/>
        <dsp:cNvSpPr/>
      </dsp:nvSpPr>
      <dsp:spPr>
        <a:xfrm>
          <a:off x="916877" y="1574664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/>
              </a:solidFill>
            </a:rPr>
            <a:t>Data Pre-processing</a:t>
          </a:r>
        </a:p>
      </dsp:txBody>
      <dsp:txXfrm>
        <a:off x="916877" y="1574664"/>
        <a:ext cx="936764" cy="468172"/>
      </dsp:txXfrm>
    </dsp:sp>
    <dsp:sp modelId="{750F99EE-AFBB-411B-8A04-1CB13CFBB287}">
      <dsp:nvSpPr>
        <dsp:cNvPr id="0" name=""/>
        <dsp:cNvSpPr/>
      </dsp:nvSpPr>
      <dsp:spPr>
        <a:xfrm>
          <a:off x="1014489" y="193338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4614F-D0D8-4C36-8F6F-7DD8AC15E8E6}">
      <dsp:nvSpPr>
        <dsp:cNvPr id="0" name=""/>
        <dsp:cNvSpPr/>
      </dsp:nvSpPr>
      <dsp:spPr>
        <a:xfrm>
          <a:off x="1385101" y="2540812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/>
              </a:solidFill>
            </a:rPr>
            <a:t>Modeling</a:t>
          </a:r>
        </a:p>
      </dsp:txBody>
      <dsp:txXfrm>
        <a:off x="1385101" y="2540812"/>
        <a:ext cx="936764" cy="468172"/>
      </dsp:txXfrm>
    </dsp:sp>
    <dsp:sp modelId="{331DC948-EC18-429F-8400-AF9489AC543E}">
      <dsp:nvSpPr>
        <dsp:cNvPr id="0" name=""/>
        <dsp:cNvSpPr/>
      </dsp:nvSpPr>
      <dsp:spPr>
        <a:xfrm>
          <a:off x="548154" y="2899528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2EDC4-5EE9-4BE9-9341-85541194A7B1}">
      <dsp:nvSpPr>
        <dsp:cNvPr id="0" name=""/>
        <dsp:cNvSpPr/>
      </dsp:nvSpPr>
      <dsp:spPr>
        <a:xfrm>
          <a:off x="916877" y="3507503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/>
              </a:solidFill>
            </a:rPr>
            <a:t>Feature Importance</a:t>
          </a:r>
        </a:p>
      </dsp:txBody>
      <dsp:txXfrm>
        <a:off x="916877" y="3507503"/>
        <a:ext cx="936764" cy="468172"/>
      </dsp:txXfrm>
    </dsp:sp>
    <dsp:sp modelId="{F41993A5-7C6A-4DB0-9BF1-B58FCA63E048}">
      <dsp:nvSpPr>
        <dsp:cNvPr id="0" name=""/>
        <dsp:cNvSpPr/>
      </dsp:nvSpPr>
      <dsp:spPr>
        <a:xfrm>
          <a:off x="1133828" y="3975675"/>
          <a:ext cx="1442144" cy="14429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A2C90-8FBA-4863-906D-937D1FC603AB}">
      <dsp:nvSpPr>
        <dsp:cNvPr id="0" name=""/>
        <dsp:cNvSpPr/>
      </dsp:nvSpPr>
      <dsp:spPr>
        <a:xfrm>
          <a:off x="1385101" y="4474193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/>
              </a:solidFill>
            </a:rPr>
            <a:t>Finalizing the Results</a:t>
          </a:r>
        </a:p>
      </dsp:txBody>
      <dsp:txXfrm>
        <a:off x="1385101" y="4474193"/>
        <a:ext cx="936764" cy="46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3E02-2628-4E2A-A24C-5C753B42C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74DD3-CDBD-45FD-BA86-1AD7AB1F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4A6B-3D4A-4337-B780-5783C04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9836-2AA4-4C17-BD88-FE06CA2A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B21B-7A0A-43B8-8288-8A3C3331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FDD6-CA1C-42CF-B47E-CBF12A30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96606-4084-4AF3-9A9D-626BA9DC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035C-F787-42C3-AC27-52061EA0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0099-14DD-4C1C-B8DE-58052114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BDF3-B8F6-479E-99BA-C405CED4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D84EA-CF2F-415A-8611-7BAC89294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8182-283F-4174-AE87-8A2552628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3D2A-4E81-40CB-85AE-2C7CD70C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0435A-DA59-4CC6-A40A-DFC25599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ECF0F-64F6-4C7A-89A0-2BF68EB2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2FCD-6DC0-4B13-B0D4-7C0A50B7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6315-F7C5-4EEE-9A71-7CEE883D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74AF-1FCB-4A9A-95A2-3F619C9E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CCC6-2AD9-4767-861F-0D1F9257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DFF4-BE89-4823-9813-8AEC4821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69F2-76D2-4C11-8EE7-129525D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1541-44DF-4D1D-9DBD-51476CE10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5B22-62DD-4A69-BBAA-6B1806E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65D2-50E2-4417-90E9-A6076850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03DB-2A77-4B47-997C-B9208D8E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F4D-CAFE-4528-8A0D-7425A703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31E0-53B3-4C4D-966E-E881AA668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4867-E295-4475-9630-E471F4B6A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99C1F-246C-4176-99FF-1F9053DD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D52B-3FEB-4579-8E39-90627F85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11DF-D9CF-499F-95BE-C6172E37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0EA2-AC38-47FF-8594-A831BC85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8FDD3-C2D8-4CBB-B460-6817F5F7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8D313-6920-4E89-B1CF-1783AB8C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0084B-3064-4600-ABA0-1E6D86A55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E2E1B-880D-4F1E-9317-FCCE0BCDA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53C50-BF95-4DF3-A1A8-08622CA6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8F945-F2AC-4DD4-8A54-547FB9F3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7B635-39EC-4F5E-B22A-6421809F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C40B-9F75-4305-B64E-0E102EC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A8EE-D4CA-45FC-8249-186A4330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3A5FD-139A-4F37-BE9E-4533D5F2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1A64-F94E-4D76-8B21-DBFFD714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4B153-8FC2-4504-8FD2-2401DCD7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5BA84-3AAA-44FB-898C-FF98715E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164D0-82E6-4A78-813C-A278083A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6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4FE2-CAAD-48C6-9B56-156C8F6A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E3CD-82AA-4AC3-A3D5-83E89D79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BA9F4-DEFB-42E4-89A7-1E851392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DC35-1DBA-4C3E-91DC-1E1D2034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565AE-C9AA-4BB4-B18F-6D85B8DA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81E6-67B1-4E4B-9ECB-9B493E78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5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3239-C2AB-460D-94AF-D9894E1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CBEDB-A6CD-484D-A3F7-578818D59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CCF31-304B-4A8E-BC69-AE2F5F2F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8354B-9052-4577-AB35-9D492E69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C17C8-DA01-4355-9BE7-B8962EC1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A48B-0590-47D6-8232-08A03A92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6E4D-7987-4618-A21C-445072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A6582-C340-4FAA-89AB-DBB15FC2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4C14D-C7EF-4A46-ABDD-1A51A27F1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80CF-BC8C-4722-983B-378DA9F8BCE5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419F-6ABC-4616-B941-6AE15606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C4D5-5B8D-4FCC-B535-68C4D0780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7B1-4123-43F0-BB46-6D38EBA4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458E2E-9A58-489A-93F2-1E8705075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200" b="1" dirty="0">
                <a:solidFill>
                  <a:schemeClr val="tx2"/>
                </a:solidFill>
              </a:rPr>
              <a:t>The Buttonwood Tree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DD78F12-CDA8-48C6-A4D5-B7DA2778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805530" cy="1655762"/>
          </a:xfrm>
        </p:spPr>
        <p:txBody>
          <a:bodyPr/>
          <a:lstStyle/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Key features driving traffic to a competitor websites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DE356-E3C8-4C28-AC29-206430926C66}"/>
              </a:ext>
            </a:extLst>
          </p:cNvPr>
          <p:cNvSpPr/>
          <p:nvPr/>
        </p:nvSpPr>
        <p:spPr>
          <a:xfrm>
            <a:off x="1378226" y="2703443"/>
            <a:ext cx="145774" cy="25543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668F2-4CF6-44AD-AE1E-64B74CF7C9B8}"/>
              </a:ext>
            </a:extLst>
          </p:cNvPr>
          <p:cNvSpPr txBox="1"/>
          <p:nvPr/>
        </p:nvSpPr>
        <p:spPr>
          <a:xfrm>
            <a:off x="9157252" y="5473148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Date: 05/19/2021</a:t>
            </a:r>
          </a:p>
        </p:txBody>
      </p:sp>
    </p:spTree>
    <p:extLst>
      <p:ext uri="{BB962C8B-B14F-4D97-AF65-F5344CB8AC3E}">
        <p14:creationId xmlns:p14="http://schemas.microsoft.com/office/powerpoint/2010/main" val="35296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B25F-D074-4D62-8338-75BADE70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Executive Summary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7AA692-69E1-41DC-858F-4F0B0EAC563D}"/>
              </a:ext>
            </a:extLst>
          </p:cNvPr>
          <p:cNvGrpSpPr/>
          <p:nvPr/>
        </p:nvGrpSpPr>
        <p:grpSpPr>
          <a:xfrm>
            <a:off x="0" y="1690688"/>
            <a:ext cx="12215192" cy="787469"/>
            <a:chOff x="0" y="1690688"/>
            <a:chExt cx="12215192" cy="7874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85717C-D010-4A31-B79B-F6CE08708612}"/>
                </a:ext>
              </a:extLst>
            </p:cNvPr>
            <p:cNvSpPr/>
            <p:nvPr/>
          </p:nvSpPr>
          <p:spPr>
            <a:xfrm>
              <a:off x="0" y="1690688"/>
              <a:ext cx="238539" cy="7874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17B74A-08A2-487B-8C93-CCC283AC4A17}"/>
                </a:ext>
              </a:extLst>
            </p:cNvPr>
            <p:cNvSpPr/>
            <p:nvPr/>
          </p:nvSpPr>
          <p:spPr>
            <a:xfrm>
              <a:off x="1382643" y="1690688"/>
              <a:ext cx="10515600" cy="7874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The task in hand was to find out the key drivers responsible for the traffic to websites of competitor companies and their impact.</a:t>
              </a:r>
            </a:p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746A0-A5E9-4BCA-90F0-2E966C98448F}"/>
                </a:ext>
              </a:extLst>
            </p:cNvPr>
            <p:cNvSpPr/>
            <p:nvPr/>
          </p:nvSpPr>
          <p:spPr>
            <a:xfrm>
              <a:off x="11976653" y="1690688"/>
              <a:ext cx="238539" cy="7874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6A72A5-6677-4461-8313-1B403AD0532E}"/>
                </a:ext>
              </a:extLst>
            </p:cNvPr>
            <p:cNvSpPr/>
            <p:nvPr/>
          </p:nvSpPr>
          <p:spPr>
            <a:xfrm>
              <a:off x="316948" y="1690688"/>
              <a:ext cx="987286" cy="7874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A8BA701-C9BF-4004-9956-4724F86D7F38}"/>
              </a:ext>
            </a:extLst>
          </p:cNvPr>
          <p:cNvSpPr/>
          <p:nvPr/>
        </p:nvSpPr>
        <p:spPr>
          <a:xfrm>
            <a:off x="0" y="3311646"/>
            <a:ext cx="238539" cy="787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EBF14-C797-4DA8-8928-455A906D20F6}"/>
              </a:ext>
            </a:extLst>
          </p:cNvPr>
          <p:cNvSpPr/>
          <p:nvPr/>
        </p:nvSpPr>
        <p:spPr>
          <a:xfrm>
            <a:off x="1382643" y="3311646"/>
            <a:ext cx="10515600" cy="787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Increasing focus on the mentioned features will help improve traffic.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36372-9C2D-443F-8763-7E3FC2C911D7}"/>
              </a:ext>
            </a:extLst>
          </p:cNvPr>
          <p:cNvSpPr/>
          <p:nvPr/>
        </p:nvSpPr>
        <p:spPr>
          <a:xfrm>
            <a:off x="11976653" y="3311646"/>
            <a:ext cx="238539" cy="787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E4700-BD4A-4BC6-8A56-B75FB9BD54E4}"/>
              </a:ext>
            </a:extLst>
          </p:cNvPr>
          <p:cNvSpPr/>
          <p:nvPr/>
        </p:nvSpPr>
        <p:spPr>
          <a:xfrm>
            <a:off x="316948" y="3311646"/>
            <a:ext cx="987286" cy="7874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C542E-CC48-4947-A2AA-AA19C8BA5602}"/>
              </a:ext>
            </a:extLst>
          </p:cNvPr>
          <p:cNvSpPr/>
          <p:nvPr/>
        </p:nvSpPr>
        <p:spPr>
          <a:xfrm>
            <a:off x="0" y="4932604"/>
            <a:ext cx="238539" cy="787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E3CB3-FCB8-4C22-ACE4-52749C1F9F9D}"/>
              </a:ext>
            </a:extLst>
          </p:cNvPr>
          <p:cNvSpPr/>
          <p:nvPr/>
        </p:nvSpPr>
        <p:spPr>
          <a:xfrm>
            <a:off x="1382643" y="4932604"/>
            <a:ext cx="10515600" cy="787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Performing Regression Analysis helped in identifying important features that drive traffic to a website.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968CF2-E3EA-43A2-A2F1-A3096E58E0AB}"/>
              </a:ext>
            </a:extLst>
          </p:cNvPr>
          <p:cNvSpPr/>
          <p:nvPr/>
        </p:nvSpPr>
        <p:spPr>
          <a:xfrm>
            <a:off x="11976653" y="4932604"/>
            <a:ext cx="238539" cy="787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BE50B0-0559-4000-8AF6-79AB775B82D4}"/>
              </a:ext>
            </a:extLst>
          </p:cNvPr>
          <p:cNvSpPr/>
          <p:nvPr/>
        </p:nvSpPr>
        <p:spPr>
          <a:xfrm>
            <a:off x="316948" y="4932604"/>
            <a:ext cx="987286" cy="7874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 descr="Pen with solid fill">
            <a:extLst>
              <a:ext uri="{FF2B5EF4-FFF2-40B4-BE49-F238E27FC236}">
                <a16:creationId xmlns:a16="http://schemas.microsoft.com/office/drawing/2014/main" id="{34C2DEC5-8220-4340-A5F8-5108E83CE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21" y="1821448"/>
            <a:ext cx="455340" cy="548640"/>
          </a:xfrm>
          <a:prstGeom prst="rect">
            <a:avLst/>
          </a:prstGeom>
        </p:spPr>
      </p:pic>
      <p:pic>
        <p:nvPicPr>
          <p:cNvPr id="19" name="Graphic 18" descr="Bullseye with solid fill">
            <a:extLst>
              <a:ext uri="{FF2B5EF4-FFF2-40B4-BE49-F238E27FC236}">
                <a16:creationId xmlns:a16="http://schemas.microsoft.com/office/drawing/2014/main" id="{C2E39094-CB14-CE42-8F3A-3C7AFF96E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831" y="3339620"/>
            <a:ext cx="731520" cy="731520"/>
          </a:xfrm>
          <a:prstGeom prst="rect">
            <a:avLst/>
          </a:prstGeom>
        </p:spPr>
      </p:pic>
      <p:pic>
        <p:nvPicPr>
          <p:cNvPr id="21" name="Graphic 20" descr="Closed book with solid fill">
            <a:extLst>
              <a:ext uri="{FF2B5EF4-FFF2-40B4-BE49-F238E27FC236}">
                <a16:creationId xmlns:a16="http://schemas.microsoft.com/office/drawing/2014/main" id="{F398EBA0-470C-C54B-9828-BBC0D7EA4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767" y="5006298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1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B25F-D074-4D62-8338-75BADE70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Approach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EBB65CB-2AE9-46FB-B2DF-316C3384A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998816"/>
              </p:ext>
            </p:extLst>
          </p:nvPr>
        </p:nvGraphicFramePr>
        <p:xfrm>
          <a:off x="-127001" y="1333316"/>
          <a:ext cx="324126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5F6F12F-D308-4FD8-80C7-FE51A3FEA4BA}"/>
              </a:ext>
            </a:extLst>
          </p:cNvPr>
          <p:cNvSpPr/>
          <p:nvPr/>
        </p:nvSpPr>
        <p:spPr>
          <a:xfrm>
            <a:off x="2623929" y="1333316"/>
            <a:ext cx="9052256" cy="8747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Found out correlation between different features of the Dataset and through few visualizations, better understood the Data.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7EE7F-194A-4442-AE62-C7A60B4414AD}"/>
              </a:ext>
            </a:extLst>
          </p:cNvPr>
          <p:cNvSpPr/>
          <p:nvPr/>
        </p:nvSpPr>
        <p:spPr>
          <a:xfrm>
            <a:off x="2623930" y="2469287"/>
            <a:ext cx="9052256" cy="8747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Dropped features ‘investment’ and ‘acquisitions’ as they had a lot of missing values. ‘Country’ as it isn’t useful developing the model.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07DE5C-77EA-49CA-B2EF-18DD0F447F5D}"/>
              </a:ext>
            </a:extLst>
          </p:cNvPr>
          <p:cNvSpPr/>
          <p:nvPr/>
        </p:nvSpPr>
        <p:spPr>
          <a:xfrm>
            <a:off x="2623929" y="3605258"/>
            <a:ext cx="9052255" cy="8747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Developed advanced regression algorithms like Random Forest Regressor and </a:t>
            </a:r>
            <a:r>
              <a:rPr lang="en-US" dirty="0" err="1">
                <a:solidFill>
                  <a:schemeClr val="tx2"/>
                </a:solidFill>
              </a:rPr>
              <a:t>XGBoost</a:t>
            </a:r>
            <a:r>
              <a:rPr lang="en-US" dirty="0">
                <a:solidFill>
                  <a:schemeClr val="tx2"/>
                </a:solidFill>
              </a:rPr>
              <a:t> Regressor and analyzed their performance.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655208-E5CC-4E04-AB16-3CFDD838CADB}"/>
              </a:ext>
            </a:extLst>
          </p:cNvPr>
          <p:cNvSpPr/>
          <p:nvPr/>
        </p:nvSpPr>
        <p:spPr>
          <a:xfrm>
            <a:off x="2623929" y="4741229"/>
            <a:ext cx="9052255" cy="8747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Identified important features that drove traffic to a website.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6970C-C185-47CD-B9F5-1B8B5756C200}"/>
              </a:ext>
            </a:extLst>
          </p:cNvPr>
          <p:cNvSpPr/>
          <p:nvPr/>
        </p:nvSpPr>
        <p:spPr>
          <a:xfrm>
            <a:off x="2623930" y="5877201"/>
            <a:ext cx="9052254" cy="8747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The Random Forest Regressor performed better than the </a:t>
            </a:r>
            <a:r>
              <a:rPr lang="en-US" dirty="0" err="1">
                <a:solidFill>
                  <a:schemeClr val="tx2"/>
                </a:solidFill>
              </a:rPr>
              <a:t>XGBoost</a:t>
            </a:r>
            <a:r>
              <a:rPr lang="en-US" dirty="0">
                <a:solidFill>
                  <a:schemeClr val="tx2"/>
                </a:solidFill>
              </a:rPr>
              <a:t> Regressor. Hence, we stick with that model. The top features that had an impact on traffic to a website were country present and keywords such as </a:t>
            </a:r>
            <a:r>
              <a:rPr lang="en-US" dirty="0" err="1">
                <a:solidFill>
                  <a:schemeClr val="tx2"/>
                </a:solidFill>
              </a:rPr>
              <a:t>wellsfargo</a:t>
            </a:r>
            <a:r>
              <a:rPr lang="en-US" dirty="0">
                <a:solidFill>
                  <a:schemeClr val="tx2"/>
                </a:solidFill>
              </a:rPr>
              <a:t>, venture capitalist and </a:t>
            </a:r>
            <a:r>
              <a:rPr lang="en-US" dirty="0" err="1">
                <a:solidFill>
                  <a:schemeClr val="tx2"/>
                </a:solidFill>
              </a:rPr>
              <a:t>washington</a:t>
            </a:r>
            <a:r>
              <a:rPr lang="en-US" dirty="0">
                <a:solidFill>
                  <a:schemeClr val="tx2"/>
                </a:solidFill>
              </a:rPr>
              <a:t> post.</a:t>
            </a:r>
          </a:p>
        </p:txBody>
      </p:sp>
    </p:spTree>
    <p:extLst>
      <p:ext uri="{BB962C8B-B14F-4D97-AF65-F5344CB8AC3E}">
        <p14:creationId xmlns:p14="http://schemas.microsoft.com/office/powerpoint/2010/main" val="373660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75E0-C469-7640-AD56-43AABB87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974" y="548464"/>
            <a:ext cx="4332496" cy="167562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Random Forest Regressor Result</a:t>
            </a:r>
          </a:p>
        </p:txBody>
      </p:sp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0929BAC8-BFD8-864A-9E6A-30D83A7A4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 r="11791"/>
          <a:stretch/>
        </p:blipFill>
        <p:spPr>
          <a:xfrm>
            <a:off x="0" y="10"/>
            <a:ext cx="7610974" cy="6857990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144F43-F49D-466E-8D2F-CB70A0F7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975" y="2409830"/>
            <a:ext cx="4332496" cy="3705217"/>
          </a:xfrm>
        </p:spPr>
        <p:txBody>
          <a:bodyPr>
            <a:normAutofit/>
          </a:bodyPr>
          <a:lstStyle/>
          <a:p>
            <a:r>
              <a:rPr lang="en-US" sz="2000" dirty="0"/>
              <a:t>R^2 value: 78.11%</a:t>
            </a:r>
          </a:p>
          <a:p>
            <a:r>
              <a:rPr lang="en-US" sz="2000" dirty="0"/>
              <a:t>Mean Absolute Error: 63,235.43</a:t>
            </a:r>
          </a:p>
          <a:p>
            <a:r>
              <a:rPr lang="en-US" sz="2000" dirty="0"/>
              <a:t>Mean Squared Error: 7,485,982,520.0 </a:t>
            </a:r>
          </a:p>
          <a:p>
            <a:r>
              <a:rPr lang="en-US" sz="2000" dirty="0"/>
              <a:t>Root Mean Squared Error: 86,521.57</a:t>
            </a:r>
          </a:p>
        </p:txBody>
      </p:sp>
    </p:spTree>
    <p:extLst>
      <p:ext uri="{BB962C8B-B14F-4D97-AF65-F5344CB8AC3E}">
        <p14:creationId xmlns:p14="http://schemas.microsoft.com/office/powerpoint/2010/main" val="7175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75E0-C469-7640-AD56-43AABB87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974" y="548464"/>
            <a:ext cx="4332496" cy="167562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 err="1"/>
              <a:t>XGBoost</a:t>
            </a:r>
            <a:r>
              <a:rPr lang="en-US" sz="4000" dirty="0"/>
              <a:t> Regressor Result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144F43-F49D-466E-8D2F-CB70A0F7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974" y="2409830"/>
            <a:ext cx="4332497" cy="3705217"/>
          </a:xfrm>
        </p:spPr>
        <p:txBody>
          <a:bodyPr>
            <a:normAutofit/>
          </a:bodyPr>
          <a:lstStyle/>
          <a:p>
            <a:r>
              <a:rPr lang="en-US" sz="2000" dirty="0"/>
              <a:t>R^2 value: 46%</a:t>
            </a:r>
          </a:p>
          <a:p>
            <a:r>
              <a:rPr lang="en-US" sz="2000" dirty="0"/>
              <a:t> Mean Absolute Error: 197,731.94</a:t>
            </a:r>
          </a:p>
          <a:p>
            <a:r>
              <a:rPr lang="en-US" sz="2000" dirty="0"/>
              <a:t> Mean Squared Error: 100,927,972,487.79</a:t>
            </a:r>
          </a:p>
          <a:p>
            <a:r>
              <a:rPr lang="en-US" sz="2000" dirty="0"/>
              <a:t>Root Mean Squared Error: 317,691.63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431354-82FC-DD41-B84B-79733F87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5" y="548464"/>
            <a:ext cx="7466857" cy="52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4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253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Buttonwood Tree</vt:lpstr>
      <vt:lpstr>Executive Summary</vt:lpstr>
      <vt:lpstr>Approach</vt:lpstr>
      <vt:lpstr>Random Forest Regressor Result</vt:lpstr>
      <vt:lpstr>XGBoost Regressor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Suyog Shivakumar</dc:creator>
  <cp:lastModifiedBy>Aashish Shashidhara Bharadwaj</cp:lastModifiedBy>
  <cp:revision>11</cp:revision>
  <dcterms:created xsi:type="dcterms:W3CDTF">2021-05-19T00:12:08Z</dcterms:created>
  <dcterms:modified xsi:type="dcterms:W3CDTF">2021-05-19T17:19:56Z</dcterms:modified>
</cp:coreProperties>
</file>