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bold.fntdata"/><Relationship Id="rId6" Type="http://schemas.openxmlformats.org/officeDocument/2006/relationships/slide" Target="slides/slide2.xml"/><Relationship Id="rId18" Type="http://schemas.openxmlformats.org/officeDocument/2006/relationships/font" Target="fonts/RobotoSlab-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nytimes.com/interactive/2012/02/13/us/politics/2013-budget-proposal-graphic.html" TargetMode="External"/><Relationship Id="rId4" Type="http://schemas.openxmlformats.org/officeDocument/2006/relationships/hyperlink" Target="https://braid.io/tile/wef-attendees-2016" TargetMode="External"/><Relationship Id="rId5" Type="http://schemas.openxmlformats.org/officeDocument/2006/relationships/hyperlink" Target="http://digvijayu.github.io/scatter_map/" TargetMode="External"/><Relationship Id="rId6" Type="http://schemas.openxmlformats.org/officeDocument/2006/relationships/hyperlink" Target="http://digvijayu.github.io/corpu_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D3</a:t>
            </a:r>
            <a:r>
              <a:rPr lang="en"/>
              <a:t> (Day 1)</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Awesomeness of Data Visualization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80750" y="1764950"/>
            <a:ext cx="8222100" cy="907500"/>
          </a:xfrm>
          <a:prstGeom prst="rect">
            <a:avLst/>
          </a:prstGeom>
        </p:spPr>
        <p:txBody>
          <a:bodyPr anchorCtr="0" anchor="b" bIns="91425" lIns="91425" rIns="91425" tIns="91425">
            <a:noAutofit/>
          </a:bodyPr>
          <a:lstStyle/>
          <a:p>
            <a:pPr lvl="0">
              <a:spcBef>
                <a:spcPts val="0"/>
              </a:spcBef>
              <a:buNone/>
            </a:pPr>
            <a:r>
              <a:rPr lang="en"/>
              <a:t>3 little circles</a:t>
            </a:r>
          </a:p>
        </p:txBody>
      </p:sp>
      <p:sp>
        <p:nvSpPr>
          <p:cNvPr id="116" name="Shape 116"/>
          <p:cNvSpPr/>
          <p:nvPr/>
        </p:nvSpPr>
        <p:spPr>
          <a:xfrm>
            <a:off x="2229275" y="3175275"/>
            <a:ext cx="478500" cy="478500"/>
          </a:xfrm>
          <a:prstGeom prst="ellipse">
            <a:avLst/>
          </a:prstGeom>
          <a:solidFill>
            <a:schemeClr val="dk1"/>
          </a:solidFill>
          <a:ln cap="flat" cmpd="sng" w="952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4252000" y="3175275"/>
            <a:ext cx="478500" cy="478500"/>
          </a:xfrm>
          <a:prstGeom prst="ellipse">
            <a:avLst/>
          </a:prstGeom>
          <a:solidFill>
            <a:schemeClr val="dk1"/>
          </a:solidFill>
          <a:ln cap="flat" cmpd="sng" w="952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274725" y="3175275"/>
            <a:ext cx="478500" cy="478500"/>
          </a:xfrm>
          <a:prstGeom prst="ellipse">
            <a:avLst/>
          </a:prstGeom>
          <a:solidFill>
            <a:schemeClr val="dk1"/>
          </a:solidFill>
          <a:ln cap="flat" cmpd="sng" w="9525">
            <a:solidFill>
              <a:schemeClr val="accen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a:p>
            <a:pPr lvl="0" algn="l">
              <a:spcBef>
                <a:spcPts val="0"/>
              </a:spcBef>
              <a:buNone/>
            </a:pPr>
            <a:r>
              <a:rPr lang="en"/>
              <a:t>Data Joins</a:t>
            </a:r>
          </a:p>
        </p:txBody>
      </p:sp>
      <p:sp>
        <p:nvSpPr>
          <p:cNvPr id="124" name="Shape 12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Enter - incoming elements, entering the stage.</a:t>
            </a:r>
          </a:p>
          <a:p>
            <a:pPr indent="-228600" lvl="0" marL="457200" rtl="0">
              <a:spcBef>
                <a:spcPts val="0"/>
              </a:spcBef>
            </a:pPr>
            <a:r>
              <a:rPr lang="en"/>
              <a:t>Update - persistent elements, staying on stage.</a:t>
            </a:r>
          </a:p>
          <a:p>
            <a:pPr indent="-228600" lvl="0" marL="457200">
              <a:spcBef>
                <a:spcPts val="0"/>
              </a:spcBef>
            </a:pPr>
            <a:r>
              <a:rPr lang="en"/>
              <a:t>Exit - outgoing elements, exiting the stage.</a:t>
            </a:r>
            <a:br>
              <a:rPr lang="en"/>
            </a:b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Data Joins</a:t>
            </a:r>
          </a:p>
        </p:txBody>
      </p:sp>
      <p:sp>
        <p:nvSpPr>
          <p:cNvPr id="130" name="Shape 130"/>
          <p:cNvSpPr/>
          <p:nvPr/>
        </p:nvSpPr>
        <p:spPr>
          <a:xfrm>
            <a:off x="2478650" y="1664575"/>
            <a:ext cx="2729400" cy="2729400"/>
          </a:xfrm>
          <a:prstGeom prst="ellipse">
            <a:avLst/>
          </a:prstGeom>
          <a:solidFill>
            <a:srgbClr val="53A3FF">
              <a:alpha val="45770"/>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3935950" y="1664575"/>
            <a:ext cx="2729400" cy="2729400"/>
          </a:xfrm>
          <a:prstGeom prst="ellipse">
            <a:avLst/>
          </a:prstGeom>
          <a:solidFill>
            <a:srgbClr val="F8DBCB">
              <a:alpha val="60380"/>
            </a:srgbClr>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txBox="1"/>
          <p:nvPr/>
        </p:nvSpPr>
        <p:spPr>
          <a:xfrm>
            <a:off x="3022775" y="2849725"/>
            <a:ext cx="652200" cy="359100"/>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Enter</a:t>
            </a:r>
          </a:p>
        </p:txBody>
      </p:sp>
      <p:sp>
        <p:nvSpPr>
          <p:cNvPr id="133" name="Shape 133"/>
          <p:cNvSpPr txBox="1"/>
          <p:nvPr/>
        </p:nvSpPr>
        <p:spPr>
          <a:xfrm>
            <a:off x="5556325" y="2849725"/>
            <a:ext cx="554400" cy="359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Exit</a:t>
            </a:r>
          </a:p>
        </p:txBody>
      </p:sp>
      <p:sp>
        <p:nvSpPr>
          <p:cNvPr id="134" name="Shape 134"/>
          <p:cNvSpPr txBox="1"/>
          <p:nvPr/>
        </p:nvSpPr>
        <p:spPr>
          <a:xfrm>
            <a:off x="4169550" y="2849725"/>
            <a:ext cx="804900" cy="359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Update</a:t>
            </a:r>
          </a:p>
        </p:txBody>
      </p:sp>
      <p:sp>
        <p:nvSpPr>
          <p:cNvPr id="135" name="Shape 135"/>
          <p:cNvSpPr txBox="1"/>
          <p:nvPr/>
        </p:nvSpPr>
        <p:spPr>
          <a:xfrm>
            <a:off x="3544100" y="1305475"/>
            <a:ext cx="598500" cy="359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Data</a:t>
            </a:r>
          </a:p>
        </p:txBody>
      </p:sp>
      <p:sp>
        <p:nvSpPr>
          <p:cNvPr id="136" name="Shape 136"/>
          <p:cNvSpPr txBox="1"/>
          <p:nvPr/>
        </p:nvSpPr>
        <p:spPr>
          <a:xfrm>
            <a:off x="4778650" y="1305475"/>
            <a:ext cx="1044000" cy="3591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Elements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2000250" y="0"/>
            <a:ext cx="5143499"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835673" y="672525"/>
            <a:ext cx="7605900" cy="4470974"/>
          </a:xfrm>
          <a:prstGeom prst="rect">
            <a:avLst/>
          </a:prstGeom>
          <a:noFill/>
          <a:ln>
            <a:noFill/>
          </a:ln>
        </p:spPr>
      </p:pic>
      <p:sp>
        <p:nvSpPr>
          <p:cNvPr id="70" name="Shape 70"/>
          <p:cNvSpPr txBox="1"/>
          <p:nvPr>
            <p:ph type="title"/>
          </p:nvPr>
        </p:nvSpPr>
        <p:spPr>
          <a:xfrm>
            <a:off x="0" y="0"/>
            <a:ext cx="9144000" cy="795899"/>
          </a:xfrm>
          <a:prstGeom prst="rect">
            <a:avLst/>
          </a:prstGeom>
          <a:solidFill>
            <a:srgbClr val="AD494A">
              <a:alpha val="81920"/>
            </a:srgbClr>
          </a:solidFill>
        </p:spPr>
        <p:txBody>
          <a:bodyPr anchorCtr="0" anchor="b" bIns="91425" lIns="91425" rIns="91425" tIns="91425">
            <a:noAutofit/>
          </a:bodyPr>
          <a:lstStyle/>
          <a:p>
            <a:pPr lvl="0" rtl="0">
              <a:spcBef>
                <a:spcPts val="0"/>
              </a:spcBef>
              <a:buNone/>
            </a:pPr>
            <a:r>
              <a:rPr lang="en"/>
              <a:t>Oh great! another library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80750" y="1764950"/>
            <a:ext cx="8222100" cy="907500"/>
          </a:xfrm>
          <a:prstGeom prst="rect">
            <a:avLst/>
          </a:prstGeom>
        </p:spPr>
        <p:txBody>
          <a:bodyPr anchorCtr="0" anchor="b" bIns="91425" lIns="91425" rIns="91425" tIns="91425">
            <a:noAutofit/>
          </a:bodyPr>
          <a:lstStyle/>
          <a:p>
            <a:pPr lvl="0">
              <a:spcBef>
                <a:spcPts val="0"/>
              </a:spcBef>
              <a:buNone/>
            </a:pPr>
            <a:r>
              <a:rPr lang="en"/>
              <a:t>Why should I learn D3?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Let’s Checkout Some Awesome </a:t>
            </a:r>
            <a:r>
              <a:rPr lang="en"/>
              <a:t>e</a:t>
            </a:r>
            <a:r>
              <a:rPr lang="en"/>
              <a:t>xamples</a:t>
            </a:r>
          </a:p>
        </p:txBody>
      </p:sp>
      <p:sp>
        <p:nvSpPr>
          <p:cNvPr id="81" name="Shape 81"/>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http://www.nytimes.com/interactive/2012/02/13/us/politics/2013-budget-proposal-graphic.html</a:t>
            </a:r>
          </a:p>
          <a:p>
            <a:pPr lvl="0">
              <a:spcBef>
                <a:spcPts val="0"/>
              </a:spcBef>
              <a:buNone/>
            </a:pPr>
            <a:r>
              <a:rPr lang="en" u="sng">
                <a:solidFill>
                  <a:schemeClr val="hlink"/>
                </a:solidFill>
                <a:hlinkClick r:id="rId4"/>
              </a:rPr>
              <a:t>https://braid.io/tile/wef-attendees-2016</a:t>
            </a:r>
          </a:p>
          <a:p>
            <a:pPr lvl="0">
              <a:spcBef>
                <a:spcPts val="0"/>
              </a:spcBef>
              <a:buNone/>
            </a:pPr>
            <a:r>
              <a:rPr lang="en" u="sng">
                <a:solidFill>
                  <a:schemeClr val="hlink"/>
                </a:solidFill>
                <a:hlinkClick r:id="rId5"/>
              </a:rPr>
              <a:t>http://digvijayu.github.io/scatter_map/</a:t>
            </a:r>
          </a:p>
          <a:p>
            <a:pPr lvl="0">
              <a:spcBef>
                <a:spcPts val="0"/>
              </a:spcBef>
              <a:buNone/>
            </a:pPr>
            <a:r>
              <a:rPr lang="en" u="sng">
                <a:solidFill>
                  <a:schemeClr val="hlink"/>
                </a:solidFill>
                <a:hlinkClick r:id="rId6"/>
              </a:rPr>
              <a:t>http://digvijayu.github.io/corpu_search/</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What the hell is D3?</a:t>
            </a:r>
          </a:p>
        </p:txBody>
      </p:sp>
      <p:sp>
        <p:nvSpPr>
          <p:cNvPr id="87" name="Shape 87"/>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D3 allows you to bind arbitrary data to a Document Object Model (DOM), and then apply data-driven transformations to the document. For example, you can use D3 to generate an HTML table from an array of numbers. Or, use the same data to create an interactive SVG bar chart with smooth transitions and interaction.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80750" y="1764950"/>
            <a:ext cx="8222100" cy="907500"/>
          </a:xfrm>
          <a:prstGeom prst="rect">
            <a:avLst/>
          </a:prstGeom>
        </p:spPr>
        <p:txBody>
          <a:bodyPr anchorCtr="0" anchor="b" bIns="91425" lIns="91425" rIns="91425" tIns="91425">
            <a:noAutofit/>
          </a:bodyPr>
          <a:lstStyle/>
          <a:p>
            <a:pPr lvl="0">
              <a:spcBef>
                <a:spcPts val="0"/>
              </a:spcBef>
              <a:buNone/>
            </a:pPr>
            <a:r>
              <a:rPr lang="en"/>
              <a:t>Let’s start with basics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D3 for DOM Manipulation</a:t>
            </a:r>
          </a:p>
        </p:txBody>
      </p:sp>
      <p:sp>
        <p:nvSpPr>
          <p:cNvPr id="98" name="Shape 9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It makes things like HTML document manipulation, event handling, animation, and Ajax much simpler with an easy-to-use API that works across a multitude of browsers.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Selecting Elements</a:t>
            </a:r>
          </a:p>
        </p:txBody>
      </p:sp>
      <p:sp>
        <p:nvSpPr>
          <p:cNvPr id="104" name="Shape 10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d3.selection - select the root document element.</a:t>
            </a:r>
          </a:p>
          <a:p>
            <a:pPr indent="-228600" lvl="0" marL="457200" rtl="0">
              <a:spcBef>
                <a:spcPts val="0"/>
              </a:spcBef>
              <a:buChar char="●"/>
            </a:pPr>
            <a:r>
              <a:rPr lang="en"/>
              <a:t>d3.select - select an element from the document.</a:t>
            </a:r>
          </a:p>
          <a:p>
            <a:pPr indent="-228600" lvl="0" marL="457200" rtl="0">
              <a:spcBef>
                <a:spcPts val="0"/>
              </a:spcBef>
              <a:buChar char="●"/>
            </a:pPr>
            <a:r>
              <a:rPr lang="en"/>
              <a:t>d3.selectAll - select multiple elements from the document.</a:t>
            </a:r>
          </a:p>
          <a:p>
            <a:pPr indent="-228600" lvl="0" marL="457200" rtl="0">
              <a:spcBef>
                <a:spcPts val="0"/>
              </a:spcBef>
              <a:buChar char="●"/>
            </a:pPr>
            <a:r>
              <a:rPr lang="en"/>
              <a:t>selection.select - select a descendant element for each selected element.</a:t>
            </a:r>
          </a:p>
          <a:p>
            <a:pPr indent="-228600" lvl="0" marL="457200" rtl="0">
              <a:spcBef>
                <a:spcPts val="0"/>
              </a:spcBef>
              <a:buChar char="●"/>
            </a:pPr>
            <a:r>
              <a:rPr lang="en"/>
              <a:t>selection.selectAll - select multiple descendants for each selected element.</a:t>
            </a:r>
          </a:p>
          <a:p>
            <a:pPr indent="-228600" lvl="0" marL="457200" rtl="0">
              <a:spcBef>
                <a:spcPts val="0"/>
              </a:spcBef>
              <a:buChar char="●"/>
            </a:pPr>
            <a:r>
              <a:rPr lang="en"/>
              <a:t>selection.filter - filter elements based on data.</a:t>
            </a:r>
          </a:p>
          <a:p>
            <a:pPr indent="-228600" lvl="0" marL="457200" rtl="0">
              <a:spcBef>
                <a:spcPts val="0"/>
              </a:spcBef>
              <a:buChar char="●"/>
            </a:pPr>
            <a:r>
              <a:rPr lang="en"/>
              <a:t>selection.merge - merge this selection with another.</a:t>
            </a:r>
          </a:p>
          <a:p>
            <a:pPr indent="-228600" lvl="0" marL="457200" rtl="0">
              <a:spcBef>
                <a:spcPts val="0"/>
              </a:spcBef>
              <a:buChar char="●"/>
            </a:pPr>
            <a:r>
              <a:rPr lang="en"/>
              <a:t>d3.matcher - test whether an element matches a selector.</a:t>
            </a:r>
          </a:p>
          <a:p>
            <a:pPr indent="-228600" lvl="0" marL="457200" rtl="0">
              <a:spcBef>
                <a:spcPts val="0"/>
              </a:spcBef>
              <a:buChar char="●"/>
            </a:pPr>
            <a:r>
              <a:rPr lang="en"/>
              <a:t>d3.selector - select an element.</a:t>
            </a:r>
          </a:p>
          <a:p>
            <a:pPr indent="-228600" lvl="0" marL="457200">
              <a:spcBef>
                <a:spcPts val="0"/>
              </a:spcBef>
              <a:buChar char="●"/>
            </a:pPr>
            <a:r>
              <a:rPr lang="en"/>
              <a:t>d3.selectorAll - select elements.</a:t>
            </a:r>
            <a:br>
              <a:rPr lang="en"/>
            </a:br>
            <a:br>
              <a:rPr lang="en"/>
            </a:b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Modifying Elements</a:t>
            </a:r>
          </a:p>
        </p:txBody>
      </p:sp>
      <p:sp>
        <p:nvSpPr>
          <p:cNvPr id="110" name="Shape 11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selection.attr - get or set an attribute.</a:t>
            </a:r>
          </a:p>
          <a:p>
            <a:pPr indent="-228600" lvl="0" marL="457200" rtl="0">
              <a:spcBef>
                <a:spcPts val="0"/>
              </a:spcBef>
              <a:buChar char="●"/>
            </a:pPr>
            <a:r>
              <a:rPr lang="en"/>
              <a:t>selection.classed - get, add or remove CSS classes.</a:t>
            </a:r>
          </a:p>
          <a:p>
            <a:pPr indent="-228600" lvl="0" marL="457200" rtl="0">
              <a:spcBef>
                <a:spcPts val="0"/>
              </a:spcBef>
              <a:buChar char="●"/>
            </a:pPr>
            <a:r>
              <a:rPr lang="en"/>
              <a:t>selection.style - get or set a style property.</a:t>
            </a:r>
          </a:p>
          <a:p>
            <a:pPr indent="-228600" lvl="0" marL="457200" rtl="0">
              <a:spcBef>
                <a:spcPts val="0"/>
              </a:spcBef>
              <a:buChar char="●"/>
            </a:pPr>
            <a:r>
              <a:rPr lang="en"/>
              <a:t>selection.property - get or set a (raw) property.</a:t>
            </a:r>
          </a:p>
          <a:p>
            <a:pPr indent="-228600" lvl="0" marL="457200" rtl="0">
              <a:spcBef>
                <a:spcPts val="0"/>
              </a:spcBef>
              <a:buChar char="●"/>
            </a:pPr>
            <a:r>
              <a:rPr lang="en"/>
              <a:t>selection.text - get or set the text content.</a:t>
            </a:r>
          </a:p>
          <a:p>
            <a:pPr indent="-228600" lvl="0" marL="457200" rtl="0">
              <a:spcBef>
                <a:spcPts val="0"/>
              </a:spcBef>
              <a:buChar char="●"/>
            </a:pPr>
            <a:r>
              <a:rPr lang="en"/>
              <a:t>selection.html - get or set the inner HTML.</a:t>
            </a:r>
          </a:p>
          <a:p>
            <a:pPr indent="-228600" lvl="0" marL="457200" rtl="0">
              <a:spcBef>
                <a:spcPts val="0"/>
              </a:spcBef>
              <a:buChar char="●"/>
            </a:pPr>
            <a:r>
              <a:rPr lang="en"/>
              <a:t>selection.append - create, append and select new elements.</a:t>
            </a:r>
          </a:p>
          <a:p>
            <a:pPr indent="-228600" lvl="0" marL="457200" rtl="0">
              <a:spcBef>
                <a:spcPts val="0"/>
              </a:spcBef>
              <a:buChar char="●"/>
            </a:pPr>
            <a:r>
              <a:rPr lang="en"/>
              <a:t>selection.insert - create, insert and select new elements.</a:t>
            </a:r>
          </a:p>
          <a:p>
            <a:pPr indent="-228600" lvl="0" marL="457200" rtl="0">
              <a:spcBef>
                <a:spcPts val="0"/>
              </a:spcBef>
              <a:buChar char="●"/>
            </a:pPr>
            <a:r>
              <a:rPr lang="en"/>
              <a:t>selection.remove - remove elements from the document.</a:t>
            </a:r>
          </a:p>
          <a:p>
            <a:pPr indent="-228600" lvl="0" marL="457200" rtl="0">
              <a:spcBef>
                <a:spcPts val="0"/>
              </a:spcBef>
              <a:buChar char="●"/>
            </a:pPr>
            <a:r>
              <a:rPr lang="en"/>
              <a:t>selection.sort - sort elements in the document based on data.</a:t>
            </a:r>
          </a:p>
          <a:p>
            <a:pPr indent="-228600" lvl="0" marL="457200" rtl="0">
              <a:spcBef>
                <a:spcPts val="0"/>
              </a:spcBef>
              <a:buChar char="●"/>
            </a:pPr>
            <a:r>
              <a:rPr lang="en"/>
              <a:t>selection.order - reorders elements in the document to match the selection.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