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5"/>
  </p:notesMasterIdLst>
  <p:handoutMasterIdLst>
    <p:handoutMasterId r:id="rId16"/>
  </p:handoutMasterIdLst>
  <p:sldIdLst>
    <p:sldId id="376" r:id="rId5"/>
    <p:sldId id="389" r:id="rId6"/>
    <p:sldId id="378" r:id="rId7"/>
    <p:sldId id="379" r:id="rId8"/>
    <p:sldId id="390" r:id="rId9"/>
    <p:sldId id="380" r:id="rId10"/>
    <p:sldId id="384" r:id="rId11"/>
    <p:sldId id="391" r:id="rId12"/>
    <p:sldId id="386" r:id="rId13"/>
    <p:sldId id="3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2C4A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howGuides="1">
      <p:cViewPr varScale="1">
        <p:scale>
          <a:sx n="61" d="100"/>
          <a:sy n="61" d="100"/>
        </p:scale>
        <p:origin x="109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8/30/2024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26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5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4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206913-4198-C5BA-6B13-02095EAA2B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770BC68-C025-CE63-EEBA-5DC7ADC44D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F993316-5D9D-6B5D-B678-3E0B84A3C0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C39372-CEC6-2265-7611-84F187C126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E13D63F-D0AC-7CD2-770C-6AB09F1BA6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5BF73EF-490D-CA1C-DAD3-BACB141D0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2C914D-7190-2AD0-228B-6DA1384376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AE3299D-125C-8DBC-60F9-82920ADE34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B84261D4-8740-689B-A5CA-C6442BC13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D4393D6-D866-E411-A222-2FE8B99C4D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94666BC0-682D-FE04-6EC3-AA81EA3F96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9" r:id="rId5"/>
    <p:sldLayoutId id="2147483746" r:id="rId6"/>
    <p:sldLayoutId id="2147483747" r:id="rId7"/>
    <p:sldLayoutId id="2147483748" r:id="rId8"/>
    <p:sldLayoutId id="2147483750" r:id="rId9"/>
    <p:sldLayoutId id="2147483756" r:id="rId10"/>
    <p:sldLayoutId id="2147483751" r:id="rId11"/>
    <p:sldLayoutId id="2147483752" r:id="rId12"/>
    <p:sldLayoutId id="2147483754" r:id="rId13"/>
    <p:sldLayoutId id="2147483755" r:id="rId14"/>
    <p:sldLayoutId id="214748375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1B5EDD-833D-0EA4-7CAE-B4224411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160"/>
            <a:ext cx="4572000" cy="7175061"/>
          </a:xfrm>
          <a:prstGeom prst="rect">
            <a:avLst/>
          </a:prstGeom>
        </p:spPr>
      </p:pic>
      <p:sp>
        <p:nvSpPr>
          <p:cNvPr id="95" name="Title 94">
            <a:extLst>
              <a:ext uri="{FF2B5EF4-FFF2-40B4-BE49-F238E27FC236}">
                <a16:creationId xmlns:a16="http://schemas.microsoft.com/office/drawing/2014/main" id="{7643F50D-950F-5A7E-722A-79E4F5D31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9890" y="723440"/>
            <a:ext cx="4323426" cy="2579052"/>
          </a:xfrm>
        </p:spPr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96" name="Subtitle 95">
            <a:extLst>
              <a:ext uri="{FF2B5EF4-FFF2-40B4-BE49-F238E27FC236}">
                <a16:creationId xmlns:a16="http://schemas.microsoft.com/office/drawing/2014/main" id="{1C5A4B6C-BAC7-A685-A9B1-2F354B12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152" y="5248834"/>
            <a:ext cx="4323426" cy="1008925"/>
          </a:xfrm>
        </p:spPr>
        <p:txBody>
          <a:bodyPr/>
          <a:lstStyle/>
          <a:p>
            <a:r>
              <a:rPr lang="en-US" dirty="0"/>
              <a:t>Presentation by: </a:t>
            </a:r>
          </a:p>
          <a:p>
            <a:r>
              <a:rPr lang="en-US" dirty="0"/>
              <a:t>Aashish Subedi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507757" y="-11160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solidFill>
            <a:schemeClr val="accent1"/>
          </a:solidFill>
          <a:ln w="91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52219-785E-4657-C5F4-A53FE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326" y="1679216"/>
            <a:ext cx="4786877" cy="151831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person and person looking at a computer screen">
            <a:extLst>
              <a:ext uri="{FF2B5EF4-FFF2-40B4-BE49-F238E27FC236}">
                <a16:creationId xmlns:a16="http://schemas.microsoft.com/office/drawing/2014/main" id="{AA35CD3A-9896-7953-C82D-AAE87F6124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7" r="127"/>
          <a:stretch/>
        </p:blipFill>
        <p:spPr>
          <a:xfrm>
            <a:off x="-29499" y="-2236"/>
            <a:ext cx="6814124" cy="68710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90D79-5C58-F576-D2D0-3F4F1822E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0325" y="6049706"/>
            <a:ext cx="4786878" cy="2258013"/>
          </a:xfrm>
        </p:spPr>
        <p:txBody>
          <a:bodyPr/>
          <a:lstStyle/>
          <a:p>
            <a:r>
              <a:rPr lang="en-US" dirty="0"/>
              <a:t>Aashish Subedi</a:t>
            </a:r>
          </a:p>
          <a:p>
            <a:r>
              <a:rPr lang="en-US" dirty="0"/>
              <a:t>Please send all questions to:</a:t>
            </a:r>
          </a:p>
          <a:p>
            <a:r>
              <a:rPr lang="en-US" dirty="0"/>
              <a:t>ashisvlog12@gmail.com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8DFC8D-4AE6-170E-C27A-DA97EBD7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59704" y="0"/>
            <a:ext cx="2928883" cy="6871447"/>
            <a:chOff x="4059704" y="0"/>
            <a:chExt cx="2928883" cy="687144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966C9E-A9A2-BF8C-EDCB-B7F6AE51C425}"/>
                </a:ext>
              </a:extLst>
            </p:cNvPr>
            <p:cNvSpPr/>
            <p:nvPr/>
          </p:nvSpPr>
          <p:spPr>
            <a:xfrm rot="10800000">
              <a:off x="4443586" y="50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solidFill>
              <a:schemeClr val="accent1"/>
            </a:solidFill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3BC35A-F255-48AA-48B8-D6561A6FA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704" y="0"/>
              <a:ext cx="1822122" cy="6871447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48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82" descr="Test tube with blood">
            <a:extLst>
              <a:ext uri="{FF2B5EF4-FFF2-40B4-BE49-F238E27FC236}">
                <a16:creationId xmlns:a16="http://schemas.microsoft.com/office/drawing/2014/main" id="{79723FB2-CDBE-ABDD-9BC6-1E8D5204E7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5577" r="25577"/>
          <a:stretch/>
        </p:blipFill>
        <p:spPr>
          <a:xfrm flipH="1">
            <a:off x="7163691" y="0"/>
            <a:ext cx="5024825" cy="6858000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F88C39-60B8-7163-0602-9B68A9FCD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51E62-7F55-3B6A-FF5F-39D8CFE7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Table of contents: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C786-DACF-D63D-553F-4EDB8E95A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242" y="1749479"/>
            <a:ext cx="788639" cy="533400"/>
          </a:xfrm>
        </p:spPr>
        <p:txBody>
          <a:bodyPr/>
          <a:lstStyle/>
          <a:p>
            <a:r>
              <a:rPr lang="en-US" dirty="0"/>
              <a:t>o1.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B3C1A-3346-F617-2EC7-C16586CF1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43379" y="1749479"/>
            <a:ext cx="5885179" cy="533400"/>
          </a:xfrm>
        </p:spPr>
        <p:txBody>
          <a:bodyPr/>
          <a:lstStyle/>
          <a:p>
            <a:r>
              <a:rPr lang="en-US" dirty="0"/>
              <a:t>Intro to Memory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880F1A-5BCC-F84F-3EED-7FA660DEB3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242" y="2378035"/>
            <a:ext cx="788639" cy="533400"/>
          </a:xfrm>
        </p:spPr>
        <p:txBody>
          <a:bodyPr/>
          <a:lstStyle/>
          <a:p>
            <a:r>
              <a:rPr lang="en-US" dirty="0"/>
              <a:t>o2.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A9475A-A652-4BB2-F82D-18D978C397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43379" y="2378035"/>
            <a:ext cx="5885179" cy="533400"/>
          </a:xfrm>
        </p:spPr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4606E-0589-2AE6-3A39-D84CDB24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242" y="3006909"/>
            <a:ext cx="788639" cy="533400"/>
          </a:xfrm>
        </p:spPr>
        <p:txBody>
          <a:bodyPr/>
          <a:lstStyle/>
          <a:p>
            <a:r>
              <a:rPr lang="en-US" dirty="0"/>
              <a:t>o3.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5E134-360B-2943-34EC-C57477A8C8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43379" y="3009613"/>
            <a:ext cx="5885179" cy="533400"/>
          </a:xfrm>
        </p:spPr>
        <p:txBody>
          <a:bodyPr/>
          <a:lstStyle/>
          <a:p>
            <a:r>
              <a:rPr lang="en-US" dirty="0"/>
              <a:t>Internal Memory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E7CD20-3130-C2BD-2379-6EB766F556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4242" y="3635783"/>
            <a:ext cx="788639" cy="533400"/>
          </a:xfrm>
        </p:spPr>
        <p:txBody>
          <a:bodyPr/>
          <a:lstStyle/>
          <a:p>
            <a:r>
              <a:rPr lang="en-US" dirty="0"/>
              <a:t>o4.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7F6B17-F299-A158-A26D-47FCD7A197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3379" y="3638169"/>
            <a:ext cx="5885179" cy="533400"/>
          </a:xfrm>
        </p:spPr>
        <p:txBody>
          <a:bodyPr/>
          <a:lstStyle/>
          <a:p>
            <a:r>
              <a:rPr lang="en-US" dirty="0"/>
              <a:t>Primary Memory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C4E845-9A78-36A5-60F3-A22DFD9382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4242" y="4264656"/>
            <a:ext cx="788639" cy="533400"/>
          </a:xfrm>
        </p:spPr>
        <p:txBody>
          <a:bodyPr/>
          <a:lstStyle/>
          <a:p>
            <a:r>
              <a:rPr lang="en-US" dirty="0"/>
              <a:t>o5.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5FE4BA-08C1-FBA0-844E-67EA006290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43379" y="4269747"/>
            <a:ext cx="5885179" cy="533400"/>
          </a:xfrm>
        </p:spPr>
        <p:txBody>
          <a:bodyPr/>
          <a:lstStyle/>
          <a:p>
            <a:r>
              <a:rPr lang="en-US" dirty="0"/>
              <a:t>Secondary Memory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B1A91E-7D63-4E15-B7EA-0453BC15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70364" y="-23539"/>
            <a:ext cx="2562565" cy="6885155"/>
            <a:chOff x="7370364" y="-23539"/>
            <a:chExt cx="2562565" cy="688515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0A32002-CC31-2B6D-7A5D-66EDF2761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829202" y="5156615"/>
              <a:ext cx="878334" cy="1705001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9D6ED2-972A-D3E9-ADCE-6524C8278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70364" y="-23539"/>
              <a:ext cx="2562565" cy="6884359"/>
            </a:xfrm>
            <a:custGeom>
              <a:avLst/>
              <a:gdLst>
                <a:gd name="connsiteX0" fmla="*/ 2535833 w 2562565"/>
                <a:gd name="connsiteY0" fmla="*/ 0 h 6884359"/>
                <a:gd name="connsiteX1" fmla="*/ 2106829 w 2562565"/>
                <a:gd name="connsiteY1" fmla="*/ 1564627 h 6884359"/>
                <a:gd name="connsiteX2" fmla="*/ 1764389 w 2562565"/>
                <a:gd name="connsiteY2" fmla="*/ 2840498 h 6884359"/>
                <a:gd name="connsiteX3" fmla="*/ 1579803 w 2562565"/>
                <a:gd name="connsiteY3" fmla="*/ 2925726 h 6884359"/>
                <a:gd name="connsiteX4" fmla="*/ 1467779 w 2562565"/>
                <a:gd name="connsiteY4" fmla="*/ 2731101 h 6884359"/>
                <a:gd name="connsiteX5" fmla="*/ 1727472 w 2562565"/>
                <a:gd name="connsiteY5" fmla="*/ 1773244 h 6884359"/>
                <a:gd name="connsiteX6" fmla="*/ 1709650 w 2562565"/>
                <a:gd name="connsiteY6" fmla="*/ 1633318 h 6884359"/>
                <a:gd name="connsiteX7" fmla="*/ 1597625 w 2562565"/>
                <a:gd name="connsiteY7" fmla="*/ 1546818 h 6884359"/>
                <a:gd name="connsiteX8" fmla="*/ 1372303 w 2562565"/>
                <a:gd name="connsiteY8" fmla="*/ 1676568 h 6884359"/>
                <a:gd name="connsiteX9" fmla="*/ 977670 w 2562565"/>
                <a:gd name="connsiteY9" fmla="*/ 3131798 h 6884359"/>
                <a:gd name="connsiteX10" fmla="*/ 5092 w 2562565"/>
                <a:gd name="connsiteY10" fmla="*/ 6867823 h 6884359"/>
                <a:gd name="connsiteX11" fmla="*/ 0 w 2562565"/>
                <a:gd name="connsiteY11" fmla="*/ 6884360 h 6884359"/>
                <a:gd name="connsiteX12" fmla="*/ 26733 w 2562565"/>
                <a:gd name="connsiteY12" fmla="*/ 6884360 h 6884359"/>
                <a:gd name="connsiteX13" fmla="*/ 1003131 w 2562565"/>
                <a:gd name="connsiteY13" fmla="*/ 3139431 h 6884359"/>
                <a:gd name="connsiteX14" fmla="*/ 1397763 w 2562565"/>
                <a:gd name="connsiteY14" fmla="*/ 1684200 h 6884359"/>
                <a:gd name="connsiteX15" fmla="*/ 1592533 w 2562565"/>
                <a:gd name="connsiteY15" fmla="*/ 1572259 h 6884359"/>
                <a:gd name="connsiteX16" fmla="*/ 1688009 w 2562565"/>
                <a:gd name="connsiteY16" fmla="*/ 1646039 h 6884359"/>
                <a:gd name="connsiteX17" fmla="*/ 1703285 w 2562565"/>
                <a:gd name="connsiteY17" fmla="*/ 1766884 h 6884359"/>
                <a:gd name="connsiteX18" fmla="*/ 1443591 w 2562565"/>
                <a:gd name="connsiteY18" fmla="*/ 2724741 h 6884359"/>
                <a:gd name="connsiteX19" fmla="*/ 1573438 w 2562565"/>
                <a:gd name="connsiteY19" fmla="*/ 2949894 h 6884359"/>
                <a:gd name="connsiteX20" fmla="*/ 1788577 w 2562565"/>
                <a:gd name="connsiteY20" fmla="*/ 2849402 h 6884359"/>
                <a:gd name="connsiteX21" fmla="*/ 1788577 w 2562565"/>
                <a:gd name="connsiteY21" fmla="*/ 2848130 h 6884359"/>
                <a:gd name="connsiteX22" fmla="*/ 2131016 w 2562565"/>
                <a:gd name="connsiteY22" fmla="*/ 1570987 h 6884359"/>
                <a:gd name="connsiteX23" fmla="*/ 2562566 w 2562565"/>
                <a:gd name="connsiteY23" fmla="*/ 1272 h 6884359"/>
                <a:gd name="connsiteX24" fmla="*/ 2535833 w 2562565"/>
                <a:gd name="connsiteY24" fmla="*/ 0 h 68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62565" h="6884359">
                  <a:moveTo>
                    <a:pt x="2535833" y="0"/>
                  </a:moveTo>
                  <a:lnTo>
                    <a:pt x="2106829" y="1564627"/>
                  </a:lnTo>
                  <a:lnTo>
                    <a:pt x="1764389" y="2840498"/>
                  </a:lnTo>
                  <a:cubicBezTo>
                    <a:pt x="1731291" y="2910461"/>
                    <a:pt x="1653638" y="2946078"/>
                    <a:pt x="1579803" y="2925726"/>
                  </a:cubicBezTo>
                  <a:cubicBezTo>
                    <a:pt x="1495785" y="2902829"/>
                    <a:pt x="1444864" y="2815057"/>
                    <a:pt x="1467779" y="2731101"/>
                  </a:cubicBezTo>
                  <a:lnTo>
                    <a:pt x="1727472" y="1773244"/>
                  </a:lnTo>
                  <a:cubicBezTo>
                    <a:pt x="1740202" y="1726178"/>
                    <a:pt x="1733837" y="1676568"/>
                    <a:pt x="1709650" y="1633318"/>
                  </a:cubicBezTo>
                  <a:cubicBezTo>
                    <a:pt x="1685463" y="1590068"/>
                    <a:pt x="1646000" y="1559539"/>
                    <a:pt x="1597625" y="1546818"/>
                  </a:cubicBezTo>
                  <a:cubicBezTo>
                    <a:pt x="1499604" y="1520105"/>
                    <a:pt x="1397763" y="1578620"/>
                    <a:pt x="1372303" y="1676568"/>
                  </a:cubicBezTo>
                  <a:lnTo>
                    <a:pt x="977670" y="3131798"/>
                  </a:lnTo>
                  <a:lnTo>
                    <a:pt x="5092" y="6867823"/>
                  </a:lnTo>
                  <a:cubicBezTo>
                    <a:pt x="5092" y="6867823"/>
                    <a:pt x="1273" y="6880544"/>
                    <a:pt x="0" y="6884360"/>
                  </a:cubicBezTo>
                  <a:lnTo>
                    <a:pt x="26733" y="6884360"/>
                  </a:lnTo>
                  <a:lnTo>
                    <a:pt x="1003131" y="3139431"/>
                  </a:lnTo>
                  <a:lnTo>
                    <a:pt x="1397763" y="1684200"/>
                  </a:lnTo>
                  <a:cubicBezTo>
                    <a:pt x="1420677" y="1600245"/>
                    <a:pt x="1508515" y="1549363"/>
                    <a:pt x="1592533" y="1572259"/>
                  </a:cubicBezTo>
                  <a:cubicBezTo>
                    <a:pt x="1633270" y="1583708"/>
                    <a:pt x="1667641" y="1609149"/>
                    <a:pt x="1688009" y="1646039"/>
                  </a:cubicBezTo>
                  <a:cubicBezTo>
                    <a:pt x="1709650" y="1682928"/>
                    <a:pt x="1714742" y="1724906"/>
                    <a:pt x="1703285" y="1766884"/>
                  </a:cubicBezTo>
                  <a:lnTo>
                    <a:pt x="1443591" y="2724741"/>
                  </a:lnTo>
                  <a:cubicBezTo>
                    <a:pt x="1416858" y="2822689"/>
                    <a:pt x="1475417" y="2924453"/>
                    <a:pt x="1573438" y="2949894"/>
                  </a:cubicBezTo>
                  <a:cubicBezTo>
                    <a:pt x="1660003" y="2972792"/>
                    <a:pt x="1750386" y="2930814"/>
                    <a:pt x="1788577" y="2849402"/>
                  </a:cubicBezTo>
                  <a:lnTo>
                    <a:pt x="1788577" y="2848130"/>
                  </a:lnTo>
                  <a:lnTo>
                    <a:pt x="2131016" y="1570987"/>
                  </a:lnTo>
                  <a:lnTo>
                    <a:pt x="2562566" y="1272"/>
                  </a:lnTo>
                  <a:cubicBezTo>
                    <a:pt x="2553655" y="0"/>
                    <a:pt x="2544744" y="0"/>
                    <a:pt x="253583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8ECEC8D-5E35-A76E-3D39-FFC849940B39}"/>
              </a:ext>
            </a:extLst>
          </p:cNvPr>
          <p:cNvSpPr txBox="1">
            <a:spLocks/>
          </p:cNvSpPr>
          <p:nvPr/>
        </p:nvSpPr>
        <p:spPr>
          <a:xfrm>
            <a:off x="879948" y="4798056"/>
            <a:ext cx="788639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4400" b="0" kern="1200" spc="100" baseline="-25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o6.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AC16D72-2810-FCD1-1DE1-501D0FD4EBA2}"/>
              </a:ext>
            </a:extLst>
          </p:cNvPr>
          <p:cNvSpPr txBox="1">
            <a:spLocks/>
          </p:cNvSpPr>
          <p:nvPr/>
        </p:nvSpPr>
        <p:spPr>
          <a:xfrm>
            <a:off x="1724293" y="4798056"/>
            <a:ext cx="5885179" cy="533400"/>
          </a:xfrm>
          <a:prstGeom prst="rect">
            <a:avLst/>
          </a:prstGeom>
        </p:spPr>
        <p:txBody>
          <a:bodyPr vert="horz" lIns="0" tIns="4572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Tertiary Storage</a:t>
            </a:r>
          </a:p>
        </p:txBody>
      </p:sp>
    </p:spTree>
    <p:extLst>
      <p:ext uri="{BB962C8B-B14F-4D97-AF65-F5344CB8AC3E}">
        <p14:creationId xmlns:p14="http://schemas.microsoft.com/office/powerpoint/2010/main" val="42559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EA33AE-2E4E-2AD0-7AAD-FF06CBACB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41" y="715654"/>
            <a:ext cx="4786877" cy="1518315"/>
          </a:xfrm>
        </p:spPr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B8BFA9-FBE9-EDA2-FBB1-C2B55CD7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5540" y="2360475"/>
            <a:ext cx="5576459" cy="3096428"/>
          </a:xfrm>
        </p:spPr>
        <p:txBody>
          <a:bodyPr>
            <a:normAutofit/>
          </a:bodyPr>
          <a:lstStyle/>
          <a:p>
            <a:r>
              <a:rPr lang="en-US" sz="1600" dirty="0"/>
              <a:t>Arrangement: Memory hierarchy organizes memory types from fastest and smallest to slowest and largest.</a:t>
            </a:r>
          </a:p>
          <a:p>
            <a:r>
              <a:rPr lang="en-US" sz="1600" dirty="0"/>
              <a:t>Efficiency: It balances speed, cost, and capacity to optimize system performance.</a:t>
            </a:r>
          </a:p>
          <a:p>
            <a:r>
              <a:rPr lang="en-US" sz="1600" dirty="0"/>
              <a:t>Levels: Includes registers, cache, RAM, and secondary storage, each serving different access needs.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3E677C-B30B-9361-1557-EE90A7448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9081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E5D54-EC6F-AA03-462E-14543F7CDE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0B6AC-477B-F865-1B91-123C1995E917}"/>
              </a:ext>
            </a:extLst>
          </p:cNvPr>
          <p:cNvSpPr/>
          <p:nvPr/>
        </p:nvSpPr>
        <p:spPr>
          <a:xfrm>
            <a:off x="-162232" y="0"/>
            <a:ext cx="6046838" cy="6871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5853E8-02BC-757C-C855-2F75E1DB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232" y="0"/>
            <a:ext cx="6002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7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D835925-3D21-0B99-9A6C-587FBAE4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524000"/>
          </a:xfrm>
        </p:spPr>
        <p:txBody>
          <a:bodyPr/>
          <a:lstStyle/>
          <a:p>
            <a:r>
              <a:rPr lang="en-US" dirty="0"/>
              <a:t>Internal Memory: </a:t>
            </a:r>
            <a:br>
              <a:rPr lang="en-US" dirty="0"/>
            </a:br>
            <a:r>
              <a:rPr lang="en-US" dirty="0"/>
              <a:t>a)</a:t>
            </a:r>
            <a:r>
              <a:rPr lang="en-US" sz="4000" b="1" dirty="0"/>
              <a:t>Registers</a:t>
            </a:r>
            <a:endParaRPr lang="en-US" b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7690BC-58BE-BD46-38A4-61EC504EA8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6789666" cy="3051762"/>
          </a:xfrm>
        </p:spPr>
        <p:txBody>
          <a:bodyPr>
            <a:normAutofit/>
          </a:bodyPr>
          <a:lstStyle/>
          <a:p>
            <a:r>
              <a:rPr lang="en-US" sz="2000" b="1" dirty="0"/>
              <a:t>Fastest Memory:</a:t>
            </a:r>
            <a:r>
              <a:rPr lang="en-US" sz="1800" dirty="0"/>
              <a:t> Registers are the quickest memory within the CPU.</a:t>
            </a:r>
          </a:p>
          <a:p>
            <a:r>
              <a:rPr lang="en-US" sz="2000" b="1" dirty="0"/>
              <a:t>Small Size:</a:t>
            </a:r>
            <a:r>
              <a:rPr lang="en-US" sz="1800" dirty="0"/>
              <a:t> They store small amounts of data, usually a few bytes.</a:t>
            </a:r>
          </a:p>
          <a:p>
            <a:r>
              <a:rPr lang="en-US" sz="2000" b="1" dirty="0"/>
              <a:t>Immediate Use:</a:t>
            </a:r>
            <a:r>
              <a:rPr lang="en-US" sz="1800" dirty="0"/>
              <a:t> Registers hold data currently being processed by the CPU.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7466B0-B69A-FEBF-B8E0-FDA9AEAC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56CFB8-E805-3CF9-61D2-C02341EC7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829202" y="5156615"/>
            <a:ext cx="878334" cy="1705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6053-DF7F-7AFE-4D23-78CFF34D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92E1A-AD8D-2E0D-8E77-9B84A95A8B67}"/>
              </a:ext>
            </a:extLst>
          </p:cNvPr>
          <p:cNvSpPr txBox="1"/>
          <p:nvPr/>
        </p:nvSpPr>
        <p:spPr>
          <a:xfrm>
            <a:off x="12435214" y="-175508"/>
            <a:ext cx="3562676" cy="578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60" name="Picture 12" descr="Processor Register png images | PNGEgg">
            <a:extLst>
              <a:ext uri="{FF2B5EF4-FFF2-40B4-BE49-F238E27FC236}">
                <a16:creationId xmlns:a16="http://schemas.microsoft.com/office/drawing/2014/main" id="{A0854A0A-590C-E836-8AA0-85CE1762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051" y="1844041"/>
            <a:ext cx="3886949" cy="319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2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6CBF2-B1DC-81F7-49B4-6F9D7DD6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138" y="1423305"/>
            <a:ext cx="5303581" cy="3529292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D835925-3D21-0B99-9A6C-587FBAE4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524000"/>
          </a:xfrm>
        </p:spPr>
        <p:txBody>
          <a:bodyPr/>
          <a:lstStyle/>
          <a:p>
            <a:r>
              <a:rPr lang="en-US" dirty="0"/>
              <a:t>Internal Memory: </a:t>
            </a:r>
            <a:br>
              <a:rPr lang="en-US" dirty="0"/>
            </a:br>
            <a:r>
              <a:rPr lang="en-US" dirty="0"/>
              <a:t>a)</a:t>
            </a:r>
            <a:r>
              <a:rPr lang="en-US" sz="4000" b="1" dirty="0"/>
              <a:t>Cache Memory</a:t>
            </a:r>
            <a:endParaRPr lang="en-US" b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7690BC-58BE-BD46-38A4-61EC504EA8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6789666" cy="3051762"/>
          </a:xfrm>
        </p:spPr>
        <p:txBody>
          <a:bodyPr>
            <a:normAutofit/>
          </a:bodyPr>
          <a:lstStyle/>
          <a:p>
            <a:r>
              <a:rPr lang="en-US" sz="2000" b="1" dirty="0"/>
              <a:t>Fast Access: </a:t>
            </a:r>
            <a:r>
              <a:rPr lang="en-US" sz="2000" dirty="0"/>
              <a:t>Cache speeds up CPU data retrieval.</a:t>
            </a:r>
          </a:p>
          <a:p>
            <a:endParaRPr lang="en-US" sz="2000" dirty="0"/>
          </a:p>
          <a:p>
            <a:r>
              <a:rPr lang="en-US" sz="2000" b="1" dirty="0"/>
              <a:t>Small Storage: </a:t>
            </a:r>
            <a:r>
              <a:rPr lang="en-US" sz="2000" dirty="0"/>
              <a:t>Holds frequently used data for quick access.</a:t>
            </a:r>
          </a:p>
          <a:p>
            <a:r>
              <a:rPr lang="en-US" sz="2000" b="1" dirty="0"/>
              <a:t>Reduces Latency: </a:t>
            </a:r>
            <a:r>
              <a:rPr lang="en-US" sz="2000" dirty="0"/>
              <a:t>Cache minimizes delays by keeping critical data close to the CPU.</a:t>
            </a:r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7466B0-B69A-FEBF-B8E0-FDA9AEAC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56CFB8-E805-3CF9-61D2-C02341EC7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829202" y="5156615"/>
            <a:ext cx="878334" cy="1705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6053-DF7F-7AFE-4D23-78CFF34D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92E1A-AD8D-2E0D-8E77-9B84A95A8B67}"/>
              </a:ext>
            </a:extLst>
          </p:cNvPr>
          <p:cNvSpPr txBox="1"/>
          <p:nvPr/>
        </p:nvSpPr>
        <p:spPr>
          <a:xfrm>
            <a:off x="12435214" y="-175508"/>
            <a:ext cx="3562676" cy="578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812B4-76D3-2266-B11D-3A80E55D8F90}"/>
              </a:ext>
            </a:extLst>
          </p:cNvPr>
          <p:cNvSpPr txBox="1"/>
          <p:nvPr/>
        </p:nvSpPr>
        <p:spPr>
          <a:xfrm>
            <a:off x="8644162" y="5166377"/>
            <a:ext cx="32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Cache Memory</a:t>
            </a:r>
          </a:p>
        </p:txBody>
      </p:sp>
    </p:spTree>
    <p:extLst>
      <p:ext uri="{BB962C8B-B14F-4D97-AF65-F5344CB8AC3E}">
        <p14:creationId xmlns:p14="http://schemas.microsoft.com/office/powerpoint/2010/main" val="231482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E0F2054-FE7E-B49A-E17F-5DE1864D8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524000"/>
          </a:xfrm>
        </p:spPr>
        <p:txBody>
          <a:bodyPr/>
          <a:lstStyle/>
          <a:p>
            <a:r>
              <a:rPr lang="en-US" dirty="0"/>
              <a:t>Primary Memory</a:t>
            </a:r>
            <a:br>
              <a:rPr lang="en-US" dirty="0"/>
            </a:br>
            <a:r>
              <a:rPr lang="en-US" dirty="0"/>
              <a:t>a)Main Memory</a:t>
            </a:r>
          </a:p>
        </p:txBody>
      </p:sp>
      <p:pic>
        <p:nvPicPr>
          <p:cNvPr id="7" name="Picture Placeholder 18" descr="A person working at a desk&#10;">
            <a:extLst>
              <a:ext uri="{FF2B5EF4-FFF2-40B4-BE49-F238E27FC236}">
                <a16:creationId xmlns:a16="http://schemas.microsoft.com/office/drawing/2014/main" id="{137F878B-E773-04A9-23BB-A6DF6A69B98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565" r="3565"/>
          <a:stretch/>
        </p:blipFill>
        <p:spPr>
          <a:xfrm flipH="1">
            <a:off x="7163691" y="0"/>
            <a:ext cx="5024825" cy="685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68C54-1820-3B00-1C96-88D7349F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1EF105-497F-4EFD-8E5D-D4573ED81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70364" y="-23539"/>
            <a:ext cx="2562565" cy="6885155"/>
            <a:chOff x="7370364" y="-23539"/>
            <a:chExt cx="2562565" cy="688515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F08D551-B30D-FCB1-C8B2-0160EC530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7829202" y="5156615"/>
              <a:ext cx="878334" cy="1705001"/>
            </a:xfrm>
            <a:prstGeom prst="rect">
              <a:avLst/>
            </a:prstGeom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5AA2D64-53A7-BC77-FBA2-EC723D31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70364" y="-23539"/>
              <a:ext cx="2562565" cy="6884359"/>
            </a:xfrm>
            <a:custGeom>
              <a:avLst/>
              <a:gdLst>
                <a:gd name="connsiteX0" fmla="*/ 2535833 w 2562565"/>
                <a:gd name="connsiteY0" fmla="*/ 0 h 6884359"/>
                <a:gd name="connsiteX1" fmla="*/ 2106829 w 2562565"/>
                <a:gd name="connsiteY1" fmla="*/ 1564627 h 6884359"/>
                <a:gd name="connsiteX2" fmla="*/ 1764389 w 2562565"/>
                <a:gd name="connsiteY2" fmla="*/ 2840498 h 6884359"/>
                <a:gd name="connsiteX3" fmla="*/ 1579803 w 2562565"/>
                <a:gd name="connsiteY3" fmla="*/ 2925726 h 6884359"/>
                <a:gd name="connsiteX4" fmla="*/ 1467779 w 2562565"/>
                <a:gd name="connsiteY4" fmla="*/ 2731101 h 6884359"/>
                <a:gd name="connsiteX5" fmla="*/ 1727472 w 2562565"/>
                <a:gd name="connsiteY5" fmla="*/ 1773244 h 6884359"/>
                <a:gd name="connsiteX6" fmla="*/ 1709650 w 2562565"/>
                <a:gd name="connsiteY6" fmla="*/ 1633318 h 6884359"/>
                <a:gd name="connsiteX7" fmla="*/ 1597625 w 2562565"/>
                <a:gd name="connsiteY7" fmla="*/ 1546818 h 6884359"/>
                <a:gd name="connsiteX8" fmla="*/ 1372303 w 2562565"/>
                <a:gd name="connsiteY8" fmla="*/ 1676568 h 6884359"/>
                <a:gd name="connsiteX9" fmla="*/ 977670 w 2562565"/>
                <a:gd name="connsiteY9" fmla="*/ 3131798 h 6884359"/>
                <a:gd name="connsiteX10" fmla="*/ 5092 w 2562565"/>
                <a:gd name="connsiteY10" fmla="*/ 6867823 h 6884359"/>
                <a:gd name="connsiteX11" fmla="*/ 0 w 2562565"/>
                <a:gd name="connsiteY11" fmla="*/ 6884360 h 6884359"/>
                <a:gd name="connsiteX12" fmla="*/ 26733 w 2562565"/>
                <a:gd name="connsiteY12" fmla="*/ 6884360 h 6884359"/>
                <a:gd name="connsiteX13" fmla="*/ 1003131 w 2562565"/>
                <a:gd name="connsiteY13" fmla="*/ 3139431 h 6884359"/>
                <a:gd name="connsiteX14" fmla="*/ 1397763 w 2562565"/>
                <a:gd name="connsiteY14" fmla="*/ 1684200 h 6884359"/>
                <a:gd name="connsiteX15" fmla="*/ 1592533 w 2562565"/>
                <a:gd name="connsiteY15" fmla="*/ 1572259 h 6884359"/>
                <a:gd name="connsiteX16" fmla="*/ 1688009 w 2562565"/>
                <a:gd name="connsiteY16" fmla="*/ 1646039 h 6884359"/>
                <a:gd name="connsiteX17" fmla="*/ 1703285 w 2562565"/>
                <a:gd name="connsiteY17" fmla="*/ 1766884 h 6884359"/>
                <a:gd name="connsiteX18" fmla="*/ 1443591 w 2562565"/>
                <a:gd name="connsiteY18" fmla="*/ 2724741 h 6884359"/>
                <a:gd name="connsiteX19" fmla="*/ 1573438 w 2562565"/>
                <a:gd name="connsiteY19" fmla="*/ 2949894 h 6884359"/>
                <a:gd name="connsiteX20" fmla="*/ 1788577 w 2562565"/>
                <a:gd name="connsiteY20" fmla="*/ 2849402 h 6884359"/>
                <a:gd name="connsiteX21" fmla="*/ 1788577 w 2562565"/>
                <a:gd name="connsiteY21" fmla="*/ 2848130 h 6884359"/>
                <a:gd name="connsiteX22" fmla="*/ 2131016 w 2562565"/>
                <a:gd name="connsiteY22" fmla="*/ 1570987 h 6884359"/>
                <a:gd name="connsiteX23" fmla="*/ 2562566 w 2562565"/>
                <a:gd name="connsiteY23" fmla="*/ 1272 h 6884359"/>
                <a:gd name="connsiteX24" fmla="*/ 2535833 w 2562565"/>
                <a:gd name="connsiteY24" fmla="*/ 0 h 68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62565" h="6884359">
                  <a:moveTo>
                    <a:pt x="2535833" y="0"/>
                  </a:moveTo>
                  <a:lnTo>
                    <a:pt x="2106829" y="1564627"/>
                  </a:lnTo>
                  <a:lnTo>
                    <a:pt x="1764389" y="2840498"/>
                  </a:lnTo>
                  <a:cubicBezTo>
                    <a:pt x="1731291" y="2910461"/>
                    <a:pt x="1653638" y="2946078"/>
                    <a:pt x="1579803" y="2925726"/>
                  </a:cubicBezTo>
                  <a:cubicBezTo>
                    <a:pt x="1495785" y="2902829"/>
                    <a:pt x="1444864" y="2815057"/>
                    <a:pt x="1467779" y="2731101"/>
                  </a:cubicBezTo>
                  <a:lnTo>
                    <a:pt x="1727472" y="1773244"/>
                  </a:lnTo>
                  <a:cubicBezTo>
                    <a:pt x="1740202" y="1726178"/>
                    <a:pt x="1733837" y="1676568"/>
                    <a:pt x="1709650" y="1633318"/>
                  </a:cubicBezTo>
                  <a:cubicBezTo>
                    <a:pt x="1685463" y="1590068"/>
                    <a:pt x="1646000" y="1559539"/>
                    <a:pt x="1597625" y="1546818"/>
                  </a:cubicBezTo>
                  <a:cubicBezTo>
                    <a:pt x="1499604" y="1520105"/>
                    <a:pt x="1397763" y="1578620"/>
                    <a:pt x="1372303" y="1676568"/>
                  </a:cubicBezTo>
                  <a:lnTo>
                    <a:pt x="977670" y="3131798"/>
                  </a:lnTo>
                  <a:lnTo>
                    <a:pt x="5092" y="6867823"/>
                  </a:lnTo>
                  <a:cubicBezTo>
                    <a:pt x="5092" y="6867823"/>
                    <a:pt x="1273" y="6880544"/>
                    <a:pt x="0" y="6884360"/>
                  </a:cubicBezTo>
                  <a:lnTo>
                    <a:pt x="26733" y="6884360"/>
                  </a:lnTo>
                  <a:lnTo>
                    <a:pt x="1003131" y="3139431"/>
                  </a:lnTo>
                  <a:lnTo>
                    <a:pt x="1397763" y="1684200"/>
                  </a:lnTo>
                  <a:cubicBezTo>
                    <a:pt x="1420677" y="1600245"/>
                    <a:pt x="1508515" y="1549363"/>
                    <a:pt x="1592533" y="1572259"/>
                  </a:cubicBezTo>
                  <a:cubicBezTo>
                    <a:pt x="1633270" y="1583708"/>
                    <a:pt x="1667641" y="1609149"/>
                    <a:pt x="1688009" y="1646039"/>
                  </a:cubicBezTo>
                  <a:cubicBezTo>
                    <a:pt x="1709650" y="1682928"/>
                    <a:pt x="1714742" y="1724906"/>
                    <a:pt x="1703285" y="1766884"/>
                  </a:cubicBezTo>
                  <a:lnTo>
                    <a:pt x="1443591" y="2724741"/>
                  </a:lnTo>
                  <a:cubicBezTo>
                    <a:pt x="1416858" y="2822689"/>
                    <a:pt x="1475417" y="2924453"/>
                    <a:pt x="1573438" y="2949894"/>
                  </a:cubicBezTo>
                  <a:cubicBezTo>
                    <a:pt x="1660003" y="2972792"/>
                    <a:pt x="1750386" y="2930814"/>
                    <a:pt x="1788577" y="2849402"/>
                  </a:cubicBezTo>
                  <a:lnTo>
                    <a:pt x="1788577" y="2848130"/>
                  </a:lnTo>
                  <a:lnTo>
                    <a:pt x="2131016" y="1570987"/>
                  </a:lnTo>
                  <a:lnTo>
                    <a:pt x="2562566" y="1272"/>
                  </a:lnTo>
                  <a:cubicBezTo>
                    <a:pt x="2553655" y="0"/>
                    <a:pt x="2544744" y="0"/>
                    <a:pt x="253583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F4556787-2BF6-45DE-C67E-47AFCB952723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563902" y="1734639"/>
            <a:ext cx="6731634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Storage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Main memory (RAM) is the primary working storage for the CPU, holding data and programs currently in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Volatile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is volatile memory, meaning data is lost when the power is turned off.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than Storage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Main memory is faster than secondary storage but slower than cache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Example: Ram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1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9C87FB4-A7C0-4E62-C01C-247426A37A15}"/>
              </a:ext>
            </a:extLst>
          </p:cNvPr>
          <p:cNvSpPr txBox="1"/>
          <p:nvPr/>
        </p:nvSpPr>
        <p:spPr>
          <a:xfrm>
            <a:off x="649409" y="6443995"/>
            <a:ext cx="387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Fig: Secondary Storage Devices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D6D3ED-2EE3-B516-9FAA-86BD193B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38" y="1061883"/>
            <a:ext cx="4450921" cy="5307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D3917-072D-B98F-53A4-46496DCB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788" y="353962"/>
            <a:ext cx="4786877" cy="983225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Secondary Memory</a:t>
            </a:r>
            <a:br>
              <a:rPr lang="en-US" dirty="0"/>
            </a:br>
            <a:r>
              <a:rPr lang="en-US" dirty="0"/>
              <a:t>USB/Flash Memory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B4740A4-A1D9-E9B5-6838-073E13692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788" y="1517074"/>
            <a:ext cx="4786877" cy="763899"/>
          </a:xfrm>
        </p:spPr>
        <p:txBody>
          <a:bodyPr/>
          <a:lstStyle/>
          <a:p>
            <a:r>
              <a:rPr lang="en-US" dirty="0"/>
              <a:t>Points to be note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1B1B9-02C9-EF1E-AFBE-E40015F082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99788" y="2341261"/>
            <a:ext cx="4796710" cy="401939"/>
          </a:xfrm>
        </p:spPr>
        <p:txBody>
          <a:bodyPr>
            <a:norm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8F44E43-BD27-EF72-1581-53AA4AF310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99789" y="2753247"/>
            <a:ext cx="3852296" cy="3616022"/>
          </a:xfrm>
        </p:spPr>
        <p:txBody>
          <a:bodyPr/>
          <a:lstStyle/>
          <a:p>
            <a:r>
              <a:rPr lang="en-US" dirty="0"/>
              <a:t>Non-Volatile: USB/Flash memory retains data even when the power is off.</a:t>
            </a:r>
          </a:p>
          <a:p>
            <a:endParaRPr lang="en-US" dirty="0"/>
          </a:p>
          <a:p>
            <a:r>
              <a:rPr lang="en-US" dirty="0"/>
              <a:t>Portable: It's compact and easily transportable, making it ideal for data transfer.</a:t>
            </a:r>
          </a:p>
          <a:p>
            <a:endParaRPr lang="en-US" dirty="0"/>
          </a:p>
          <a:p>
            <a:r>
              <a:rPr lang="en-US" dirty="0"/>
              <a:t>High Capacity: Offers significant storage space for files, though slower than primary memory.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5E210F-6B8D-736F-B141-2B3CBE613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99788" y="3397649"/>
            <a:ext cx="4796710" cy="401939"/>
          </a:xfrm>
        </p:spPr>
        <p:txBody>
          <a:bodyPr>
            <a:norm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9847AB5-5442-A3C4-87F1-C737DF1C6D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99788" y="4564818"/>
            <a:ext cx="4796710" cy="401939"/>
          </a:xfrm>
        </p:spPr>
        <p:txBody>
          <a:bodyPr>
            <a:normAutofit/>
          </a:bodyPr>
          <a:lstStyle/>
          <a:p>
            <a:r>
              <a:rPr lang="en-US" dirty="0"/>
              <a:t>Three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A1C40A-BC04-C14E-7867-E3D7B1597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84061" y="0"/>
            <a:ext cx="2959129" cy="6871447"/>
            <a:chOff x="3084061" y="0"/>
            <a:chExt cx="2959129" cy="6871447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5521D96-1220-9A5F-FB15-764C14CD87A4}"/>
                </a:ext>
              </a:extLst>
            </p:cNvPr>
            <p:cNvSpPr/>
            <p:nvPr/>
          </p:nvSpPr>
          <p:spPr>
            <a:xfrm rot="10800000">
              <a:off x="3498189" y="177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solidFill>
              <a:schemeClr val="accent1"/>
            </a:solidFill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7359AB-4FC7-AF1F-096F-69BD733B8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061" y="0"/>
              <a:ext cx="1822122" cy="6871447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4A4114-33B3-317E-2865-1E41071C2897}"/>
              </a:ext>
            </a:extLst>
          </p:cNvPr>
          <p:cNvSpPr txBox="1"/>
          <p:nvPr/>
        </p:nvSpPr>
        <p:spPr>
          <a:xfrm>
            <a:off x="0" y="17722"/>
            <a:ext cx="4906183" cy="68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1AB0D3-4F00-BD49-F2C2-F47DF2728F17}"/>
              </a:ext>
            </a:extLst>
          </p:cNvPr>
          <p:cNvSpPr txBox="1"/>
          <p:nvPr/>
        </p:nvSpPr>
        <p:spPr>
          <a:xfrm>
            <a:off x="797055" y="1150375"/>
            <a:ext cx="2113130" cy="34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23719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9C87FB4-A7C0-4E62-C01C-247426A37A15}"/>
              </a:ext>
            </a:extLst>
          </p:cNvPr>
          <p:cNvSpPr txBox="1"/>
          <p:nvPr/>
        </p:nvSpPr>
        <p:spPr>
          <a:xfrm>
            <a:off x="649409" y="6443995"/>
            <a:ext cx="387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Fig: Secondary Storage Devices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D6D3ED-2EE3-B516-9FAA-86BD193B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38" y="1061883"/>
            <a:ext cx="4450921" cy="5307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D3917-072D-B98F-53A4-46496DCB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788" y="353962"/>
            <a:ext cx="5833102" cy="983225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Secondary Memory</a:t>
            </a:r>
            <a:br>
              <a:rPr lang="en-US" dirty="0"/>
            </a:br>
            <a:r>
              <a:rPr lang="en-US" dirty="0"/>
              <a:t>Magnetic disc/hard drive.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B4740A4-A1D9-E9B5-6838-073E13692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788" y="1517074"/>
            <a:ext cx="4786877" cy="763899"/>
          </a:xfrm>
        </p:spPr>
        <p:txBody>
          <a:bodyPr/>
          <a:lstStyle/>
          <a:p>
            <a:r>
              <a:rPr lang="en-US" dirty="0"/>
              <a:t>Points to  be note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1B1B9-02C9-EF1E-AFBE-E40015F082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99788" y="2341261"/>
            <a:ext cx="4796710" cy="401939"/>
          </a:xfrm>
        </p:spPr>
        <p:txBody>
          <a:bodyPr>
            <a:norm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8F44E43-BD27-EF72-1581-53AA4AF310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99789" y="2753247"/>
            <a:ext cx="3852296" cy="3616022"/>
          </a:xfrm>
        </p:spPr>
        <p:txBody>
          <a:bodyPr/>
          <a:lstStyle/>
          <a:p>
            <a:r>
              <a:rPr lang="en-US" dirty="0"/>
              <a:t>The storage capacity is in Tera Bytes (TB).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 type of secondary memory that is a flat disc covered with a magnetic coating to hold information.</a:t>
            </a:r>
          </a:p>
          <a:p>
            <a:endParaRPr lang="en-US" dirty="0"/>
          </a:p>
          <a:p>
            <a:r>
              <a:rPr lang="en-US" dirty="0"/>
              <a:t>It is flat circular plates made of aluminum or glass and coated with a magnetic material.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5E210F-6B8D-736F-B141-2B3CBE613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99788" y="3397649"/>
            <a:ext cx="4796710" cy="401939"/>
          </a:xfrm>
        </p:spPr>
        <p:txBody>
          <a:bodyPr>
            <a:norm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9847AB5-5442-A3C4-87F1-C737DF1C6D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99788" y="4564818"/>
            <a:ext cx="4796710" cy="401939"/>
          </a:xfrm>
        </p:spPr>
        <p:txBody>
          <a:bodyPr>
            <a:normAutofit/>
          </a:bodyPr>
          <a:lstStyle/>
          <a:p>
            <a:r>
              <a:rPr lang="en-US" dirty="0"/>
              <a:t>Three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A1C40A-BC04-C14E-7867-E3D7B1597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84061" y="0"/>
            <a:ext cx="2959129" cy="6871447"/>
            <a:chOff x="3084061" y="0"/>
            <a:chExt cx="2959129" cy="6871447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5521D96-1220-9A5F-FB15-764C14CD87A4}"/>
                </a:ext>
              </a:extLst>
            </p:cNvPr>
            <p:cNvSpPr/>
            <p:nvPr/>
          </p:nvSpPr>
          <p:spPr>
            <a:xfrm rot="10800000">
              <a:off x="3498189" y="177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solidFill>
              <a:schemeClr val="accent1"/>
            </a:solidFill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7359AB-4FC7-AF1F-096F-69BD733B8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061" y="0"/>
              <a:ext cx="1822122" cy="6871447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4A4114-33B3-317E-2865-1E41071C2897}"/>
              </a:ext>
            </a:extLst>
          </p:cNvPr>
          <p:cNvSpPr txBox="1"/>
          <p:nvPr/>
        </p:nvSpPr>
        <p:spPr>
          <a:xfrm>
            <a:off x="0" y="17722"/>
            <a:ext cx="4906183" cy="68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1AB0D3-4F00-BD49-F2C2-F47DF2728F17}"/>
              </a:ext>
            </a:extLst>
          </p:cNvPr>
          <p:cNvSpPr txBox="1"/>
          <p:nvPr/>
        </p:nvSpPr>
        <p:spPr>
          <a:xfrm>
            <a:off x="797055" y="1150375"/>
            <a:ext cx="2113130" cy="34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91481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C51E62-7F55-3B6A-FF5F-39D8CFE74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Tertiary Storage device</a:t>
            </a:r>
            <a:br>
              <a:rPr lang="en-US" dirty="0"/>
            </a:br>
            <a:r>
              <a:rPr lang="en-US" dirty="0"/>
              <a:t>Magnetic Tapes/Tape device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C786-DACF-D63D-553F-4EDB8E95A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o1.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880F1A-5BCC-F84F-3EED-7FA660DEB3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o2.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4606E-0589-2AE6-3A39-D84CDB24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o3.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E7CD20-3130-C2BD-2379-6EB766F556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o4.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F88C39-60B8-7163-0602-9B68A9FCD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B1A91E-7D63-4E15-B7EA-0453BC15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70364" y="-23539"/>
            <a:ext cx="2562565" cy="6885155"/>
            <a:chOff x="7370364" y="-23539"/>
            <a:chExt cx="2562565" cy="688515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0A32002-CC31-2B6D-7A5D-66EDF2761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829202" y="5156615"/>
              <a:ext cx="878334" cy="1705001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9D6ED2-972A-D3E9-ADCE-6524C8278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70364" y="-23539"/>
              <a:ext cx="2562565" cy="6884359"/>
            </a:xfrm>
            <a:custGeom>
              <a:avLst/>
              <a:gdLst>
                <a:gd name="connsiteX0" fmla="*/ 2535833 w 2562565"/>
                <a:gd name="connsiteY0" fmla="*/ 0 h 6884359"/>
                <a:gd name="connsiteX1" fmla="*/ 2106829 w 2562565"/>
                <a:gd name="connsiteY1" fmla="*/ 1564627 h 6884359"/>
                <a:gd name="connsiteX2" fmla="*/ 1764389 w 2562565"/>
                <a:gd name="connsiteY2" fmla="*/ 2840498 h 6884359"/>
                <a:gd name="connsiteX3" fmla="*/ 1579803 w 2562565"/>
                <a:gd name="connsiteY3" fmla="*/ 2925726 h 6884359"/>
                <a:gd name="connsiteX4" fmla="*/ 1467779 w 2562565"/>
                <a:gd name="connsiteY4" fmla="*/ 2731101 h 6884359"/>
                <a:gd name="connsiteX5" fmla="*/ 1727472 w 2562565"/>
                <a:gd name="connsiteY5" fmla="*/ 1773244 h 6884359"/>
                <a:gd name="connsiteX6" fmla="*/ 1709650 w 2562565"/>
                <a:gd name="connsiteY6" fmla="*/ 1633318 h 6884359"/>
                <a:gd name="connsiteX7" fmla="*/ 1597625 w 2562565"/>
                <a:gd name="connsiteY7" fmla="*/ 1546818 h 6884359"/>
                <a:gd name="connsiteX8" fmla="*/ 1372303 w 2562565"/>
                <a:gd name="connsiteY8" fmla="*/ 1676568 h 6884359"/>
                <a:gd name="connsiteX9" fmla="*/ 977670 w 2562565"/>
                <a:gd name="connsiteY9" fmla="*/ 3131798 h 6884359"/>
                <a:gd name="connsiteX10" fmla="*/ 5092 w 2562565"/>
                <a:gd name="connsiteY10" fmla="*/ 6867823 h 6884359"/>
                <a:gd name="connsiteX11" fmla="*/ 0 w 2562565"/>
                <a:gd name="connsiteY11" fmla="*/ 6884360 h 6884359"/>
                <a:gd name="connsiteX12" fmla="*/ 26733 w 2562565"/>
                <a:gd name="connsiteY12" fmla="*/ 6884360 h 6884359"/>
                <a:gd name="connsiteX13" fmla="*/ 1003131 w 2562565"/>
                <a:gd name="connsiteY13" fmla="*/ 3139431 h 6884359"/>
                <a:gd name="connsiteX14" fmla="*/ 1397763 w 2562565"/>
                <a:gd name="connsiteY14" fmla="*/ 1684200 h 6884359"/>
                <a:gd name="connsiteX15" fmla="*/ 1592533 w 2562565"/>
                <a:gd name="connsiteY15" fmla="*/ 1572259 h 6884359"/>
                <a:gd name="connsiteX16" fmla="*/ 1688009 w 2562565"/>
                <a:gd name="connsiteY16" fmla="*/ 1646039 h 6884359"/>
                <a:gd name="connsiteX17" fmla="*/ 1703285 w 2562565"/>
                <a:gd name="connsiteY17" fmla="*/ 1766884 h 6884359"/>
                <a:gd name="connsiteX18" fmla="*/ 1443591 w 2562565"/>
                <a:gd name="connsiteY18" fmla="*/ 2724741 h 6884359"/>
                <a:gd name="connsiteX19" fmla="*/ 1573438 w 2562565"/>
                <a:gd name="connsiteY19" fmla="*/ 2949894 h 6884359"/>
                <a:gd name="connsiteX20" fmla="*/ 1788577 w 2562565"/>
                <a:gd name="connsiteY20" fmla="*/ 2849402 h 6884359"/>
                <a:gd name="connsiteX21" fmla="*/ 1788577 w 2562565"/>
                <a:gd name="connsiteY21" fmla="*/ 2848130 h 6884359"/>
                <a:gd name="connsiteX22" fmla="*/ 2131016 w 2562565"/>
                <a:gd name="connsiteY22" fmla="*/ 1570987 h 6884359"/>
                <a:gd name="connsiteX23" fmla="*/ 2562566 w 2562565"/>
                <a:gd name="connsiteY23" fmla="*/ 1272 h 6884359"/>
                <a:gd name="connsiteX24" fmla="*/ 2535833 w 2562565"/>
                <a:gd name="connsiteY24" fmla="*/ 0 h 68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62565" h="6884359">
                  <a:moveTo>
                    <a:pt x="2535833" y="0"/>
                  </a:moveTo>
                  <a:lnTo>
                    <a:pt x="2106829" y="1564627"/>
                  </a:lnTo>
                  <a:lnTo>
                    <a:pt x="1764389" y="2840498"/>
                  </a:lnTo>
                  <a:cubicBezTo>
                    <a:pt x="1731291" y="2910461"/>
                    <a:pt x="1653638" y="2946078"/>
                    <a:pt x="1579803" y="2925726"/>
                  </a:cubicBezTo>
                  <a:cubicBezTo>
                    <a:pt x="1495785" y="2902829"/>
                    <a:pt x="1444864" y="2815057"/>
                    <a:pt x="1467779" y="2731101"/>
                  </a:cubicBezTo>
                  <a:lnTo>
                    <a:pt x="1727472" y="1773244"/>
                  </a:lnTo>
                  <a:cubicBezTo>
                    <a:pt x="1740202" y="1726178"/>
                    <a:pt x="1733837" y="1676568"/>
                    <a:pt x="1709650" y="1633318"/>
                  </a:cubicBezTo>
                  <a:cubicBezTo>
                    <a:pt x="1685463" y="1590068"/>
                    <a:pt x="1646000" y="1559539"/>
                    <a:pt x="1597625" y="1546818"/>
                  </a:cubicBezTo>
                  <a:cubicBezTo>
                    <a:pt x="1499604" y="1520105"/>
                    <a:pt x="1397763" y="1578620"/>
                    <a:pt x="1372303" y="1676568"/>
                  </a:cubicBezTo>
                  <a:lnTo>
                    <a:pt x="977670" y="3131798"/>
                  </a:lnTo>
                  <a:lnTo>
                    <a:pt x="5092" y="6867823"/>
                  </a:lnTo>
                  <a:cubicBezTo>
                    <a:pt x="5092" y="6867823"/>
                    <a:pt x="1273" y="6880544"/>
                    <a:pt x="0" y="6884360"/>
                  </a:cubicBezTo>
                  <a:lnTo>
                    <a:pt x="26733" y="6884360"/>
                  </a:lnTo>
                  <a:lnTo>
                    <a:pt x="1003131" y="3139431"/>
                  </a:lnTo>
                  <a:lnTo>
                    <a:pt x="1397763" y="1684200"/>
                  </a:lnTo>
                  <a:cubicBezTo>
                    <a:pt x="1420677" y="1600245"/>
                    <a:pt x="1508515" y="1549363"/>
                    <a:pt x="1592533" y="1572259"/>
                  </a:cubicBezTo>
                  <a:cubicBezTo>
                    <a:pt x="1633270" y="1583708"/>
                    <a:pt x="1667641" y="1609149"/>
                    <a:pt x="1688009" y="1646039"/>
                  </a:cubicBezTo>
                  <a:cubicBezTo>
                    <a:pt x="1709650" y="1682928"/>
                    <a:pt x="1714742" y="1724906"/>
                    <a:pt x="1703285" y="1766884"/>
                  </a:cubicBezTo>
                  <a:lnTo>
                    <a:pt x="1443591" y="2724741"/>
                  </a:lnTo>
                  <a:cubicBezTo>
                    <a:pt x="1416858" y="2822689"/>
                    <a:pt x="1475417" y="2924453"/>
                    <a:pt x="1573438" y="2949894"/>
                  </a:cubicBezTo>
                  <a:cubicBezTo>
                    <a:pt x="1660003" y="2972792"/>
                    <a:pt x="1750386" y="2930814"/>
                    <a:pt x="1788577" y="2849402"/>
                  </a:cubicBezTo>
                  <a:lnTo>
                    <a:pt x="1788577" y="2848130"/>
                  </a:lnTo>
                  <a:lnTo>
                    <a:pt x="2131016" y="1570987"/>
                  </a:lnTo>
                  <a:lnTo>
                    <a:pt x="2562566" y="1272"/>
                  </a:lnTo>
                  <a:cubicBezTo>
                    <a:pt x="2553655" y="0"/>
                    <a:pt x="2544744" y="0"/>
                    <a:pt x="253583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24B3C1A-3346-F617-2EC7-C16586CF1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43379" y="1749479"/>
            <a:ext cx="5885180" cy="533400"/>
          </a:xfrm>
        </p:spPr>
        <p:txBody>
          <a:bodyPr>
            <a:normAutofit fontScale="92500"/>
          </a:bodyPr>
          <a:lstStyle/>
          <a:p>
            <a:r>
              <a:rPr lang="en-US" sz="1400" b="1" dirty="0"/>
              <a:t>Magnetic tape can store a large amount of data, up to 15 terabytes per tape. This makes it a good choice for digital records and archives.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293F7B-F2DC-F8F0-7AE5-7E7BF1EDE365}"/>
              </a:ext>
            </a:extLst>
          </p:cNvPr>
          <p:cNvSpPr txBox="1"/>
          <p:nvPr/>
        </p:nvSpPr>
        <p:spPr>
          <a:xfrm>
            <a:off x="1460946" y="2537517"/>
            <a:ext cx="588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highlight>
                  <a:srgbClr val="FFFFFF"/>
                </a:highlight>
                <a:latin typeface="Google Sans"/>
              </a:rPr>
              <a:t>Magnetic tape is economical compared to other storage media.</a:t>
            </a:r>
          </a:p>
          <a:p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102BC9-CC31-5DA2-B3D3-156FE6236D5A}"/>
              </a:ext>
            </a:extLst>
          </p:cNvPr>
          <p:cNvSpPr txBox="1"/>
          <p:nvPr/>
        </p:nvSpPr>
        <p:spPr>
          <a:xfrm>
            <a:off x="1524393" y="3100924"/>
            <a:ext cx="593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545D7E"/>
                </a:solidFill>
                <a:effectLst/>
                <a:highlight>
                  <a:srgbClr val="FFFFFF"/>
                </a:highlight>
                <a:latin typeface="Google Sans"/>
              </a:rPr>
              <a:t>Magnetic tape is very durable and can be reused many times. When stored in a suitable environment, tapes can last for decades. 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B7AD3E-1A20-BA5E-42B3-D46D4420F3A2}"/>
              </a:ext>
            </a:extLst>
          </p:cNvPr>
          <p:cNvSpPr txBox="1"/>
          <p:nvPr/>
        </p:nvSpPr>
        <p:spPr>
          <a:xfrm>
            <a:off x="1491444" y="3838907"/>
            <a:ext cx="5672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400" b="1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Magnetic tape stores data offline, which can lower the risk of data loss or theft. Tapes also support encryption, such as Advanced Encryption Standard-256. </a:t>
            </a:r>
          </a:p>
          <a:p>
            <a:br>
              <a:rPr lang="en-US" sz="1400" b="1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</a:br>
            <a:endParaRPr lang="en-US" sz="14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36B5766-DFA0-4FE6-BF56-2443D2BC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549" y="1043598"/>
            <a:ext cx="4703451" cy="35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997564FD-A068-4008-83B6-070AA4A47434}" vid="{E6A5A359-31DF-46AC-82A0-260451C80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D227D-A683-415D-A610-20912E1CE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E11EC4-AF13-4A6E-A5E0-5A264B291FD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E5DFD21-F030-4913-A53B-53AB3DF1C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67</TotalTime>
  <Words>524</Words>
  <Application>Microsoft Office PowerPoint</Application>
  <PresentationFormat>Widescreen</PresentationFormat>
  <Paragraphs>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Calibri</vt:lpstr>
      <vt:lpstr>Century Gothic</vt:lpstr>
      <vt:lpstr>Courier New</vt:lpstr>
      <vt:lpstr>Google Sans</vt:lpstr>
      <vt:lpstr>Custom</vt:lpstr>
      <vt:lpstr>Memory hierarchy</vt:lpstr>
      <vt:lpstr>Table of contents:</vt:lpstr>
      <vt:lpstr>Memory hierarchy</vt:lpstr>
      <vt:lpstr>Internal Memory:  a)Registers</vt:lpstr>
      <vt:lpstr>Internal Memory:  a)Cache Memory</vt:lpstr>
      <vt:lpstr>Primary Memory a)Main Memory</vt:lpstr>
      <vt:lpstr>Secondary Memory USB/Flash Memory</vt:lpstr>
      <vt:lpstr>Secondary Memory Magnetic disc/hard drive.</vt:lpstr>
      <vt:lpstr>Tertiary Storage device Magnetic Tapes/Tape device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Dahal</dc:creator>
  <cp:lastModifiedBy>Pratik Dahal</cp:lastModifiedBy>
  <cp:revision>26</cp:revision>
  <dcterms:created xsi:type="dcterms:W3CDTF">2024-08-23T07:58:30Z</dcterms:created>
  <dcterms:modified xsi:type="dcterms:W3CDTF">2024-08-30T07:00:03Z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