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2" r:id="rId6"/>
    <p:sldId id="258" r:id="rId7"/>
    <p:sldId id="263" r:id="rId8"/>
    <p:sldId id="264" r:id="rId9"/>
    <p:sldId id="265" r:id="rId10"/>
    <p:sldId id="266" r:id="rId11"/>
    <p:sldId id="269" r:id="rId12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65" d="100"/>
          <a:sy n="65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B7AE42-9966-454B-AE61-33561B847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D10DF-3446-4A6E-87C5-D3D5079E2F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C6EB4-708D-49DB-8150-98B808649F61}" type="datetime1">
              <a:rPr lang="en-GB" smtClean="0"/>
              <a:t>05/11/2024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D3571-CF4C-42E0-820E-9F5FA706F5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6A7D2-0193-4DF6-A173-F4A7E0DCBD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77BB6-1717-40CC-88C2-EC11E6301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398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90089-21A2-4CCB-ACDC-00A9E1B89951}" type="datetime1">
              <a:rPr lang="en-GB" noProof="0" smtClean="0"/>
              <a:t>05/11/2024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EB83-F3B6-4F57-BF6B-C140FF7219F8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590857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EB83-F3B6-4F57-BF6B-C140FF7219F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496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EB83-F3B6-4F57-BF6B-C140FF7219F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535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397A3-73B1-6B91-2EFB-33EA7781B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2F2B06-7807-141E-C3EA-4B326EDF10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F4B9A4-C6F7-3485-6FFC-0204B79D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B0FFD-08D9-99DA-3C30-A36FBF8D3F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EB83-F3B6-4F57-BF6B-C140FF7219F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727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4B58E-8C29-0A3C-BAFD-C37CEFB08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E76E6-041C-8AF4-559C-E2DC8D5165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1EC7CC-AAD2-199C-D0B9-197EC0159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0B87F-7C15-60C9-19A9-D39420C323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EB83-F3B6-4F57-BF6B-C140FF7219F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631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CE4C2-1FE5-5BC0-A1D7-64222421D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700062-C24A-3597-C67B-11C620B83D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0EED43-2B95-A729-27CB-A89F962F4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398DD-84B1-6306-932C-F1984D4D53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EB83-F3B6-4F57-BF6B-C140FF7219F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418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80E2D-A017-7255-9B4B-AEC3BD4CD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73EA71-9C4B-BCE5-8995-D2CE00F33A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2C5E79-9A34-F28C-ED1E-D68D4459B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1C9DF-C754-D932-EAF0-82F632A33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EB83-F3B6-4F57-BF6B-C140FF7219F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44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931DB65-6916-4097-ADBF-CF31AF687306}" type="datetime1">
              <a:rPr lang="en-GB" noProof="0" smtClean="0"/>
              <a:t>05/11/2024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343CF6-3E11-4427-8B1A-ADC90ABF3A66}" type="datetime1">
              <a:rPr lang="en-GB" noProof="0" smtClean="0"/>
              <a:t>05/11/2024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94B3D51-D911-45AB-931D-354F6E92D3BA}" type="datetime1">
              <a:rPr lang="en-GB" noProof="0" smtClean="0"/>
              <a:t>05/11/2024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3B58C2-D057-4009-9B41-927D01CCFE45}" type="datetime1">
              <a:rPr lang="en-GB" noProof="0" smtClean="0"/>
              <a:t>05/11/2024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358E1AA-DB2E-4D35-8009-15548E43663B}" type="datetime1">
              <a:rPr lang="en-GB" noProof="0" smtClean="0"/>
              <a:t>05/11/2024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8330EF-0828-4728-BF8A-E3CA17293BE3}" type="datetime1">
              <a:rPr lang="en-GB" noProof="0" smtClean="0"/>
              <a:t>05/11/2024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29C053-9F8D-46E6-9B7E-2370AE6C605C}" type="datetime1">
              <a:rPr lang="en-GB" noProof="0" smtClean="0"/>
              <a:t>05/11/2024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880DE2-737C-445E-A467-CE1EE7238B4E}" type="datetime1">
              <a:rPr lang="en-GB" noProof="0" smtClean="0"/>
              <a:t>05/11/2024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0DCFB9-2AC3-4371-A545-CD993D9EA5CF}" type="datetime1">
              <a:rPr lang="en-GB" noProof="0" smtClean="0"/>
              <a:t>05/11/2024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F8BE457-704A-4961-A63E-B70782D60173}" type="datetime1">
              <a:rPr lang="en-GB" noProof="0" smtClean="0"/>
              <a:t>05/11/2024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426F34-0300-434E-A891-7878EA74BE6A}" type="datetime1">
              <a:rPr lang="en-GB" noProof="0" smtClean="0"/>
              <a:t>05/11/2024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42C8507-105F-4E14-982A-7661524B0F9E}" type="datetime1">
              <a:rPr lang="en-GB" noProof="0" smtClean="0"/>
              <a:t>05/11/2024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GB" sz="6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Memory hierarchy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 fontScale="92500"/>
          </a:bodyPr>
          <a:lstStyle/>
          <a:p>
            <a:pPr rtl="0"/>
            <a:r>
              <a:rPr lang="en-GB" dirty="0">
                <a:solidFill>
                  <a:srgbClr val="7CEBFF"/>
                </a:solidFill>
                <a:latin typeface="+mj-lt"/>
              </a:rPr>
              <a:t>Presented to  Bijay Sahani								presented by Aashish Subedi and Nischal Magar</a:t>
            </a:r>
          </a:p>
          <a:p>
            <a:pPr rtl="0"/>
            <a:endParaRPr lang="en-GB" dirty="0">
              <a:solidFill>
                <a:srgbClr val="7CEB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1BE9D776-9809-DBC5-9BB1-96CAB9B22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864" y="715487"/>
            <a:ext cx="5365626" cy="4835185"/>
          </a:xfrm>
          <a:prstGeom prst="rect">
            <a:avLst/>
          </a:prstGeo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3EF76716-21B3-B9CF-40E6-C1CD676A665D}"/>
              </a:ext>
            </a:extLst>
          </p:cNvPr>
          <p:cNvSpPr txBox="1">
            <a:spLocks/>
          </p:cNvSpPr>
          <p:nvPr/>
        </p:nvSpPr>
        <p:spPr>
          <a:xfrm>
            <a:off x="3234512" y="5577373"/>
            <a:ext cx="4908330" cy="5651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800" dirty="0">
                <a:solidFill>
                  <a:schemeClr val="tx1"/>
                </a:solidFill>
              </a:rPr>
              <a:t>Computer memory hierarchy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E63B49-4A26-62D5-92C3-373B39FC5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992" y="5933934"/>
            <a:ext cx="1445342" cy="107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5000">
              <a:schemeClr val="accent6">
                <a:lumMod val="40000"/>
                <a:lumOff val="60000"/>
              </a:schemeClr>
            </a:gs>
            <a:gs pos="51000">
              <a:schemeClr val="accent5">
                <a:lumMod val="40000"/>
                <a:lumOff val="6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Level 0 (register)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3143645-A9A9-52C7-F0A1-96F87B157D7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691353" y="1860429"/>
            <a:ext cx="6243144" cy="465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Inside the CPU.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Fastest form of memory.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Very small (typically 32 or 64 bits).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Stores data needed immediately for processing (e.g., intermediate results, control information).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Direct, high-speed access by the CPU.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Crucial for fast instruction execution and overall CPU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09CB5A7-8D16-BF62-B193-0D56D904EB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192" y="2305591"/>
            <a:ext cx="4511069" cy="3538856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D0A9FD-C9C3-8C08-FE22-8FBFAA982799}"/>
              </a:ext>
            </a:extLst>
          </p:cNvPr>
          <p:cNvSpPr txBox="1"/>
          <p:nvPr/>
        </p:nvSpPr>
        <p:spPr>
          <a:xfrm>
            <a:off x="1986464" y="6022506"/>
            <a:ext cx="39098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Fig: Register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C1CEEC-E9F5-705A-CDD9-7CE7AE8D1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25" y="6022506"/>
            <a:ext cx="1223287" cy="86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5000">
              <a:schemeClr val="accent3">
                <a:lumMod val="60000"/>
                <a:lumOff val="40000"/>
              </a:schemeClr>
            </a:gs>
            <a:gs pos="51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122154-902C-69B5-2FAA-4F67E0086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3257-DDC0-DE55-7B2A-363DDFED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Level 1 (Cache)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442595-8A75-2D81-B9EA-0F0CFE3BC640}"/>
              </a:ext>
            </a:extLst>
          </p:cNvPr>
          <p:cNvSpPr txBox="1"/>
          <p:nvPr/>
        </p:nvSpPr>
        <p:spPr>
          <a:xfrm>
            <a:off x="1781520" y="5463982"/>
            <a:ext cx="39098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Fig: Cache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CC30010-06BD-CBA3-2939-A71CD81CB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916" y="2332936"/>
            <a:ext cx="7230056" cy="3074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Acts as the first buffer in the memory hierarchy.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fastest memory type, ideal for quick data access.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Small, usually between 16KB and 128KB.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Located directly on the CPU for minimal delay.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Often divided into Instruction Cache and Data Cache.</a:t>
            </a:r>
          </a:p>
        </p:txBody>
      </p:sp>
      <p:pic>
        <p:nvPicPr>
          <p:cNvPr id="2051" name="Picture 3" descr="FUNDAMENTALS OF COMPUTER SCIENCE: CACHE MEMORY">
            <a:extLst>
              <a:ext uri="{FF2B5EF4-FFF2-40B4-BE49-F238E27FC236}">
                <a16:creationId xmlns:a16="http://schemas.microsoft.com/office/drawing/2014/main" id="{0450DEEE-E1F8-B3DA-CD2D-3A528BDE241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44" y="2702957"/>
            <a:ext cx="4611984" cy="259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FE44EC-2B3C-DA79-CCF6-2B18209E5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454" y="5978178"/>
            <a:ext cx="1445342" cy="107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257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5000">
              <a:schemeClr val="accent3">
                <a:lumMod val="60000"/>
                <a:lumOff val="40000"/>
              </a:schemeClr>
            </a:gs>
            <a:gs pos="39000">
              <a:schemeClr val="accent6">
                <a:lumMod val="40000"/>
                <a:lumOff val="60000"/>
              </a:schemeClr>
            </a:gs>
            <a:gs pos="51000">
              <a:schemeClr val="accent6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4C5A9D-9F23-0CD0-D885-87A4B4D5A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8A31-50F8-B35F-784D-EF0634CE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Level 2 (Main Memory/ primary Memory)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E5EF1A-FD05-563B-63B0-F30DE5EDD5DC}"/>
              </a:ext>
            </a:extLst>
          </p:cNvPr>
          <p:cNvSpPr txBox="1"/>
          <p:nvPr/>
        </p:nvSpPr>
        <p:spPr>
          <a:xfrm>
            <a:off x="2382134" y="5463982"/>
            <a:ext cx="39098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Fig: RAM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6A8F57-F8A8-7BFF-634A-CC28538A0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393" y="1976944"/>
            <a:ext cx="5812409" cy="410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Slower than L1 Cache, but still much faster than main memory (RAM).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Larger than L1 Cache, typically ranging from 256KB to 8MB.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Situated between L1 Cache and the CPU, often on the CPU chip or on a separate chip close to the CPU.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Unified Cache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Generally not split into instruction and data caches, unlike L1.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Acts as a secondary buffer, holding data that overflows from L1 Cache, reducing the time to fetch data from main memory.</a:t>
            </a:r>
          </a:p>
        </p:txBody>
      </p:sp>
      <p:pic>
        <p:nvPicPr>
          <p:cNvPr id="3077" name="Picture 5" descr="Premium Photo | Computer memory ram on motherboard . close up. system ...">
            <a:extLst>
              <a:ext uri="{FF2B5EF4-FFF2-40B4-BE49-F238E27FC236}">
                <a16:creationId xmlns:a16="http://schemas.microsoft.com/office/drawing/2014/main" id="{949A854C-5483-E048-7D4A-6F9602DB195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60" y="2151884"/>
            <a:ext cx="4972118" cy="331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DDD080-B509-4AFB-E3FA-A5A44CDDC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628" y="6022506"/>
            <a:ext cx="1223287" cy="86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75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0000"/>
                <a:lumOff val="60000"/>
              </a:schemeClr>
            </a:gs>
            <a:gs pos="39000">
              <a:schemeClr val="accent6">
                <a:lumMod val="40000"/>
                <a:lumOff val="60000"/>
              </a:schemeClr>
            </a:gs>
            <a:gs pos="16000">
              <a:schemeClr val="accent3">
                <a:lumMod val="40000"/>
                <a:lumOff val="60000"/>
              </a:schemeClr>
            </a:gs>
            <a:gs pos="58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7C29E7-6B9A-2AFE-01BD-A8D630BFE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BDB0-2C0F-DF9D-4107-0ADE7382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Level 3 (secondary Memory)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0B916C-7A2D-BD64-3DFC-A091696BBF51}"/>
              </a:ext>
            </a:extLst>
          </p:cNvPr>
          <p:cNvSpPr txBox="1"/>
          <p:nvPr/>
        </p:nvSpPr>
        <p:spPr>
          <a:xfrm>
            <a:off x="2085488" y="5162877"/>
            <a:ext cx="39098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Fig: Secondary Memory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40702C-A95E-68FD-5DB1-0FE968AAF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393" y="3823603"/>
            <a:ext cx="5812409" cy="41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079CEC-AA8D-2C6D-F898-1EDADEA0BE51}"/>
              </a:ext>
            </a:extLst>
          </p:cNvPr>
          <p:cNvSpPr txBox="1"/>
          <p:nvPr/>
        </p:nvSpPr>
        <p:spPr>
          <a:xfrm>
            <a:off x="7015655" y="1717990"/>
            <a:ext cx="4209393" cy="3626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0914D2-DDA9-DC72-07EA-9865DDFB67E0}"/>
              </a:ext>
            </a:extLst>
          </p:cNvPr>
          <p:cNvSpPr txBox="1"/>
          <p:nvPr/>
        </p:nvSpPr>
        <p:spPr>
          <a:xfrm>
            <a:off x="5980582" y="1960155"/>
            <a:ext cx="57542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Speed</a:t>
            </a:r>
            <a:r>
              <a:rPr lang="en-GB" dirty="0"/>
              <a:t>: Slower than L1 and L2 Caches, but still faster than main memory (RAM).</a:t>
            </a:r>
          </a:p>
          <a:p>
            <a:endParaRPr lang="en-GB" dirty="0"/>
          </a:p>
          <a:p>
            <a:r>
              <a:rPr lang="en-GB" b="1" dirty="0"/>
              <a:t>Size</a:t>
            </a:r>
            <a:r>
              <a:rPr lang="en-GB" dirty="0"/>
              <a:t>: Much larger than L1 and L2, usually ranging from 1MB to 32MB or more.</a:t>
            </a:r>
          </a:p>
          <a:p>
            <a:endParaRPr lang="en-GB" dirty="0"/>
          </a:p>
          <a:p>
            <a:r>
              <a:rPr lang="en-GB" b="1" dirty="0"/>
              <a:t>Location</a:t>
            </a:r>
            <a:r>
              <a:rPr lang="en-GB" dirty="0"/>
              <a:t>: Typically located on the CPU chip, shared among multiple processor cores.</a:t>
            </a:r>
          </a:p>
          <a:p>
            <a:endParaRPr lang="en-GB" dirty="0"/>
          </a:p>
          <a:p>
            <a:r>
              <a:rPr lang="en-GB" b="1" dirty="0"/>
              <a:t>Unified</a:t>
            </a:r>
            <a:r>
              <a:rPr lang="en-GB" dirty="0"/>
              <a:t> </a:t>
            </a:r>
            <a:r>
              <a:rPr lang="en-GB" b="1" dirty="0"/>
              <a:t>Cache</a:t>
            </a:r>
            <a:r>
              <a:rPr lang="en-GB" dirty="0"/>
              <a:t>: Acts as a unified cache for both instructions and data, without separation.</a:t>
            </a:r>
          </a:p>
          <a:p>
            <a:endParaRPr lang="en-GB" dirty="0"/>
          </a:p>
          <a:p>
            <a:r>
              <a:rPr lang="en-GB" b="1" dirty="0"/>
              <a:t>Last</a:t>
            </a:r>
            <a:r>
              <a:rPr lang="en-GB" dirty="0"/>
              <a:t> </a:t>
            </a:r>
            <a:r>
              <a:rPr lang="en-GB" b="1" dirty="0"/>
              <a:t>Resort</a:t>
            </a:r>
            <a:r>
              <a:rPr lang="en-GB" dirty="0"/>
              <a:t>: Serves as a final caching layer before data is fetched from main memory, improving overall system performance.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F735C54A-D23D-222E-448C-21EFE58B98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 bwMode="auto">
          <a:xfrm>
            <a:off x="463034" y="2168013"/>
            <a:ext cx="5200997" cy="2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D93D4F4-5EF7-38B1-C890-BCF862EF4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755" y="5978178"/>
            <a:ext cx="1445342" cy="107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5000">
              <a:schemeClr val="accent4">
                <a:lumMod val="60000"/>
                <a:lumOff val="40000"/>
              </a:schemeClr>
            </a:gs>
            <a:gs pos="51000">
              <a:schemeClr val="bg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2A6338-78C9-8C1C-95CB-41035B5ED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57DC-40A7-3F4C-F6E5-0C3A57E8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Level 4 (tertiary Memory)</a:t>
            </a:r>
          </a:p>
        </p:txBody>
      </p:sp>
      <p:sp useBgFill="1">
        <p:nvSpPr>
          <p:cNvPr id="12" name="TextBox 11">
            <a:extLst>
              <a:ext uri="{FF2B5EF4-FFF2-40B4-BE49-F238E27FC236}">
                <a16:creationId xmlns:a16="http://schemas.microsoft.com/office/drawing/2014/main" id="{DA4497C7-B007-1E8F-CB07-502686801DAA}"/>
              </a:ext>
            </a:extLst>
          </p:cNvPr>
          <p:cNvSpPr txBox="1"/>
          <p:nvPr/>
        </p:nvSpPr>
        <p:spPr>
          <a:xfrm>
            <a:off x="1747075" y="6016397"/>
            <a:ext cx="3909848" cy="369332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Fig: Tertiary Memory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69CBAE-8966-4A7D-6A36-C9EF50877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393" y="3823603"/>
            <a:ext cx="5812409" cy="41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0AFF39-DE09-A117-7DBD-F98479F2FF93}"/>
              </a:ext>
            </a:extLst>
          </p:cNvPr>
          <p:cNvSpPr txBox="1"/>
          <p:nvPr/>
        </p:nvSpPr>
        <p:spPr>
          <a:xfrm>
            <a:off x="7015655" y="1717990"/>
            <a:ext cx="4209393" cy="3626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74DF09-BA46-C8B4-7671-06C54BEDDD25}"/>
              </a:ext>
            </a:extLst>
          </p:cNvPr>
          <p:cNvSpPr txBox="1"/>
          <p:nvPr/>
        </p:nvSpPr>
        <p:spPr>
          <a:xfrm>
            <a:off x="5980582" y="1960155"/>
            <a:ext cx="57542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Speed</a:t>
            </a:r>
            <a:r>
              <a:rPr lang="en-GB" sz="2000" dirty="0"/>
              <a:t>: Slower than L1, L2, and L3 but faster than main memory.</a:t>
            </a:r>
          </a:p>
          <a:p>
            <a:endParaRPr lang="en-GB" sz="2000" dirty="0"/>
          </a:p>
          <a:p>
            <a:r>
              <a:rPr lang="en-GB" sz="2000" b="1" dirty="0"/>
              <a:t>Size</a:t>
            </a:r>
            <a:r>
              <a:rPr lang="en-GB" sz="2000" dirty="0"/>
              <a:t>: Larger, ranging from tens of megabytes to gigabytes.</a:t>
            </a:r>
          </a:p>
          <a:p>
            <a:endParaRPr lang="en-GB" sz="2000" dirty="0"/>
          </a:p>
          <a:p>
            <a:r>
              <a:rPr lang="en-GB" sz="2000" b="1" dirty="0"/>
              <a:t>Location</a:t>
            </a:r>
            <a:r>
              <a:rPr lang="en-GB" sz="2000" dirty="0"/>
              <a:t>: Separate from the CPU, often shared across processors.</a:t>
            </a:r>
          </a:p>
          <a:p>
            <a:endParaRPr lang="en-GB" sz="2000" dirty="0"/>
          </a:p>
          <a:p>
            <a:r>
              <a:rPr lang="en-GB" sz="2000" b="1" dirty="0"/>
              <a:t>Unified</a:t>
            </a:r>
            <a:r>
              <a:rPr lang="en-GB" sz="2000" dirty="0"/>
              <a:t>: Not split, stores both instructions and data.</a:t>
            </a:r>
          </a:p>
          <a:p>
            <a:endParaRPr lang="en-GB" sz="2000" dirty="0"/>
          </a:p>
          <a:p>
            <a:r>
              <a:rPr lang="en-GB" sz="2000" b="1" dirty="0"/>
              <a:t>Performance</a:t>
            </a:r>
            <a:r>
              <a:rPr lang="en-GB" sz="2000" dirty="0"/>
              <a:t>: Additional buffer to boost memory access efficiency.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A2C868-1FF3-3A73-64C8-00A6D7EE2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09" y="1930656"/>
            <a:ext cx="3909848" cy="40130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A2B8B-EB8A-1D05-DE05-3CD7BAB9F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8151" y="6022506"/>
            <a:ext cx="1223287" cy="86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5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2A8E76-7D4A-CF1D-695D-EBCB5DA7B4CA}"/>
              </a:ext>
            </a:extLst>
          </p:cNvPr>
          <p:cNvSpPr txBox="1"/>
          <p:nvPr/>
        </p:nvSpPr>
        <p:spPr>
          <a:xfrm>
            <a:off x="3185650" y="2020529"/>
            <a:ext cx="75954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>
                <a:latin typeface="Baskerville Old Face" panose="02020602080505020303" pitchFamily="18" charset="0"/>
              </a:rPr>
              <a:t>Any Questions 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B28F8D-51F7-6199-ED61-E8AAF36C4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832" y="5886597"/>
            <a:ext cx="1859391" cy="9714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7A31F0-E3DD-D744-98B9-56C9939FBF98}"/>
              </a:ext>
            </a:extLst>
          </p:cNvPr>
          <p:cNvSpPr txBox="1"/>
          <p:nvPr/>
        </p:nvSpPr>
        <p:spPr>
          <a:xfrm>
            <a:off x="4955459" y="4261339"/>
            <a:ext cx="511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8830595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64</TotalTime>
  <Words>454</Words>
  <Application>Microsoft Office PowerPoint</Application>
  <PresentationFormat>Widescreen</PresentationFormat>
  <Paragraphs>55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Baskerville Old Face</vt:lpstr>
      <vt:lpstr>Calibri</vt:lpstr>
      <vt:lpstr>Gill Sans MT</vt:lpstr>
      <vt:lpstr>Wingdings 2</vt:lpstr>
      <vt:lpstr>Dividend</vt:lpstr>
      <vt:lpstr>Memory hierarchy</vt:lpstr>
      <vt:lpstr>PowerPoint Presentation</vt:lpstr>
      <vt:lpstr>Level 0 (register)</vt:lpstr>
      <vt:lpstr>Level 1 (Cache)</vt:lpstr>
      <vt:lpstr>Level 2 (Main Memory/ primary Memory)</vt:lpstr>
      <vt:lpstr>Level 3 (secondary Memory)</vt:lpstr>
      <vt:lpstr>Level 4 (tertiary Memory)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Suman Timsina</dc:creator>
  <cp:lastModifiedBy>Suman Timsina</cp:lastModifiedBy>
  <cp:revision>1</cp:revision>
  <dcterms:created xsi:type="dcterms:W3CDTF">2024-11-05T08:03:34Z</dcterms:created>
  <dcterms:modified xsi:type="dcterms:W3CDTF">2024-11-05T09:08:21Z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