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6" r:id="rId3"/>
    <p:sldId id="2540" r:id="rId4"/>
    <p:sldId id="2565" r:id="rId5"/>
    <p:sldId id="2567" r:id="rId6"/>
    <p:sldId id="2560" r:id="rId7"/>
    <p:sldId id="26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3E9"/>
    <a:srgbClr val="5DAAB0"/>
    <a:srgbClr val="3B7579"/>
    <a:srgbClr val="AAD3D6"/>
    <a:srgbClr val="418287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280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05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D8944-1BB4-484A-8931-3A2C143D7F7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E841A-CC35-4194-BE30-A1E25B969902}" type="pres">
      <dgm:prSet presAssocID="{632D8944-1BB4-484A-8931-3A2C143D7F7B}" presName="Name0" presStyleCnt="0">
        <dgm:presLayoutVars>
          <dgm:dir/>
          <dgm:resizeHandles val="exact"/>
        </dgm:presLayoutVars>
      </dgm:prSet>
      <dgm:spPr/>
    </dgm:pt>
  </dgm:ptLst>
  <dgm:cxnLst>
    <dgm:cxn modelId="{2B23C0CF-14E5-4BA7-9F70-6BBC032973BA}" type="presOf" srcId="{632D8944-1BB4-484A-8931-3A2C143D7F7B}" destId="{0B2E841A-CC35-4194-BE30-A1E25B96990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3733145" cy="6203950"/>
        <a:chOff x="0" y="0"/>
        <a:chExt cx="13733145" cy="6203950"/>
      </a:xfrm>
    </dsp:grpSpPr>
    <dsp:sp modelId="{BB5F9142-1D90-47B0-8D4E-2161C4FD72B7}">
      <dsp:nvSpPr>
        <dsp:cNvPr id="3" name="Pentagon 2"/>
        <dsp:cNvSpPr/>
      </dsp:nvSpPr>
      <dsp:spPr bwMode="white">
        <a:xfrm>
          <a:off x="4131117" y="0"/>
          <a:ext cx="3269796" cy="130791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8684" tIns="69342" rIns="34671" bIns="6934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Hardware Management</a:t>
          </a:r>
        </a:p>
      </dsp:txBody>
      <dsp:txXfrm>
        <a:off x="4131117" y="0"/>
        <a:ext cx="3269796" cy="1307919"/>
      </dsp:txXfrm>
    </dsp:sp>
    <dsp:sp modelId="{188D35DD-0DBD-4731-96F5-651098BF38C4}">
      <dsp:nvSpPr>
        <dsp:cNvPr id="4" name="Chevron 3"/>
        <dsp:cNvSpPr/>
      </dsp:nvSpPr>
      <dsp:spPr bwMode="white">
        <a:xfrm>
          <a:off x="5271043" y="0"/>
          <a:ext cx="3269796" cy="130791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013" tIns="69342" rIns="34671" bIns="6934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Software Management</a:t>
          </a:r>
        </a:p>
      </dsp:txBody>
      <dsp:txXfrm>
        <a:off x="5271043" y="0"/>
        <a:ext cx="3269796" cy="1307919"/>
      </dsp:txXfrm>
    </dsp:sp>
    <dsp:sp modelId="{E300A783-D5D3-401B-B287-B5D48D5603BC}">
      <dsp:nvSpPr>
        <dsp:cNvPr id="5" name="Chevron 4"/>
        <dsp:cNvSpPr/>
      </dsp:nvSpPr>
      <dsp:spPr bwMode="white">
        <a:xfrm>
          <a:off x="6855411" y="1404979"/>
          <a:ext cx="3269796" cy="130791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013" tIns="69342" rIns="34671" bIns="6934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User interface</a:t>
          </a:r>
        </a:p>
      </dsp:txBody>
      <dsp:txXfrm>
        <a:off x="6855411" y="1404979"/>
        <a:ext cx="3269796" cy="1307919"/>
      </dsp:txXfrm>
    </dsp:sp>
    <dsp:sp modelId="{1F2F80D6-9C0E-40CB-AC7E-86053625E604}">
      <dsp:nvSpPr>
        <dsp:cNvPr id="6" name="Chevron 5"/>
        <dsp:cNvSpPr/>
      </dsp:nvSpPr>
      <dsp:spPr bwMode="white">
        <a:xfrm>
          <a:off x="7475683" y="4896031"/>
          <a:ext cx="3269796" cy="130791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013" tIns="69342" rIns="34671" bIns="6934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Multitasking</a:t>
          </a:r>
        </a:p>
      </dsp:txBody>
      <dsp:txXfrm>
        <a:off x="7475683" y="4896031"/>
        <a:ext cx="3269796" cy="1307919"/>
      </dsp:txXfrm>
    </dsp:sp>
    <dsp:sp modelId="{FF786C97-28EF-4885-8059-BC5360DA84A9}">
      <dsp:nvSpPr>
        <dsp:cNvPr id="7" name="Chevron 6"/>
        <dsp:cNvSpPr/>
      </dsp:nvSpPr>
      <dsp:spPr bwMode="white">
        <a:xfrm>
          <a:off x="10024162" y="4896031"/>
          <a:ext cx="3269796" cy="130791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013" tIns="69342" rIns="34671" bIns="6934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Security</a:t>
          </a:r>
        </a:p>
      </dsp:txBody>
      <dsp:txXfrm>
        <a:off x="10024162" y="4896031"/>
        <a:ext cx="3269796" cy="130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5" name="Shape 62" title="Decorative"/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6" name="Shape 62" title="Decorative"/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13" name="Shape 62" title="Decorative"/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  <a:endParaRPr lang="en-US" dirty="0"/>
          </a:p>
        </p:txBody>
      </p:sp>
      <p:sp>
        <p:nvSpPr>
          <p:cNvPr id="29" name="Picture Placeholder 28" title="Decorative"/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42" name="Shape 62" title="Decorative"/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/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/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/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/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7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  <a:endParaRPr lang="en-US" noProof="0"/>
          </a:p>
        </p:txBody>
      </p:sp>
      <p:sp>
        <p:nvSpPr>
          <p:cNvPr id="38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  <a:endParaRPr lang="en-US" noProof="0"/>
          </a:p>
        </p:txBody>
      </p:sp>
      <p:sp>
        <p:nvSpPr>
          <p:cNvPr id="39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  <a:endParaRPr lang="en-US" noProof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  <a:endParaRPr lang="en-US" noProof="0"/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  <a:endParaRPr lang="en-US" noProof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hape 62" title="Decorative"/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/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/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/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  <a:endParaRPr lang="en-US" dirty="0"/>
          </a:p>
        </p:txBody>
      </p:sp>
      <p:sp>
        <p:nvSpPr>
          <p:cNvPr id="5" name="Shape 62" title="Decorative"/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/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/>
          <p:cNvSpPr txBox="1"/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/>
          <p:cNvSpPr txBox="1"/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/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/>
          <p:cNvSpPr txBox="1"/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/>
          <p:cNvSpPr txBox="1"/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/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10" name="Shape 62" title="Decorative"/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  <a:endParaRPr lang="en-US" dirty="0"/>
          </a:p>
        </p:txBody>
      </p:sp>
      <p:sp>
        <p:nvSpPr>
          <p:cNvPr id="9" name="Shape 62" title="Decorative"/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/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11" name="Shape 62" title="Decorative"/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hape 62" title="Decorative"/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hape 62" title="Decorative"/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  <a:endParaRPr lang="en-US" dirty="0"/>
          </a:p>
        </p:txBody>
      </p:sp>
      <p:sp>
        <p:nvSpPr>
          <p:cNvPr id="5" name="Shape 62" title="Decorative"/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/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/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/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5" name="Picture Placeholder 5" title="Decorative"/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/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/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/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Shape 62" title="Decorative"/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5" name="Shape 62" title="Decorative"/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/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/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/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6" name="Picture Placeholder 5" title="Decorative"/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/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/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/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5" name="Shape 62" title="Decorative"/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5" name="Shape 62" title="Decorative"/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7" name="Shape 62" title="Decorative"/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/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6" name="Picture Placeholder 5" title="Decorative"/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/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/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/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5" name="Shape 62" title="Decorative"/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/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/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/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/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21" name="Shape 62" title="Decorative"/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/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/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/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6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6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6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31" name="Picture Placeholder 4" title="Decorative"/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3" name="Chart Placeholder 2" title="Decorative"/>
          <p:cNvSpPr>
            <a:spLocks noGrp="1"/>
          </p:cNvSpPr>
          <p:nvPr>
            <p:ph type="chart" sz="quarter" idx="13" hasCustomPrompt="1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3" name="Chart Placeholder 2" title="Decorative"/>
          <p:cNvSpPr>
            <a:spLocks noGrp="1"/>
          </p:cNvSpPr>
          <p:nvPr>
            <p:ph type="chart" sz="quarter" idx="13" hasCustomPrompt="1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/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3" name="Chart Placeholder 2" title="Decorative"/>
          <p:cNvSpPr>
            <a:spLocks noGrp="1"/>
          </p:cNvSpPr>
          <p:nvPr>
            <p:ph type="chart" sz="quarter" idx="13" hasCustomPrompt="1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3" name="Chart Placeholder 2" title="Decorative"/>
          <p:cNvSpPr>
            <a:spLocks noGrp="1"/>
          </p:cNvSpPr>
          <p:nvPr>
            <p:ph type="chart" sz="quarter" idx="13" hasCustomPrompt="1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" name="Chart Placeholder 2" title="Decorative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" name="Chart Placeholder 2" title="Decorative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/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5" name="Shape 62" title="Decorative"/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  <a:endParaRPr lang="en-US" dirty="0"/>
          </a:p>
        </p:txBody>
      </p:sp>
      <p:sp>
        <p:nvSpPr>
          <p:cNvPr id="4" name="Table Placeholder 3" title="Decorative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/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/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/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0" name="Shape 62" title="Decorative"/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/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/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0" name="Shape 62" title="Decorative"/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/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/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/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/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/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/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5" name="Shape 62" title="Decorative"/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Text Placeholder 12" title="Decorative"/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6" name="Shape 62" title="Decorative"/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Text Placeholder 12" title="Decorative"/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6" name="Shape 62" title="Decorative"/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5" Type="http://schemas.openxmlformats.org/officeDocument/2006/relationships/theme" Target="../theme/theme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037721"/>
            <a:ext cx="9575801" cy="89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sz="5400" dirty="0"/>
              <a:t>Need of OS in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9575800" cy="338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By Aashish Subedi</a:t>
            </a:r>
            <a:endParaRPr lang="en-US" dirty="0"/>
          </a:p>
        </p:txBody>
      </p:sp>
      <p:pic>
        <p:nvPicPr>
          <p:cNvPr id="4" name="Picture 2" descr="1,800+ Mobile Operating System Stock Illustrations, Royalty-Free Vector  Graphics &amp; Clip Art - i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r="7704"/>
          <a:stretch>
            <a:fillRect/>
          </a:stretch>
        </p:blipFill>
        <p:spPr bwMode="auto">
          <a:xfrm flipH="1">
            <a:off x="2570537" y="18397"/>
            <a:ext cx="5913891" cy="46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6626" y="3727361"/>
            <a:ext cx="2657979" cy="1025525"/>
          </a:xfrm>
        </p:spPr>
        <p:txBody>
          <a:bodyPr/>
          <a:lstStyle/>
          <a:p>
            <a:r>
              <a:rPr lang="en-US" dirty="0"/>
              <a:t>Agenda </a:t>
            </a:r>
            <a:endParaRPr lang="en-US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-1978025" y="464820"/>
          <a:ext cx="13733145" cy="620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itle 7"/>
          <p:cNvSpPr txBox="1"/>
          <p:nvPr/>
        </p:nvSpPr>
        <p:spPr>
          <a:xfrm>
            <a:off x="12219687" y="382605"/>
            <a:ext cx="2101125" cy="509996"/>
          </a:xfrm>
          <a:prstGeom prst="rect">
            <a:avLst/>
          </a:prstGeom>
          <a:noFill/>
        </p:spPr>
        <p:txBody>
          <a:bodyPr vert="horz" lIns="0" tIns="45720" rIns="91440" bIns="0" rtlCol="0" anchor="b">
            <a:normAutofit fontScale="6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/>
              <a:t>Hardware Management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219687" y="892601"/>
            <a:ext cx="2374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Software Management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58845" y="92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74035" y="787400"/>
            <a:ext cx="60445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Hardware Management</a:t>
            </a:r>
            <a:endParaRPr lang="en-US" sz="3600"/>
          </a:p>
          <a:p>
            <a:endParaRPr lang="en-US" sz="3600"/>
          </a:p>
          <a:p>
            <a:r>
              <a:rPr lang="en-US" sz="3600"/>
              <a:t>Software Management</a:t>
            </a:r>
            <a:endParaRPr lang="en-US" sz="3600"/>
          </a:p>
          <a:p>
            <a:endParaRPr lang="en-US" sz="3600"/>
          </a:p>
          <a:p>
            <a:r>
              <a:rPr lang="en-US" sz="3600"/>
              <a:t>User Interface</a:t>
            </a:r>
            <a:endParaRPr lang="en-US" sz="3600"/>
          </a:p>
          <a:p>
            <a:endParaRPr lang="en-US" sz="3600"/>
          </a:p>
          <a:p>
            <a:r>
              <a:rPr lang="en-US" sz="3600"/>
              <a:t>Multitasking</a:t>
            </a:r>
            <a:endParaRPr lang="en-US" sz="3600"/>
          </a:p>
          <a:p>
            <a:endParaRPr lang="en-US" sz="3600"/>
          </a:p>
          <a:p>
            <a:r>
              <a:rPr lang="en-US" sz="3600"/>
              <a:t>Security</a:t>
            </a:r>
            <a:endParaRPr lang="en-US" sz="3600"/>
          </a:p>
        </p:txBody>
      </p:sp>
      <p:sp>
        <p:nvSpPr>
          <p:cNvPr id="7" name="TextBox 2"/>
          <p:cNvSpPr txBox="1"/>
          <p:nvPr/>
        </p:nvSpPr>
        <p:spPr>
          <a:xfrm>
            <a:off x="-2686050" y="1387475"/>
            <a:ext cx="2515870" cy="204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 b="1" dirty="0"/>
              <a:t>Resource Allocation: </a:t>
            </a:r>
            <a:r>
              <a:rPr lang="en-US" sz="1000" dirty="0"/>
              <a:t>Efficient distribution of CPU, memory, and storage to apps.</a:t>
            </a:r>
            <a:endParaRPr lang="en-US" sz="1000" dirty="0"/>
          </a:p>
          <a:p>
            <a:endParaRPr lang="en-US" sz="1000" b="1" dirty="0"/>
          </a:p>
          <a:p>
            <a:r>
              <a:rPr lang="en-US" sz="1000" b="1" dirty="0"/>
              <a:t>Power Management:</a:t>
            </a:r>
            <a:r>
              <a:rPr lang="en-US" sz="1000" dirty="0"/>
              <a:t> Optimizing battery usage and power-saving modes.</a:t>
            </a:r>
            <a:endParaRPr lang="en-US" sz="1000" dirty="0"/>
          </a:p>
          <a:p>
            <a:endParaRPr lang="en-US" sz="1000" dirty="0"/>
          </a:p>
          <a:p>
            <a:r>
              <a:rPr lang="en-US" sz="1000" b="1" dirty="0"/>
              <a:t>Device Drivers: </a:t>
            </a:r>
            <a:r>
              <a:rPr lang="en-US" sz="1000" dirty="0"/>
              <a:t>Communication with and control of hardware components.</a:t>
            </a:r>
            <a:endParaRPr lang="en-US" sz="1000" dirty="0"/>
          </a:p>
          <a:p>
            <a:endParaRPr lang="en-US" sz="1000" dirty="0"/>
          </a:p>
          <a:p>
            <a:r>
              <a:rPr lang="en-US" sz="1000" b="1" dirty="0"/>
              <a:t>Performance Monitoring: </a:t>
            </a:r>
            <a:r>
              <a:rPr lang="en-US" sz="1000" dirty="0"/>
              <a:t>Tracking and maintaining hardware performance.</a:t>
            </a:r>
            <a:endParaRPr lang="en-US" sz="1000" dirty="0"/>
          </a:p>
          <a:p>
            <a:endParaRPr lang="en-US" sz="1000" dirty="0"/>
          </a:p>
          <a:p>
            <a:r>
              <a:rPr lang="en-US" sz="1000" b="1" dirty="0"/>
              <a:t>Security and Updates: </a:t>
            </a:r>
            <a:r>
              <a:rPr lang="en-US" sz="1000" dirty="0"/>
              <a:t>Protecting hardware and managing firmware updates.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00880" y="6901180"/>
            <a:ext cx="2225040" cy="2583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dirty="0">
                <a:solidFill>
                  <a:schemeClr val="bg1"/>
                </a:solidFill>
              </a:rPr>
              <a:t>Application Installation: </a:t>
            </a:r>
            <a:r>
              <a:rPr lang="en-US" dirty="0">
                <a:solidFill>
                  <a:schemeClr val="bg1"/>
                </a:solidFill>
              </a:rPr>
              <a:t>Facilitating the download, installation, and removal of apps.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Resource Allocation:</a:t>
            </a:r>
            <a:r>
              <a:rPr lang="en-US" dirty="0">
                <a:solidFill>
                  <a:schemeClr val="bg1"/>
                </a:solidFill>
              </a:rPr>
              <a:t> Managing the allocation of system resources (CPU, memory) to apps.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Updates: </a:t>
            </a:r>
            <a:r>
              <a:rPr lang="en-US" dirty="0">
                <a:solidFill>
                  <a:schemeClr val="bg1"/>
                </a:solidFill>
              </a:rPr>
              <a:t>Handling software updates for the OS and apps to improve functionality and security.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 Management:</a:t>
            </a:r>
            <a:r>
              <a:rPr lang="en-US" dirty="0">
                <a:solidFill>
                  <a:schemeClr val="bg1"/>
                </a:solidFill>
              </a:rPr>
              <a:t> Organizing and managing app data and user files.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Security: </a:t>
            </a:r>
            <a:r>
              <a:rPr lang="en-US" dirty="0">
                <a:solidFill>
                  <a:schemeClr val="bg1"/>
                </a:solidFill>
              </a:rPr>
              <a:t>Ensuring app integrity and protecting against malicious software.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8" name="Picture Placeholder 27"/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 t="4529" b="4529"/>
          <a:stretch>
            <a:fillRect/>
          </a:stretch>
        </p:blipFill>
        <p:spPr>
          <a:xfrm>
            <a:off x="12114530" y="2950210"/>
            <a:ext cx="1353820" cy="1232535"/>
          </a:xfrm>
        </p:spPr>
      </p:pic>
      <p:pic>
        <p:nvPicPr>
          <p:cNvPr id="9" name="Picture 7" descr="5 Reasons Why You Need to Upgrade Your Facility Management Software Today"/>
          <p:cNvPicPr>
            <a:picLocks noGrp="1"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7" r="21137"/>
          <a:stretch>
            <a:fillRect/>
          </a:stretch>
        </p:blipFill>
        <p:spPr bwMode="auto">
          <a:xfrm>
            <a:off x="10001250" y="6901180"/>
            <a:ext cx="221869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1372" y="346610"/>
            <a:ext cx="62808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Resource Allocation: </a:t>
            </a:r>
            <a:r>
              <a:rPr lang="en-US" sz="1600" dirty="0"/>
              <a:t>Efficient distribution of CPU, memory, and storage to apps.</a:t>
            </a:r>
            <a:endParaRPr lang="en-US" sz="1600" dirty="0"/>
          </a:p>
          <a:p>
            <a:endParaRPr lang="en-US" sz="1600" b="1" dirty="0"/>
          </a:p>
          <a:p>
            <a:r>
              <a:rPr lang="en-US" sz="1600" b="1" dirty="0"/>
              <a:t>Power Management:</a:t>
            </a:r>
            <a:r>
              <a:rPr lang="en-US" sz="1600" dirty="0"/>
              <a:t> Optimizing battery usage and power-saving modes.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Device Drivers: </a:t>
            </a:r>
            <a:r>
              <a:rPr lang="en-US" sz="1600" dirty="0"/>
              <a:t>Communication with and control of hardware components.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Performance Monitoring: </a:t>
            </a:r>
            <a:r>
              <a:rPr lang="en-US" sz="1600" dirty="0"/>
              <a:t>Tracking and maintaining hardware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Security and Updates: </a:t>
            </a:r>
            <a:r>
              <a:rPr lang="en-US" sz="1600" dirty="0"/>
              <a:t>Protecting hardware and managing firmware updates.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6301" y="287061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30005" y="3484810"/>
            <a:ext cx="7120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 Installation: </a:t>
            </a:r>
            <a:r>
              <a:rPr lang="en-US" dirty="0">
                <a:solidFill>
                  <a:schemeClr val="bg1"/>
                </a:solidFill>
              </a:rPr>
              <a:t>Facilitating the download, installation, and removal of apps.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Resource Allocation:</a:t>
            </a:r>
            <a:r>
              <a:rPr lang="en-US" dirty="0">
                <a:solidFill>
                  <a:schemeClr val="bg1"/>
                </a:solidFill>
              </a:rPr>
              <a:t> Managing the allocation of system resources (CPU, memory) to apps.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Updates: </a:t>
            </a:r>
            <a:r>
              <a:rPr lang="en-US" dirty="0">
                <a:solidFill>
                  <a:schemeClr val="bg1"/>
                </a:solidFill>
              </a:rPr>
              <a:t>Handling software updates for the OS and apps to improve functionality and security.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 Management:</a:t>
            </a:r>
            <a:r>
              <a:rPr lang="en-US" dirty="0">
                <a:solidFill>
                  <a:schemeClr val="bg1"/>
                </a:solidFill>
              </a:rPr>
              <a:t> Organizing and managing app data and user files.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Security: </a:t>
            </a:r>
            <a:r>
              <a:rPr lang="en-US" dirty="0">
                <a:solidFill>
                  <a:schemeClr val="bg1"/>
                </a:solidFill>
              </a:rPr>
              <a:t>Ensuring app integrity and protecting against malicious software.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55" y="3035071"/>
            <a:ext cx="562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Software Management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8" name="Picture Placeholder 27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t="4529" b="4529"/>
          <a:stretch>
            <a:fillRect/>
          </a:stretch>
        </p:blipFill>
        <p:spPr>
          <a:xfrm>
            <a:off x="721071" y="468778"/>
            <a:ext cx="2881844" cy="2622373"/>
          </a:xfrm>
        </p:spPr>
      </p:pic>
      <p:pic>
        <p:nvPicPr>
          <p:cNvPr id="1031" name="Picture 7" descr="5 Reasons Why You Need to Upgrade Your Facility Management Software Today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7" r="21137"/>
          <a:stretch>
            <a:fillRect/>
          </a:stretch>
        </p:blipFill>
        <p:spPr bwMode="auto">
          <a:xfrm>
            <a:off x="514117" y="3589877"/>
            <a:ext cx="3523423" cy="32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929" y="-148405"/>
            <a:ext cx="3245745" cy="32457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755" y="2517099"/>
            <a:ext cx="4874204" cy="3245745"/>
          </a:xfrm>
          <a:prstGeom prst="rect">
            <a:avLst/>
          </a:prstGeom>
        </p:spPr>
      </p:pic>
      <p:sp>
        <p:nvSpPr>
          <p:cNvPr id="33" name="Title 7"/>
          <p:cNvSpPr txBox="1"/>
          <p:nvPr/>
        </p:nvSpPr>
        <p:spPr>
          <a:xfrm>
            <a:off x="514117" y="-33533"/>
            <a:ext cx="4333297" cy="509996"/>
          </a:xfrm>
          <a:prstGeom prst="rect">
            <a:avLst/>
          </a:prstGeom>
          <a:noFill/>
        </p:spPr>
        <p:txBody>
          <a:bodyPr vert="horz" lIns="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/>
              <a:t>Hardware Management 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2886"/>
            <a:ext cx="3493957" cy="1325563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79393" y="0"/>
            <a:ext cx="6121722" cy="382749"/>
          </a:xfrm>
        </p:spPr>
        <p:txBody>
          <a:bodyPr>
            <a:normAutofit/>
          </a:bodyPr>
          <a:lstStyle/>
          <a:p>
            <a:r>
              <a:rPr lang="en-US" sz="2400" dirty="0"/>
              <a:t>Key features</a:t>
            </a:r>
            <a:endParaRPr lang="en-US" sz="2400" dirty="0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809443" y="348737"/>
            <a:ext cx="595868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navigation and interaction.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the device usable for everyone.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Productivity: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task efficiency.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Curve: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for new users to learn.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Aesthetics: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Improves visual appeal.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073" y="659566"/>
            <a:ext cx="3245745" cy="324574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0" y="3946525"/>
            <a:ext cx="46919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Multiple Apps: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several apps at the same time.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Apps can work in the background.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Resource 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performance for all apps.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Productivity: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 switch between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Notifications: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4"/>
          <p:cNvSpPr txBox="1"/>
          <p:nvPr/>
        </p:nvSpPr>
        <p:spPr>
          <a:xfrm>
            <a:off x="7211329" y="3065172"/>
            <a:ext cx="3493957" cy="1325563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Multitasking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82" y="3541847"/>
            <a:ext cx="4874204" cy="32457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-211246"/>
            <a:ext cx="2206995" cy="2118529"/>
          </a:xfrm>
          <a:prstGeom prst="rect">
            <a:avLst/>
          </a:prstGeom>
        </p:spPr>
      </p:pic>
      <p:pic>
        <p:nvPicPr>
          <p:cNvPr id="18" name="Picture Placeholder 14"/>
          <p:cNvPicPr>
            <a:picLocks noChangeAspect="1"/>
          </p:cNvPicPr>
          <p:nvPr/>
        </p:nvPicPr>
        <p:blipFill>
          <a:blip r:embed="rId4"/>
          <a:srcRect l="22944" r="22944"/>
          <a:stretch>
            <a:fillRect/>
          </a:stretch>
        </p:blipFill>
        <p:spPr>
          <a:xfrm>
            <a:off x="12511050" y="2197008"/>
            <a:ext cx="1333209" cy="246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52921" y="190072"/>
            <a:ext cx="3686159" cy="1466055"/>
          </a:xfrm>
        </p:spPr>
        <p:txBody>
          <a:bodyPr/>
          <a:lstStyle/>
          <a:p>
            <a:r>
              <a:rPr lang="en-US" dirty="0"/>
              <a:t>Security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33066" y="1001569"/>
            <a:ext cx="3686025" cy="382749"/>
          </a:xfrm>
        </p:spPr>
        <p:txBody>
          <a:bodyPr/>
          <a:lstStyle/>
          <a:p>
            <a:r>
              <a:rPr lang="en-US" dirty="0"/>
              <a:t>Key features and points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32932" y="1656127"/>
            <a:ext cx="3686159" cy="30448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Data Protection:</a:t>
            </a:r>
            <a:r>
              <a:rPr lang="en-US" sz="1600" dirty="0"/>
              <a:t> Safeguards personal and sensitive data.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App Security: </a:t>
            </a:r>
            <a:r>
              <a:rPr lang="en-US" sz="1600" dirty="0"/>
              <a:t>Ensures apps are safe and free from malware.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User Authentication</a:t>
            </a:r>
            <a:r>
              <a:rPr lang="en-US" sz="1600" dirty="0"/>
              <a:t>: Verifies user identity to prevent unauthorized access.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Encryption:</a:t>
            </a:r>
            <a:r>
              <a:rPr lang="en-US" sz="1600" dirty="0"/>
              <a:t> Encrypts data to protect it from breaches.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Regular Updates:</a:t>
            </a:r>
            <a:r>
              <a:rPr lang="en-US" sz="1600" dirty="0"/>
              <a:t> Provides updates to fix vulnerabilities and enhance security.</a:t>
            </a:r>
            <a:endParaRPr lang="en-US" sz="16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8" y="1921330"/>
            <a:ext cx="3632350" cy="3486749"/>
          </a:xfrm>
          <a:prstGeom prst="rect">
            <a:avLst/>
          </a:prstGeom>
        </p:spPr>
      </p:pic>
      <p:pic>
        <p:nvPicPr>
          <p:cNvPr id="15" name="Picture Placeholder 14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22944" r="22944"/>
          <a:stretch>
            <a:fillRect/>
          </a:stretch>
        </p:blipFill>
        <p:spPr>
          <a:xfrm>
            <a:off x="9124435" y="1447756"/>
            <a:ext cx="2426729" cy="4484980"/>
          </a:xfrm>
        </p:spPr>
      </p:pic>
      <p:sp>
        <p:nvSpPr>
          <p:cNvPr id="6" name="Text Box 5"/>
          <p:cNvSpPr txBox="1"/>
          <p:nvPr/>
        </p:nvSpPr>
        <p:spPr>
          <a:xfrm>
            <a:off x="12294870" y="1228090"/>
            <a:ext cx="918845" cy="1343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/>
              <a:t>Any questions ?</a:t>
            </a:r>
            <a:endParaRPr 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-1233805" y="829310"/>
            <a:ext cx="1233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Thank You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/>
          <p:nvPr/>
        </p:nvSpPr>
        <p:spPr>
          <a:xfrm>
            <a:off x="12219687" y="382605"/>
            <a:ext cx="2101125" cy="509996"/>
          </a:xfrm>
          <a:prstGeom prst="rect">
            <a:avLst/>
          </a:prstGeom>
          <a:noFill/>
        </p:spPr>
        <p:txBody>
          <a:bodyPr vert="horz" lIns="0" tIns="45720" rIns="91440" bIns="0" rtlCol="0" anchor="b">
            <a:normAutofit fontScale="6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/>
              <a:t>Hardware Management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219687" y="892601"/>
            <a:ext cx="2374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Software Management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59885" y="206311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Any questions ?</a:t>
            </a:r>
            <a:endParaRPr lang="en-US" sz="4400"/>
          </a:p>
        </p:txBody>
      </p:sp>
      <p:sp>
        <p:nvSpPr>
          <p:cNvPr id="9" name="Text Box 8"/>
          <p:cNvSpPr txBox="1"/>
          <p:nvPr/>
        </p:nvSpPr>
        <p:spPr>
          <a:xfrm>
            <a:off x="4554855" y="393763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Thank You</a:t>
            </a:r>
            <a:endParaRPr lang="en-US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0</TotalTime>
  <Words>2671</Words>
  <Application>WPS Presentation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Gill Sans</vt:lpstr>
      <vt:lpstr>Yu Gothic UI</vt:lpstr>
      <vt:lpstr>Helvetica Light</vt:lpstr>
      <vt:lpstr>Constantia</vt:lpstr>
      <vt:lpstr>Helvetica Neue Medium</vt:lpstr>
      <vt:lpstr>Raleway</vt:lpstr>
      <vt:lpstr>Segoe Print</vt:lpstr>
      <vt:lpstr>Calibri Light</vt:lpstr>
      <vt:lpstr>Corbel</vt:lpstr>
      <vt:lpstr>Microsoft YaHei</vt:lpstr>
      <vt:lpstr>Arial Unicode MS</vt:lpstr>
      <vt:lpstr>Calibri</vt:lpstr>
      <vt:lpstr>Office Theme</vt:lpstr>
      <vt:lpstr>Need of OS in Mobile</vt:lpstr>
      <vt:lpstr>Agenda </vt:lpstr>
      <vt:lpstr>PowerPoint 演示文稿</vt:lpstr>
      <vt:lpstr>User Interface</vt:lpstr>
      <vt:lpstr>Security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CPN</dc:creator>
  <cp:lastModifiedBy>User</cp:lastModifiedBy>
  <cp:revision>5</cp:revision>
  <dcterms:created xsi:type="dcterms:W3CDTF">2024-11-11T08:06:00Z</dcterms:created>
  <dcterms:modified xsi:type="dcterms:W3CDTF">2024-11-12T02:43:38Z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9C60DE22F31741F5BB5932B81594A973_13</vt:lpwstr>
  </property>
  <property fmtid="{D5CDD505-2E9C-101B-9397-08002B2CF9AE}" pid="3" name="KSOProductBuildVer">
    <vt:lpwstr>1033-12.2.0.18607</vt:lpwstr>
  </property>
</Properties>
</file>