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3E41-A6FC-01F2-B4EB-5AFFF5ABD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1C4D4-D5A3-15C4-9764-4833ED442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CBAD5-02E3-9E40-9B4C-CB9561AF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C86A-63F4-4DCC-A049-6D37908A9D64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98DB6-8378-B189-0679-D18D4AC0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708C-DE51-44BC-309D-781D4914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DFEB-055B-494F-807F-FF1168D6EC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71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0B71-621F-1B2F-D5D7-10C628BF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F5DB9-3B57-BDEB-A42D-737491652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9547D-AAE9-70BE-8086-25DD94BC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C86A-63F4-4DCC-A049-6D37908A9D64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7A77F-3908-786E-8678-AB0D83941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60D3E-E5FD-846B-EAFA-3C4DDEB4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DFEB-055B-494F-807F-FF1168D6EC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3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45CC4C-2A99-EE07-EEA5-D9295EEE6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39F23-151A-A1C9-21FF-1C93FC9CD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BC445-BEC6-31DD-B26B-8DEC2980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C86A-63F4-4DCC-A049-6D37908A9D64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1715-BC98-50E7-B9A2-5AAC1384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39865-B7AE-1147-2711-2B377098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DFEB-055B-494F-807F-FF1168D6EC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31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3934264" y="1555261"/>
            <a:ext cx="853441" cy="853441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>
            <a:off x="1" y="1"/>
            <a:ext cx="2489199" cy="2489199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48997" y="476250"/>
            <a:ext cx="5157031" cy="59055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516993-BDDF-41F0-93E0-ABB9AF085E4F}"/>
              </a:ext>
            </a:extLst>
          </p:cNvPr>
          <p:cNvCxnSpPr/>
          <p:nvPr userDrawn="1"/>
        </p:nvCxnSpPr>
        <p:spPr>
          <a:xfrm>
            <a:off x="11232092" y="480000"/>
            <a:ext cx="0" cy="5901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6" y="5371548"/>
            <a:ext cx="4943506" cy="10102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56F6C-246C-0167-0A6F-0D7FA448DF3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30AE-A578-3327-1F99-AAE520E5D1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01" y="1041400"/>
            <a:ext cx="5268995" cy="2387600"/>
          </a:xfrm>
        </p:spPr>
        <p:txBody>
          <a:bodyPr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473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orient="horz" pos="3240">
          <p15:clr>
            <a:srgbClr val="FBAE40"/>
          </p15:clr>
        </p15:guide>
        <p15:guide id="3" pos="453">
          <p15:clr>
            <a:srgbClr val="FBAE40"/>
          </p15:clr>
        </p15:guide>
        <p15:guide id="4" orient="horz" pos="450">
          <p15:clr>
            <a:srgbClr val="FBAE40"/>
          </p15:clr>
        </p15:guide>
        <p15:guide id="5" pos="10613">
          <p15:clr>
            <a:srgbClr val="FBAE40"/>
          </p15:clr>
        </p15:guide>
        <p15:guide id="6" orient="horz" pos="603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54BB9E4-E7B1-0134-AF57-AD95BB041006}"/>
              </a:ext>
            </a:extLst>
          </p:cNvPr>
          <p:cNvSpPr/>
          <p:nvPr userDrawn="1"/>
        </p:nvSpPr>
        <p:spPr>
          <a:xfrm>
            <a:off x="530" y="476248"/>
            <a:ext cx="5156502" cy="2952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6789B-7346-CEC7-16A3-3B0FE2DE3B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182D3-0E91-91F1-ECC7-0966F48FB0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CC096F-6B7A-45E7-A4B6-CD5BAF79EDB3}"/>
              </a:ext>
            </a:extLst>
          </p:cNvPr>
          <p:cNvSpPr/>
          <p:nvPr userDrawn="1"/>
        </p:nvSpPr>
        <p:spPr>
          <a:xfrm>
            <a:off x="5157032" y="467901"/>
            <a:ext cx="479425" cy="29610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CBBAE4-493F-3F66-9BA3-4B1526CEEC79}"/>
              </a:ext>
            </a:extLst>
          </p:cNvPr>
          <p:cNvSpPr/>
          <p:nvPr userDrawn="1"/>
        </p:nvSpPr>
        <p:spPr>
          <a:xfrm>
            <a:off x="5157032" y="3429000"/>
            <a:ext cx="479425" cy="2952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6BD6F11D-1F8D-7106-7F01-98F5C78698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5" y="3428999"/>
            <a:ext cx="5157031" cy="29527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C0E4CD27-9738-506D-FE10-C7E4B01642C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35928" y="476247"/>
            <a:ext cx="5157031" cy="29527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B1DDC514-7359-001E-8FAE-68B46ECD30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02350" y="3975652"/>
            <a:ext cx="4293705" cy="333254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9812B0A6-88F7-0091-186C-FFD429A6DA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02350" y="4373217"/>
            <a:ext cx="4293705" cy="1954696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ID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Click to edit Master text styles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8" y="493574"/>
            <a:ext cx="4629286" cy="208457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8176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2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F4CCF5-90D2-D1A7-3002-CBBBF74651D2}"/>
              </a:ext>
            </a:extLst>
          </p:cNvPr>
          <p:cNvSpPr/>
          <p:nvPr userDrawn="1"/>
        </p:nvSpPr>
        <p:spPr>
          <a:xfrm>
            <a:off x="530" y="476248"/>
            <a:ext cx="5156502" cy="590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039BA4-3B01-3D4B-CC00-B60E645F58EB}"/>
              </a:ext>
            </a:extLst>
          </p:cNvPr>
          <p:cNvSpPr/>
          <p:nvPr userDrawn="1"/>
        </p:nvSpPr>
        <p:spPr>
          <a:xfrm rot="16200000">
            <a:off x="2546434" y="-2076579"/>
            <a:ext cx="64693" cy="516284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024FD-17DE-1168-A28A-98B53E15F2F5}"/>
              </a:ext>
            </a:extLst>
          </p:cNvPr>
          <p:cNvSpPr/>
          <p:nvPr userDrawn="1"/>
        </p:nvSpPr>
        <p:spPr>
          <a:xfrm rot="16200000">
            <a:off x="2546434" y="3796578"/>
            <a:ext cx="64693" cy="516284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0A7F0-7F99-1360-70B4-D4A331CC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9694" y="1078276"/>
            <a:ext cx="4334933" cy="2084577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7F2030FA-A93F-59AB-4A31-13C0C7B748C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9425" y="1078275"/>
            <a:ext cx="5156502" cy="47014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439BB8-983A-46E3-3FD4-ADA9A279C14F}"/>
              </a:ext>
            </a:extLst>
          </p:cNvPr>
          <p:cNvSpPr/>
          <p:nvPr userDrawn="1"/>
        </p:nvSpPr>
        <p:spPr>
          <a:xfrm>
            <a:off x="6005464" y="1078275"/>
            <a:ext cx="64693" cy="470145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A4A7DFF-2B05-C6AE-5B32-68541CC435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9694" y="3365656"/>
            <a:ext cx="4334933" cy="32949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18A7B04E-116D-DBAF-BC85-B6067BAA9E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9694" y="3756991"/>
            <a:ext cx="4334933" cy="202273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48082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0A7F0-7F99-1360-70B4-D4A331CC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18" y="476251"/>
            <a:ext cx="5997573" cy="2084577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35308A7C-49A7-E495-98ED-80210ECA640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35800" y="476251"/>
            <a:ext cx="3695699" cy="59017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055849D2-06FF-927D-5748-2ACB6F5E07A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8618" y="3022924"/>
            <a:ext cx="2818852" cy="383955"/>
          </a:xfrm>
          <a:prstGeom prst="rect">
            <a:avLst/>
          </a:prstGeom>
          <a:noFill/>
          <a:ln w="28575">
            <a:noFill/>
          </a:ln>
        </p:spPr>
        <p:txBody>
          <a:bodyPr lIns="90000" tIns="0" rIns="9000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endParaRPr lang="en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2B386F-2BB5-5A23-1C2E-2E9A1CAF3B31}"/>
              </a:ext>
            </a:extLst>
          </p:cNvPr>
          <p:cNvSpPr/>
          <p:nvPr userDrawn="1"/>
        </p:nvSpPr>
        <p:spPr>
          <a:xfrm>
            <a:off x="7041292" y="6381750"/>
            <a:ext cx="3695699" cy="4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D1A6FE-0D92-6279-45D7-3F25B5FD249A}"/>
              </a:ext>
            </a:extLst>
          </p:cNvPr>
          <p:cNvSpPr/>
          <p:nvPr userDrawn="1"/>
        </p:nvSpPr>
        <p:spPr>
          <a:xfrm>
            <a:off x="7041292" y="3750"/>
            <a:ext cx="3695699" cy="4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8F2247D9-3978-61DA-2912-6A228203ED8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48618" y="3483149"/>
            <a:ext cx="2818851" cy="2048330"/>
          </a:xfrm>
          <a:prstGeom prst="rect">
            <a:avLst/>
          </a:prstGeom>
          <a:noFill/>
          <a:ln w="28575">
            <a:noFill/>
          </a:ln>
        </p:spPr>
        <p:txBody>
          <a:bodyPr lIns="90000" tIns="0" rIns="9000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66B18C5A-2C25-D7F8-262A-D37EE426D37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727339" y="3022924"/>
            <a:ext cx="2818852" cy="383955"/>
          </a:xfrm>
          <a:prstGeom prst="rect">
            <a:avLst/>
          </a:prstGeom>
          <a:noFill/>
          <a:ln w="28575">
            <a:noFill/>
          </a:ln>
        </p:spPr>
        <p:txBody>
          <a:bodyPr lIns="90000" tIns="0" rIns="9000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D4193A0C-AC5E-F56A-2F22-8C86BE1B4FE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727339" y="3483149"/>
            <a:ext cx="2818851" cy="2048330"/>
          </a:xfrm>
          <a:prstGeom prst="rect">
            <a:avLst/>
          </a:prstGeom>
          <a:noFill/>
          <a:ln w="28575">
            <a:noFill/>
          </a:ln>
        </p:spPr>
        <p:txBody>
          <a:bodyPr lIns="90000" tIns="0" rIns="9000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6300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(4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598C15-C707-2D57-1B26-93824C01FFED}"/>
              </a:ext>
            </a:extLst>
          </p:cNvPr>
          <p:cNvCxnSpPr/>
          <p:nvPr userDrawn="1"/>
        </p:nvCxnSpPr>
        <p:spPr>
          <a:xfrm>
            <a:off x="11232092" y="480000"/>
            <a:ext cx="0" cy="59017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6CA9C726-8640-E9F4-BB57-FA6C9524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87" y="473553"/>
            <a:ext cx="3732178" cy="2742308"/>
          </a:xfrm>
        </p:spPr>
        <p:txBody>
          <a:bodyPr anchor="b">
            <a:noAutofit/>
          </a:bodyPr>
          <a:lstStyle>
            <a:lvl1pPr algn="l">
              <a:defRPr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53CC041-06B4-851D-DE62-C45E5A0F5BB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636328" y="975133"/>
            <a:ext cx="3186271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4B239D95-9BB7-DAFB-4EA1-2B5250F8C1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78088" y="3856382"/>
            <a:ext cx="3732178" cy="2450075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F9525524-1BB1-D614-0C05-6A326700FAC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3253409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F2F02D2-337D-1F08-4663-89D2054B64B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34942" y="1390162"/>
            <a:ext cx="3186271" cy="183542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4B89CDC8-3468-9B5A-5266-B8D3BA8A46EA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636329" y="3425673"/>
            <a:ext cx="3186271" cy="34323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693652F2-DBC7-F074-A0A7-65CF2EAD5A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578087" y="3425674"/>
            <a:ext cx="3732178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462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598C15-C707-2D57-1B26-93824C01FFED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480000"/>
            <a:ext cx="0" cy="59017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03F2953A-B883-0D85-E0EA-820AE235FE5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881736" y="2235199"/>
            <a:ext cx="2428526" cy="40745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A29A72C3-D9AE-0B15-1868-B2460024778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636329" y="3604591"/>
            <a:ext cx="3186271" cy="325340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99686E7-5A12-0560-62E6-8D340EF44CA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79425" y="2651554"/>
            <a:ext cx="4076245" cy="140582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85CD5C-7873-D068-D542-8BBEA3F2226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79424" y="2235198"/>
            <a:ext cx="4076245" cy="36000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CC35CC6-4169-ED25-3A7E-08EB0A49492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79425" y="4827750"/>
            <a:ext cx="4076245" cy="14091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13BE7A6-C9B2-EACB-896E-7CFDF019F2A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79424" y="4401468"/>
            <a:ext cx="4076245" cy="36000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14E08420-6BA4-1ED0-451B-FB6FBB0BEF2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636326" y="907775"/>
            <a:ext cx="3186273" cy="229041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76AECCC-BEAC-CF8E-EB8C-50B4678568B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36326" y="365133"/>
            <a:ext cx="3186271" cy="3589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F5B9405-D76F-ED66-13A6-AE53F556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65133"/>
            <a:ext cx="6830838" cy="1622700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93927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2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365125"/>
            <a:ext cx="6747417" cy="1622700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EA79BB-C888-01D5-23B7-4B9BF835D1A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9427" y="3468756"/>
            <a:ext cx="3186275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636329" y="0"/>
            <a:ext cx="3168603" cy="32101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64F3589-48F2-34E0-4A16-04E21FF233B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79427" y="3908613"/>
            <a:ext cx="3186275" cy="240117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81F9334-559D-3BB3-EEBD-E165D3BE3EF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036716" y="3472120"/>
            <a:ext cx="3186275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371A1A1-BA0D-8BDB-4C70-AA3BB67D5F1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036716" y="3911977"/>
            <a:ext cx="3186275" cy="240117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F4FBC70-C26B-A4FF-ED81-064D1B74818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34404" y="3468756"/>
            <a:ext cx="3168603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A677923-0E3A-F287-F753-67599CA6D98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634404" y="3908613"/>
            <a:ext cx="3168603" cy="240117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1029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CDE15C-5327-E672-DC8B-2E803ED788C1}"/>
              </a:ext>
            </a:extLst>
          </p:cNvPr>
          <p:cNvSpPr/>
          <p:nvPr userDrawn="1"/>
        </p:nvSpPr>
        <p:spPr>
          <a:xfrm>
            <a:off x="-1" y="365125"/>
            <a:ext cx="10637079" cy="1841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365125"/>
            <a:ext cx="10157653" cy="1841579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8E84ABB-1C56-A78C-A005-DB616325DBD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712012" y="2571830"/>
            <a:ext cx="5925066" cy="38054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79425" y="2571830"/>
            <a:ext cx="3814279" cy="38642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4E034-860A-3D4B-9537-56896FC3AE3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712012" y="3012141"/>
            <a:ext cx="5925066" cy="140126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AA2D084-72CE-641B-2C57-C022ED4F74C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712012" y="4575321"/>
            <a:ext cx="5925066" cy="38054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ACC809F-1320-0958-CD63-F78C12BB8B2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712012" y="5015632"/>
            <a:ext cx="5925066" cy="140126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7206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D81F-83A0-BC22-05FE-6CD11778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B82E3-47F8-FC87-BA0E-FDF829DCC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DB86C-CDBD-2C4F-C62B-70DD6114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C86A-63F4-4DCC-A049-6D37908A9D64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3FF84-F1C7-FDFE-A189-067B54E3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488B5-B63E-09E1-873C-176BE23B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DFEB-055B-494F-807F-FF1168D6EC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919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3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CDE15C-5327-E672-DC8B-2E803ED788C1}"/>
              </a:ext>
            </a:extLst>
          </p:cNvPr>
          <p:cNvSpPr/>
          <p:nvPr userDrawn="1"/>
        </p:nvSpPr>
        <p:spPr>
          <a:xfrm>
            <a:off x="1" y="478125"/>
            <a:ext cx="4712012" cy="5891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0879" y="478125"/>
            <a:ext cx="5622348" cy="2025087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48867" y="987720"/>
            <a:ext cx="3814279" cy="488256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B46CA48-1F75-88BD-A8E6-7AB5A675272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160879" y="2551025"/>
            <a:ext cx="5622347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A1D14-66BE-760C-2542-AD0379E7861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160877" y="2952377"/>
            <a:ext cx="5622347" cy="13983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396438-1CC5-5E38-B6B2-D6526959AB0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60879" y="4556885"/>
            <a:ext cx="5622347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202B219-8653-9E73-B72B-DF3184C1EF2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60877" y="4971489"/>
            <a:ext cx="5622347" cy="13983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5531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3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00638"/>
            <a:ext cx="9887490" cy="1130853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4545CFC-D919-B185-ABBB-D901F9EAFD9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2407" y="3402496"/>
            <a:ext cx="3030331" cy="2954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C49CC8D-8DF2-ADE5-58F4-CD423E74FA7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080987" y="3402496"/>
            <a:ext cx="3030331" cy="2954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7499DF7-364F-E236-6F34-E612BF919EF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509566" y="3402496"/>
            <a:ext cx="3030331" cy="2954866"/>
          </a:xfrm>
          <a:prstGeom prst="rect">
            <a:avLst/>
          </a:prstGeom>
          <a:solidFill>
            <a:schemeClr val="accent1"/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4A8D845-511D-3B11-ED9D-09F3CEF5F90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52406" y="3029244"/>
            <a:ext cx="3030331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71CEDAC-AFF8-ABA3-E94B-E5994E9DA2C0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080985" y="3029244"/>
            <a:ext cx="3033196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E0E2AE63-087F-034D-FD01-0254684EB52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509565" y="3042496"/>
            <a:ext cx="3030331" cy="360000"/>
          </a:xfrm>
          <a:prstGeom prst="rect">
            <a:avLst/>
          </a:prstGeom>
          <a:solidFill>
            <a:schemeClr val="accent1"/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0538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8405-6FB0-D414-5192-053D84C2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FAB41-D391-014B-4F13-A3A56CE25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4A748-D3A6-D061-347F-017CCC5F4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C86A-63F4-4DCC-A049-6D37908A9D64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974A4-9C1F-D7A5-2F37-D3A716CEC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395EC-95BF-9DCB-A761-14881CB3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DFEB-055B-494F-807F-FF1168D6EC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41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9A3E2-B9EB-C4A0-F33A-5046BE741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6901D-54EB-63E0-D5A3-9E170AC49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AC869-FD2E-9E20-88AD-AF1E0975A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9B96C-BCE7-8C55-CB2F-18A3299A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C86A-63F4-4DCC-A049-6D37908A9D64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113BF-C2EF-E719-795A-BFFD99AE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B57A7-E294-33B0-5483-967A9392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DFEB-055B-494F-807F-FF1168D6EC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21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909D-F2D3-F8E7-D445-C1926F29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942E1-7182-6488-68AB-D59D25959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8C2FF-8739-D660-A404-9E9979CFD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59750-FAC8-C3F1-E244-9E81344F5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ECCF81-9B55-E036-7554-B0F7B8598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BA29AA-C55F-1B04-6C9D-3E32DCE4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C86A-63F4-4DCC-A049-6D37908A9D64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B2168-E4CE-0B39-8959-CD3A1D97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E8AE7-E77C-2663-3B58-26FEC290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DFEB-055B-494F-807F-FF1168D6EC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18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9311-980E-0AC6-96AA-9A5623C3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50A10-D379-4EEC-FD2C-4CE925CA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C86A-63F4-4DCC-A049-6D37908A9D64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633BD-5F76-516C-B413-E26C80CF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4F3FE-5747-2D81-22E8-38261D76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DFEB-055B-494F-807F-FF1168D6EC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0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05C3A-7651-3957-BD11-A905B835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C86A-63F4-4DCC-A049-6D37908A9D64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A05509-90B9-48E9-49EF-590B4666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208AE-E657-60E5-5FAD-B23141DE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DFEB-055B-494F-807F-FF1168D6EC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07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7F90-7836-422E-F5B6-DE8FA48E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44DD0-6E46-41DA-521B-A41C91D61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F8716-C07C-C8F2-4C2B-5EE239275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62B18-720F-8498-03A7-60D877E5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C86A-63F4-4DCC-A049-6D37908A9D64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28D77-C076-D7C2-AA34-287A59F4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F0979-0834-BE92-C052-F46048DD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DFEB-055B-494F-807F-FF1168D6EC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33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C56D2-550B-C583-3B3D-3F05AF9F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6D9DD-E64A-CE08-7B5F-5FC446F4F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4DB52-7AD5-C37F-9CFA-575A5D605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B122E-EB96-AA39-A0FD-8FA36D7D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C86A-63F4-4DCC-A049-6D37908A9D64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69CA7-703F-430F-5661-1B5232E0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845A0-84F2-D76F-FAEE-5BB987B2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DFEB-055B-494F-807F-FF1168D6EC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60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A0F9FF-EA5B-F190-8E84-7A58C421B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CD933-2919-6831-7A5C-343889026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CFF6C-4827-7980-890D-E6055A592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9C86A-63F4-4DCC-A049-6D37908A9D64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2BFAF-BA23-4CD4-4876-FE0B1D402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68215-E662-29F0-09A1-7B9AB8A56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CDFEB-055B-494F-807F-FF1168D6EC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96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66402-58C4-7A99-9CF9-9F9615E11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478125"/>
            <a:ext cx="959908" cy="5627951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A151A-46CB-1090-446C-0EDAEF296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2092" y="6159084"/>
            <a:ext cx="959908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F8BE7-C823-87FE-B60E-23984E5B08AD}"/>
              </a:ext>
            </a:extLst>
          </p:cNvPr>
          <p:cNvCxnSpPr/>
          <p:nvPr userDrawn="1"/>
        </p:nvCxnSpPr>
        <p:spPr>
          <a:xfrm>
            <a:off x="11232092" y="480000"/>
            <a:ext cx="0" cy="5901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E8FF3198-2DCB-4FEF-C479-8E76289E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6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489BE9-192C-49E8-B1F1-91EF667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9644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0">
          <p15:clr>
            <a:srgbClr val="F26B43"/>
          </p15:clr>
        </p15:guide>
        <p15:guide id="2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AA506-5A0C-FD86-812B-742C3B2346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NAME: </a:t>
            </a:r>
            <a:r>
              <a:rPr lang="en-GB" b="1" dirty="0"/>
              <a:t>Aashish Subedi</a:t>
            </a:r>
            <a:r>
              <a:rPr lang="en-GB" dirty="0"/>
              <a:t>
DATE: DEC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6A000-B4B6-20E6-5D01-B0DEC30D643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Virtual Storage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43BA4-B78A-FF25-2364-0BA390C38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1</a:t>
            </a:fld>
            <a:endParaRPr lang="en-ID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9E17964-E48D-C765-D844-46B272715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01" y="1041400"/>
            <a:ext cx="5268996" cy="2387600"/>
          </a:xfrm>
        </p:spPr>
        <p:txBody>
          <a:bodyPr/>
          <a:lstStyle/>
          <a:p>
            <a:r>
              <a:rPr lang="en-GB"/>
              <a:t>Virtual Storage</a:t>
            </a:r>
            <a:endParaRPr lang="en-GB" dirty="0"/>
          </a:p>
        </p:txBody>
      </p:sp>
      <p:pic>
        <p:nvPicPr>
          <p:cNvPr id="8" name="Picture 4" descr="Hitachi Vantara unveils Hitachi Virtual Storage Platform One ...">
            <a:extLst>
              <a:ext uri="{FF2B5EF4-FFF2-40B4-BE49-F238E27FC236}">
                <a16:creationId xmlns:a16="http://schemas.microsoft.com/office/drawing/2014/main" id="{409ECD83-1637-0412-77C7-A67B1E949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" r="2125"/>
          <a:stretch>
            <a:fillRect/>
          </a:stretch>
        </p:blipFill>
        <p:spPr bwMode="auto">
          <a:xfrm>
            <a:off x="12192000" y="0"/>
            <a:ext cx="2658474" cy="152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Virtual Storage: Definition, Advantages, and a Comprehensive Guide">
            <a:extLst>
              <a:ext uri="{FF2B5EF4-FFF2-40B4-BE49-F238E27FC236}">
                <a16:creationId xmlns:a16="http://schemas.microsoft.com/office/drawing/2014/main" id="{39B7B54C-E536-389B-E08E-B583CCB5B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1805" y="0"/>
            <a:ext cx="2551852" cy="145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89,337 &quot;virtual Storage&quot; Images, Stock Photos, 3D objects, &amp; Vectors |  Shutterstock">
            <a:extLst>
              <a:ext uri="{FF2B5EF4-FFF2-40B4-BE49-F238E27FC236}">
                <a16:creationId xmlns:a16="http://schemas.microsoft.com/office/drawing/2014/main" id="{CB34AD10-5EB9-30A5-5428-183B28991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460" y="1420557"/>
            <a:ext cx="5288103" cy="260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04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6CB33F-8288-2219-D57E-66D93A7AAA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Virtual Storage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F3AE5-B3CA-080F-4C08-44D592D5CB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2</a:t>
            </a:fld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6413D0-833C-FB9E-5374-D4C498F50C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1600" dirty="0"/>
              <a:t>DEFINITION AND PURPOSE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212640-B29D-8EC9-9458-396524FE00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sz="1400" dirty="0"/>
              <a:t>Virtual storage refers to using software to manage data storage across different physical devices. It abstracts the physical hardware, allowing for efficient resource allocation and scalability.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2AF5EF4-47CD-81A0-A121-0AAC60FD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Virtual Storage?</a:t>
            </a:r>
          </a:p>
        </p:txBody>
      </p:sp>
      <p:pic>
        <p:nvPicPr>
          <p:cNvPr id="1028" name="Picture 4" descr="Hitachi Vantara unveils Hitachi Virtual Storage Platform One ...">
            <a:extLst>
              <a:ext uri="{FF2B5EF4-FFF2-40B4-BE49-F238E27FC236}">
                <a16:creationId xmlns:a16="http://schemas.microsoft.com/office/drawing/2014/main" id="{AAF892EB-7F0B-3D20-022D-4066842BC86E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" r="212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AF92648-A67A-EA8F-FDDA-CB24233614E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1030" name="Picture 6" descr="Virtual Storage: Definition, Advantages, and a Comprehensive Guide">
            <a:extLst>
              <a:ext uri="{FF2B5EF4-FFF2-40B4-BE49-F238E27FC236}">
                <a16:creationId xmlns:a16="http://schemas.microsoft.com/office/drawing/2014/main" id="{FCA43606-F9A2-B1D9-FD75-BDA135B0C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8997"/>
            <a:ext cx="5154633" cy="293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Placeholder 9">
            <a:extLst>
              <a:ext uri="{FF2B5EF4-FFF2-40B4-BE49-F238E27FC236}">
                <a16:creationId xmlns:a16="http://schemas.microsoft.com/office/drawing/2014/main" id="{567E02C4-2C83-D0E3-09E1-4A8CC857AA9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129" r="29129"/>
          <a:stretch>
            <a:fillRect/>
          </a:stretch>
        </p:blipFill>
        <p:spPr>
          <a:xfrm>
            <a:off x="-1483875" y="4788906"/>
            <a:ext cx="1295675" cy="20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579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FE523A-DE4E-4817-E57F-C2376B21A0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Virtual Storage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28DC58-1BCE-E45C-CEC3-F8119CB07F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3</a:t>
            </a:fld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827531-D921-6653-3A70-9742C467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Advantages &amp; Disadvantages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2C71679-3751-5E1D-A152-A60E1859067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9129" r="29129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482975-6F05-B543-1B76-591427E8360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/>
              <a:t>ADVANTAGES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C3018A-9D31-D27C-6CEE-90DE4FE4FD7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GB"/>
              <a:t>Scalability allows easy expansion without physical upgrades. Cost-effective management reduces hardware investment. Accessibility enables remote data access.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EDF187C-1ACE-3F42-8B58-167C0FF3EE1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GB"/>
              <a:t>DISADVANTAGES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55670DC-499A-EB66-28B7-4240A688B73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GB"/>
              <a:t>Dependency on internet connectivity can disrupt access. Potential security risks arise from data breaches. Performance issues may occur during peak load times.</a:t>
            </a:r>
          </a:p>
        </p:txBody>
      </p:sp>
      <p:pic>
        <p:nvPicPr>
          <p:cNvPr id="11" name="Picture Placeholder 13">
            <a:extLst>
              <a:ext uri="{FF2B5EF4-FFF2-40B4-BE49-F238E27FC236}">
                <a16:creationId xmlns:a16="http://schemas.microsoft.com/office/drawing/2014/main" id="{2368F86C-CA2F-043C-6361-7019131D25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422" r="28422"/>
          <a:stretch>
            <a:fillRect/>
          </a:stretch>
        </p:blipFill>
        <p:spPr>
          <a:xfrm>
            <a:off x="-1220842" y="0"/>
            <a:ext cx="1220842" cy="2048331"/>
          </a:xfrm>
          <a:prstGeom prst="rect">
            <a:avLst/>
          </a:prstGeom>
        </p:spPr>
      </p:pic>
      <p:pic>
        <p:nvPicPr>
          <p:cNvPr id="12" name="Picture Placeholder 12">
            <a:extLst>
              <a:ext uri="{FF2B5EF4-FFF2-40B4-BE49-F238E27FC236}">
                <a16:creationId xmlns:a16="http://schemas.microsoft.com/office/drawing/2014/main" id="{C2507754-544A-B36E-0454-D25F91FA2A1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765" r="14765"/>
          <a:stretch>
            <a:fillRect/>
          </a:stretch>
        </p:blipFill>
        <p:spPr>
          <a:xfrm>
            <a:off x="12222410" y="0"/>
            <a:ext cx="1299147" cy="132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337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A2CD89-6A7C-3993-1C69-940B74F8E8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Virtual Storage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58E451-23E6-DDDB-CF2E-E942406348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4</a:t>
            </a:fld>
            <a:endParaRPr lang="en-ID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5741364-7007-1743-AC4B-E7F185190310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2"/>
          <a:srcRect l="28422" r="28422"/>
          <a:stretch>
            <a:fillRect/>
          </a:stretch>
        </p:blipFill>
        <p:spPr/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EE46B814-845A-3EA4-8B28-1CE4D27DA027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3"/>
          <a:srcRect l="14765" r="14765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057735-D07B-837A-6968-9730F64B4A5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GB" sz="1400" dirty="0"/>
              <a:t>Cloud storage provides remote data access via the internet, allowing data to be stored on off-site servers maintained by providers.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A7D72A-95FE-B776-7C04-65F9A6F2ECB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GB" sz="1600" dirty="0"/>
              <a:t>CLOUD STORAGE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11B994-B744-1EDA-8DA9-76D06A3DB5A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GB" sz="1400" dirty="0"/>
              <a:t>Block storage allocates data in fixed sizes, ideal for applications requiring fast access. It works like traditional storage but is virtualized.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D0BADA-D5E4-9175-F27D-A46542B8E59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GB" sz="1600" dirty="0"/>
              <a:t>BLOCK STORAGE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4D0E88-555B-3B45-04FD-D63A47509C8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GB" sz="1400" dirty="0"/>
              <a:t>File storage organizes data in a hierarchy, allowing easy management. It is often user-friendly and suitable for unstructured data.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5800E54-D242-9B43-BE25-24F4AFC6764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GB" sz="1600" dirty="0"/>
              <a:t>FILE STORAGE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5AF57C9-1DB8-AE18-99D5-1035954C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Types of Virtual Storage</a:t>
            </a:r>
          </a:p>
        </p:txBody>
      </p:sp>
      <p:pic>
        <p:nvPicPr>
          <p:cNvPr id="17" name="Picture 2" descr="Virtual Storage Benefits: How Virtual ...">
            <a:extLst>
              <a:ext uri="{FF2B5EF4-FFF2-40B4-BE49-F238E27FC236}">
                <a16:creationId xmlns:a16="http://schemas.microsoft.com/office/drawing/2014/main" id="{59A4DDE4-D49E-5B16-CB0F-403AEEC2C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830926" y="756571"/>
            <a:ext cx="2477752" cy="95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Top 10 disadvantages of virtual storage">
            <a:extLst>
              <a:ext uri="{FF2B5EF4-FFF2-40B4-BE49-F238E27FC236}">
                <a16:creationId xmlns:a16="http://schemas.microsoft.com/office/drawing/2014/main" id="{599E804E-5BE0-076B-4C48-7BFD147F9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1" r="22151"/>
          <a:stretch>
            <a:fillRect/>
          </a:stretch>
        </p:blipFill>
        <p:spPr bwMode="auto">
          <a:xfrm>
            <a:off x="12192000" y="24708"/>
            <a:ext cx="3186271" cy="343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4572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44836B-524B-38CD-83A2-CB3503664E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Virtual Storage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153128-02A9-4C6F-851C-2105D9997D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5</a:t>
            </a:fld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DE8F86-C029-9D6D-2BB9-14CE8E3D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5C45F-7F4D-50E0-7FE2-9A3FCF8F323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GB" sz="1600" dirty="0"/>
              <a:t>BUSINESS APPLICATIONS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FFF151-16CB-FE96-8A22-E8EA0888B1C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GB" sz="1400" dirty="0"/>
              <a:t>Businesses use virtual storage for backup solutions, data archiving, and enhancing collaboration through shared access to files.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F27625-3D54-C7EA-56B1-F4946496106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sz="1400" dirty="0"/>
              <a:t>Individuals leverage virtual storage for media backup, file sharing, and accessing documents from multiple devices seamlessly.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B4DDC8-5C9C-CDEA-B6D7-A74E895A848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GB" sz="1600" dirty="0"/>
              <a:t>PERSONAL USE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8AB5562-1AAF-5E77-1E00-4E1D3B13671E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pic>
        <p:nvPicPr>
          <p:cNvPr id="2050" name="Picture 2" descr="Virtual Storage Benefits: How Virtual ...">
            <a:extLst>
              <a:ext uri="{FF2B5EF4-FFF2-40B4-BE49-F238E27FC236}">
                <a16:creationId xmlns:a16="http://schemas.microsoft.com/office/drawing/2014/main" id="{C7E49BE6-F64E-5D8A-D3A9-89B929874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743575" y="2067258"/>
            <a:ext cx="6740557" cy="260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op 10 disadvantages of virtual storage">
            <a:extLst>
              <a:ext uri="{FF2B5EF4-FFF2-40B4-BE49-F238E27FC236}">
                <a16:creationId xmlns:a16="http://schemas.microsoft.com/office/drawing/2014/main" id="{926ED63A-10B5-1D92-2EAF-07A32A09FAC2}"/>
              </a:ext>
            </a:extLst>
          </p:cNvPr>
          <p:cNvPicPr>
            <a:picLocks noGrp="1" noChangeAspect="1" noChangeArrowheads="1"/>
          </p:cNvPicPr>
          <p:nvPr>
            <p:ph type="pic" sz="quarter" idx="3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1" r="2215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948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4FFEDC-5748-907D-22DF-82849BDA23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D7C6AB-E864-675A-B51F-E2C7D951DF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6</a:t>
            </a:fld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D3A9FF-829F-3DBE-AF79-E0F948452623}"/>
              </a:ext>
            </a:extLst>
          </p:cNvPr>
          <p:cNvSpPr txBox="1"/>
          <p:nvPr/>
        </p:nvSpPr>
        <p:spPr>
          <a:xfrm>
            <a:off x="2087880" y="2936557"/>
            <a:ext cx="6583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Bahnschrift" panose="020B0502040204020203" pitchFamily="34" charset="0"/>
              </a:rPr>
              <a:t>THANK YOU</a:t>
            </a:r>
            <a:endParaRPr lang="en-GB" sz="8800" dirty="0">
              <a:latin typeface="Bahnschrif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AD7747-B700-E171-E681-459FD68C3435}"/>
              </a:ext>
            </a:extLst>
          </p:cNvPr>
          <p:cNvSpPr txBox="1"/>
          <p:nvPr/>
        </p:nvSpPr>
        <p:spPr>
          <a:xfrm>
            <a:off x="3840586" y="247489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Any questions ?</a:t>
            </a:r>
            <a:endParaRPr lang="en-GB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29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lame">
  <a:themeElements>
    <a:clrScheme name="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4D00"/>
      </a:accent1>
      <a:accent2>
        <a:srgbClr val="FE7032"/>
      </a:accent2>
      <a:accent3>
        <a:srgbClr val="91BED4"/>
      </a:accent3>
      <a:accent4>
        <a:srgbClr val="FFC000"/>
      </a:accent4>
      <a:accent5>
        <a:srgbClr val="D9E8F5"/>
      </a:accent5>
      <a:accent6>
        <a:srgbClr val="FFAD8D"/>
      </a:accent6>
      <a:hlink>
        <a:srgbClr val="0563C1"/>
      </a:hlink>
      <a:folHlink>
        <a:srgbClr val="954F72"/>
      </a:folHlink>
    </a:clrScheme>
    <a:fontScheme name="04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2891DD7-75ED-411F-96B9-4FFB5548A1E9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244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Bahnschrift</vt:lpstr>
      <vt:lpstr>Calibri</vt:lpstr>
      <vt:lpstr>Calibri Light</vt:lpstr>
      <vt:lpstr>Montserrat ExtraBold</vt:lpstr>
      <vt:lpstr>Montserrat SemiBold</vt:lpstr>
      <vt:lpstr>Open Sans</vt:lpstr>
      <vt:lpstr>Office Theme</vt:lpstr>
      <vt:lpstr>Flame</vt:lpstr>
      <vt:lpstr>Virtual Storage</vt:lpstr>
      <vt:lpstr>What is Virtual Storage?</vt:lpstr>
      <vt:lpstr>Advantages &amp; Disadvantages</vt:lpstr>
      <vt:lpstr>Types of Virtual Storage</vt:lpstr>
      <vt:lpstr>Use Cases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Suman Timsina</dc:creator>
  <cp:lastModifiedBy>Suman Timsina</cp:lastModifiedBy>
  <cp:revision>5</cp:revision>
  <dcterms:created xsi:type="dcterms:W3CDTF">2024-12-03T08:19:34Z</dcterms:created>
  <dcterms:modified xsi:type="dcterms:W3CDTF">2024-12-03T08:54:29Z</dcterms:modified>
</cp:coreProperties>
</file>