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82" r:id="rId2"/>
    <p:sldId id="257" r:id="rId3"/>
    <p:sldId id="285" r:id="rId4"/>
    <p:sldId id="286" r:id="rId5"/>
    <p:sldId id="287" r:id="rId6"/>
    <p:sldId id="288" r:id="rId7"/>
    <p:sldId id="289" r:id="rId8"/>
  </p:sldIdLst>
  <p:sldSz cx="9144000" cy="5143500" type="screen16x9"/>
  <p:notesSz cx="6858000" cy="9144000"/>
  <p:embeddedFontLst>
    <p:embeddedFont>
      <p:font typeface="Goudy Type" pitchFamily="2" charset="77"/>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p:restoredTop sz="94497"/>
  </p:normalViewPr>
  <p:slideViewPr>
    <p:cSldViewPr snapToGrid="0">
      <p:cViewPr>
        <p:scale>
          <a:sx n="110" d="100"/>
          <a:sy n="110" d="100"/>
        </p:scale>
        <p:origin x="1472" y="6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image" Target="../media/image9.jp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image" Target="../media/image9.jp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36B7F-1887-43C4-873A-A785EFFF974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93A79C-DEBD-4E3F-917A-928142AE30E6}">
      <dgm:prSet custT="1"/>
      <dgm:spPr/>
      <dgm:t>
        <a:bodyPr/>
        <a:lstStyle/>
        <a:p>
          <a:pPr>
            <a:lnSpc>
              <a:spcPct val="100000"/>
            </a:lnSpc>
          </a:pPr>
          <a:r>
            <a:rPr lang="en-CA" sz="2000" b="1" dirty="0"/>
            <a:t>/</a:t>
          </a:r>
        </a:p>
        <a:p>
          <a:pPr>
            <a:lnSpc>
              <a:spcPct val="100000"/>
            </a:lnSpc>
          </a:pPr>
          <a:r>
            <a:rPr lang="en-CA" sz="1700" dirty="0"/>
            <a:t>Home page</a:t>
          </a:r>
          <a:endParaRPr lang="en-US" sz="1700" dirty="0"/>
        </a:p>
      </dgm:t>
    </dgm:pt>
    <dgm:pt modelId="{F7A25756-5F0E-4914-AE03-F43DE907C574}" type="parTrans" cxnId="{E64A342A-FA1E-43E9-8811-2E07D758BFBE}">
      <dgm:prSet/>
      <dgm:spPr/>
      <dgm:t>
        <a:bodyPr/>
        <a:lstStyle/>
        <a:p>
          <a:endParaRPr lang="en-US"/>
        </a:p>
      </dgm:t>
    </dgm:pt>
    <dgm:pt modelId="{FDF5C2C3-18AB-4D51-83EA-533DB9AC4534}" type="sibTrans" cxnId="{E64A342A-FA1E-43E9-8811-2E07D758BFBE}">
      <dgm:prSet/>
      <dgm:spPr/>
      <dgm:t>
        <a:bodyPr/>
        <a:lstStyle/>
        <a:p>
          <a:endParaRPr lang="en-US"/>
        </a:p>
      </dgm:t>
    </dgm:pt>
    <dgm:pt modelId="{E5FCE198-F9B5-4C01-8096-F5E873ED3B39}">
      <dgm:prSet custT="1"/>
      <dgm:spPr/>
      <dgm:t>
        <a:bodyPr/>
        <a:lstStyle/>
        <a:p>
          <a:pPr>
            <a:lnSpc>
              <a:spcPct val="100000"/>
            </a:lnSpc>
          </a:pPr>
          <a:r>
            <a:rPr lang="en-US" sz="1700" dirty="0"/>
            <a:t>/states</a:t>
          </a:r>
        </a:p>
        <a:p>
          <a:pPr>
            <a:lnSpc>
              <a:spcPct val="100000"/>
            </a:lnSpc>
          </a:pPr>
          <a:r>
            <a:rPr lang="en-US" sz="1700" dirty="0"/>
            <a:t>Home ownership vs renters by age</a:t>
          </a:r>
        </a:p>
        <a:p>
          <a:pPr>
            <a:lnSpc>
              <a:spcPct val="100000"/>
            </a:lnSpc>
          </a:pPr>
          <a:endParaRPr lang="en-US" sz="1700" dirty="0"/>
        </a:p>
      </dgm:t>
    </dgm:pt>
    <dgm:pt modelId="{6751E9DB-4E7B-4560-82CB-E97464EC3E45}" type="parTrans" cxnId="{378A51B2-705A-4897-A764-DD19BB1715EA}">
      <dgm:prSet/>
      <dgm:spPr/>
      <dgm:t>
        <a:bodyPr/>
        <a:lstStyle/>
        <a:p>
          <a:endParaRPr lang="en-US"/>
        </a:p>
      </dgm:t>
    </dgm:pt>
    <dgm:pt modelId="{B8D71920-ABEC-4EAA-BAEC-F29835036FF1}" type="sibTrans" cxnId="{378A51B2-705A-4897-A764-DD19BB1715EA}">
      <dgm:prSet/>
      <dgm:spPr/>
      <dgm:t>
        <a:bodyPr/>
        <a:lstStyle/>
        <a:p>
          <a:endParaRPr lang="en-US"/>
        </a:p>
      </dgm:t>
    </dgm:pt>
    <dgm:pt modelId="{65396188-81D3-43DB-8D7A-2D473DA37408}">
      <dgm:prSet custT="1"/>
      <dgm:spPr/>
      <dgm:t>
        <a:bodyPr/>
        <a:lstStyle/>
        <a:p>
          <a:pPr>
            <a:lnSpc>
              <a:spcPct val="100000"/>
            </a:lnSpc>
          </a:pPr>
          <a:r>
            <a:rPr lang="en-US" sz="1700" dirty="0"/>
            <a:t>/national</a:t>
          </a:r>
        </a:p>
        <a:p>
          <a:pPr>
            <a:lnSpc>
              <a:spcPct val="100000"/>
            </a:lnSpc>
          </a:pPr>
          <a:r>
            <a:rPr lang="en-US" sz="1700" dirty="0"/>
            <a:t>Housing Stats across USA</a:t>
          </a:r>
        </a:p>
      </dgm:t>
    </dgm:pt>
    <dgm:pt modelId="{15283073-9BFD-4A4A-BDE3-BACB1EE96378}" type="parTrans" cxnId="{14A5B11E-E9C7-490D-80E0-BF77CE18A071}">
      <dgm:prSet/>
      <dgm:spPr/>
      <dgm:t>
        <a:bodyPr/>
        <a:lstStyle/>
        <a:p>
          <a:endParaRPr lang="en-US"/>
        </a:p>
      </dgm:t>
    </dgm:pt>
    <dgm:pt modelId="{94A154B1-80AF-4236-AB40-EA4CAD22575D}" type="sibTrans" cxnId="{14A5B11E-E9C7-490D-80E0-BF77CE18A071}">
      <dgm:prSet/>
      <dgm:spPr/>
      <dgm:t>
        <a:bodyPr/>
        <a:lstStyle/>
        <a:p>
          <a:endParaRPr lang="en-US"/>
        </a:p>
      </dgm:t>
    </dgm:pt>
    <dgm:pt modelId="{8FB45ECE-C670-814E-BB44-E7C29AB4034E}">
      <dgm:prSet custT="1"/>
      <dgm:spPr/>
      <dgm:t>
        <a:bodyPr/>
        <a:lstStyle/>
        <a:p>
          <a:pPr>
            <a:lnSpc>
              <a:spcPct val="100000"/>
            </a:lnSpc>
          </a:pPr>
          <a:r>
            <a:rPr lang="en-US" sz="1700" dirty="0"/>
            <a:t>/newyork</a:t>
          </a:r>
        </a:p>
        <a:p>
          <a:pPr>
            <a:lnSpc>
              <a:spcPct val="100000"/>
            </a:lnSpc>
          </a:pPr>
          <a:r>
            <a:rPr lang="en-US" sz="1700" dirty="0"/>
            <a:t>Housing Trends in state of NY</a:t>
          </a:r>
        </a:p>
      </dgm:t>
    </dgm:pt>
    <dgm:pt modelId="{8F464074-F3BA-864E-8FAC-4FC17E57374A}" type="parTrans" cxnId="{18B00EA3-2FC7-DC4F-A32B-8D6415953C35}">
      <dgm:prSet/>
      <dgm:spPr/>
      <dgm:t>
        <a:bodyPr/>
        <a:lstStyle/>
        <a:p>
          <a:endParaRPr lang="en-US"/>
        </a:p>
      </dgm:t>
    </dgm:pt>
    <dgm:pt modelId="{56BB0D4E-FEAE-3247-946E-E0B676F658FE}" type="sibTrans" cxnId="{18B00EA3-2FC7-DC4F-A32B-8D6415953C35}">
      <dgm:prSet/>
      <dgm:spPr/>
      <dgm:t>
        <a:bodyPr/>
        <a:lstStyle/>
        <a:p>
          <a:endParaRPr lang="en-US"/>
        </a:p>
      </dgm:t>
    </dgm:pt>
    <dgm:pt modelId="{A37193C3-1865-46CD-9B16-032CEB86E5EB}" type="pres">
      <dgm:prSet presAssocID="{9B636B7F-1887-43C4-873A-A785EFFF974C}" presName="root" presStyleCnt="0">
        <dgm:presLayoutVars>
          <dgm:dir/>
          <dgm:resizeHandles val="exact"/>
        </dgm:presLayoutVars>
      </dgm:prSet>
      <dgm:spPr/>
    </dgm:pt>
    <dgm:pt modelId="{41CB215B-346A-440B-AF7D-355CCA432B56}" type="pres">
      <dgm:prSet presAssocID="{2593A79C-DEBD-4E3F-917A-928142AE30E6}" presName="compNode" presStyleCnt="0"/>
      <dgm:spPr/>
    </dgm:pt>
    <dgm:pt modelId="{2402262F-2CDC-4041-9EB2-9878AF797BF5}" type="pres">
      <dgm:prSet presAssocID="{2593A79C-DEBD-4E3F-917A-928142AE30E6}" presName="iconRect" presStyleLbl="node1" presStyleIdx="0" presStyleCnt="4" custScaleX="100000" custLinFactNeighborX="-1265" custLinFactNeighborY="-7786"/>
      <dgm:spPr>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a:noFill/>
        </a:ln>
      </dgm:spPr>
    </dgm:pt>
    <dgm:pt modelId="{07EF6B3F-B381-4052-847D-0DC95D1E1830}" type="pres">
      <dgm:prSet presAssocID="{2593A79C-DEBD-4E3F-917A-928142AE30E6}" presName="spaceRect" presStyleCnt="0"/>
      <dgm:spPr/>
    </dgm:pt>
    <dgm:pt modelId="{C22E1F45-D2E2-4DC9-B52C-664107E22CFC}" type="pres">
      <dgm:prSet presAssocID="{2593A79C-DEBD-4E3F-917A-928142AE30E6}" presName="textRect" presStyleLbl="revTx" presStyleIdx="0" presStyleCnt="4" custScaleX="100000" custScaleY="85414" custLinFactNeighborX="-78" custLinFactNeighborY="-25696">
        <dgm:presLayoutVars>
          <dgm:chMax val="1"/>
          <dgm:chPref val="1"/>
        </dgm:presLayoutVars>
      </dgm:prSet>
      <dgm:spPr/>
    </dgm:pt>
    <dgm:pt modelId="{4AB4F359-7EA1-45B1-9B61-DAE12C345C7C}" type="pres">
      <dgm:prSet presAssocID="{FDF5C2C3-18AB-4D51-83EA-533DB9AC4534}" presName="sibTrans" presStyleCnt="0"/>
      <dgm:spPr/>
    </dgm:pt>
    <dgm:pt modelId="{EA86B43C-11FF-46AD-AEA3-3A67EE12812C}" type="pres">
      <dgm:prSet presAssocID="{E5FCE198-F9B5-4C01-8096-F5E873ED3B39}" presName="compNode" presStyleCnt="0"/>
      <dgm:spPr/>
    </dgm:pt>
    <dgm:pt modelId="{255DD1C8-3F17-40D2-87F0-720AB97A933F}" type="pres">
      <dgm:prSet presAssocID="{E5FCE198-F9B5-4C01-8096-F5E873ED3B39}" presName="iconRect" presStyleLbl="node1" presStyleIdx="1" presStyleCnt="4" custLinFactNeighborX="-31062" custLinFactNeighborY="-7786"/>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a:noFill/>
        </a:ln>
      </dgm:spPr>
    </dgm:pt>
    <dgm:pt modelId="{F1891178-B799-4387-8684-A90E16CBF0D4}" type="pres">
      <dgm:prSet presAssocID="{E5FCE198-F9B5-4C01-8096-F5E873ED3B39}" presName="spaceRect" presStyleCnt="0"/>
      <dgm:spPr/>
    </dgm:pt>
    <dgm:pt modelId="{BD4F2A3D-2AA4-49A4-93C7-0B8BF6C24DE6}" type="pres">
      <dgm:prSet presAssocID="{E5FCE198-F9B5-4C01-8096-F5E873ED3B39}" presName="textRect" presStyleLbl="revTx" presStyleIdx="1" presStyleCnt="4" custLinFactNeighborX="-10798" custLinFactNeighborY="-21124">
        <dgm:presLayoutVars>
          <dgm:chMax val="1"/>
          <dgm:chPref val="1"/>
        </dgm:presLayoutVars>
      </dgm:prSet>
      <dgm:spPr/>
    </dgm:pt>
    <dgm:pt modelId="{D0D5F9CB-AE05-4A21-8787-4A6DC5665AF0}" type="pres">
      <dgm:prSet presAssocID="{B8D71920-ABEC-4EAA-BAEC-F29835036FF1}" presName="sibTrans" presStyleCnt="0"/>
      <dgm:spPr/>
    </dgm:pt>
    <dgm:pt modelId="{870EA682-781C-433A-B9DC-FE81BDF4EC7C}" type="pres">
      <dgm:prSet presAssocID="{65396188-81D3-43DB-8D7A-2D473DA37408}" presName="compNode" presStyleCnt="0"/>
      <dgm:spPr/>
    </dgm:pt>
    <dgm:pt modelId="{055D3365-5658-4A3B-A240-6DD20FAA8396}" type="pres">
      <dgm:prSet presAssocID="{65396188-81D3-43DB-8D7A-2D473DA37408}" presName="iconRect" presStyleLbl="node1" presStyleIdx="2" presStyleCnt="4" custScaleX="147542" custScaleY="89983" custLinFactNeighborX="-36286" custLinFactNeighborY="-1967"/>
      <dgm:spPr>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a:noFill/>
        </a:ln>
      </dgm:spPr>
    </dgm:pt>
    <dgm:pt modelId="{34E10C52-8C03-4FD1-B404-EA98B4576E0F}" type="pres">
      <dgm:prSet presAssocID="{65396188-81D3-43DB-8D7A-2D473DA37408}" presName="spaceRect" presStyleCnt="0"/>
      <dgm:spPr/>
    </dgm:pt>
    <dgm:pt modelId="{D6B2D89C-6DC3-4AA6-9522-B70BDDCF2AF3}" type="pres">
      <dgm:prSet presAssocID="{65396188-81D3-43DB-8D7A-2D473DA37408}" presName="textRect" presStyleLbl="revTx" presStyleIdx="2" presStyleCnt="4" custScaleX="133346" custLinFactNeighborX="-15041" custLinFactNeighborY="-13935">
        <dgm:presLayoutVars>
          <dgm:chMax val="1"/>
          <dgm:chPref val="1"/>
        </dgm:presLayoutVars>
      </dgm:prSet>
      <dgm:spPr/>
    </dgm:pt>
    <dgm:pt modelId="{2EB3E337-B3A2-424F-9F3C-2F0352244D12}" type="pres">
      <dgm:prSet presAssocID="{94A154B1-80AF-4236-AB40-EA4CAD22575D}" presName="sibTrans" presStyleCnt="0"/>
      <dgm:spPr/>
    </dgm:pt>
    <dgm:pt modelId="{1C069FCE-13D9-574B-AC67-0C3FD6EC5E2C}" type="pres">
      <dgm:prSet presAssocID="{8FB45ECE-C670-814E-BB44-E7C29AB4034E}" presName="compNode" presStyleCnt="0"/>
      <dgm:spPr/>
    </dgm:pt>
    <dgm:pt modelId="{8FE567DF-C6E4-0B4A-BC3E-02B0F70DD9ED}" type="pres">
      <dgm:prSet presAssocID="{8FB45ECE-C670-814E-BB44-E7C29AB4034E}" presName="iconRect" presStyleLbl="node1" presStyleIdx="3" presStyleCnt="4" custScaleX="263219" custScaleY="227436" custLinFactNeighborX="-81295" custLinFactNeighborY="-49878"/>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85B5547F-6D0C-2248-A72A-97E9C6105A91}" type="pres">
      <dgm:prSet presAssocID="{8FB45ECE-C670-814E-BB44-E7C29AB4034E}" presName="spaceRect" presStyleCnt="0"/>
      <dgm:spPr/>
    </dgm:pt>
    <dgm:pt modelId="{9264E90F-C1E6-3147-97CA-34FAC5C1845C}" type="pres">
      <dgm:prSet presAssocID="{8FB45ECE-C670-814E-BB44-E7C29AB4034E}" presName="textRect" presStyleLbl="revTx" presStyleIdx="3" presStyleCnt="4" custLinFactNeighborX="-27359" custLinFactNeighborY="-61423">
        <dgm:presLayoutVars>
          <dgm:chMax val="1"/>
          <dgm:chPref val="1"/>
        </dgm:presLayoutVars>
      </dgm:prSet>
      <dgm:spPr/>
    </dgm:pt>
  </dgm:ptLst>
  <dgm:cxnLst>
    <dgm:cxn modelId="{14A5B11E-E9C7-490D-80E0-BF77CE18A071}" srcId="{9B636B7F-1887-43C4-873A-A785EFFF974C}" destId="{65396188-81D3-43DB-8D7A-2D473DA37408}" srcOrd="2" destOrd="0" parTransId="{15283073-9BFD-4A4A-BDE3-BACB1EE96378}" sibTransId="{94A154B1-80AF-4236-AB40-EA4CAD22575D}"/>
    <dgm:cxn modelId="{E64A342A-FA1E-43E9-8811-2E07D758BFBE}" srcId="{9B636B7F-1887-43C4-873A-A785EFFF974C}" destId="{2593A79C-DEBD-4E3F-917A-928142AE30E6}" srcOrd="0" destOrd="0" parTransId="{F7A25756-5F0E-4914-AE03-F43DE907C574}" sibTransId="{FDF5C2C3-18AB-4D51-83EA-533DB9AC4534}"/>
    <dgm:cxn modelId="{FC102233-CD8D-4C6E-A0A3-E8200BA4CE61}" type="presOf" srcId="{9B636B7F-1887-43C4-873A-A785EFFF974C}" destId="{A37193C3-1865-46CD-9B16-032CEB86E5EB}" srcOrd="0" destOrd="0" presId="urn:microsoft.com/office/officeart/2018/2/layout/IconLabelList"/>
    <dgm:cxn modelId="{2319CD4B-A38D-47FC-A68C-8796D3F8FE2C}" type="presOf" srcId="{2593A79C-DEBD-4E3F-917A-928142AE30E6}" destId="{C22E1F45-D2E2-4DC9-B52C-664107E22CFC}" srcOrd="0" destOrd="0" presId="urn:microsoft.com/office/officeart/2018/2/layout/IconLabelList"/>
    <dgm:cxn modelId="{F732554E-A181-914E-809D-142A90199AE8}" type="presOf" srcId="{8FB45ECE-C670-814E-BB44-E7C29AB4034E}" destId="{9264E90F-C1E6-3147-97CA-34FAC5C1845C}" srcOrd="0" destOrd="0" presId="urn:microsoft.com/office/officeart/2018/2/layout/IconLabelList"/>
    <dgm:cxn modelId="{EA2EA552-312D-4675-8D86-9DBF18B7F2BD}" type="presOf" srcId="{E5FCE198-F9B5-4C01-8096-F5E873ED3B39}" destId="{BD4F2A3D-2AA4-49A4-93C7-0B8BF6C24DE6}" srcOrd="0" destOrd="0" presId="urn:microsoft.com/office/officeart/2018/2/layout/IconLabelList"/>
    <dgm:cxn modelId="{18B00EA3-2FC7-DC4F-A32B-8D6415953C35}" srcId="{9B636B7F-1887-43C4-873A-A785EFFF974C}" destId="{8FB45ECE-C670-814E-BB44-E7C29AB4034E}" srcOrd="3" destOrd="0" parTransId="{8F464074-F3BA-864E-8FAC-4FC17E57374A}" sibTransId="{56BB0D4E-FEAE-3247-946E-E0B676F658FE}"/>
    <dgm:cxn modelId="{ED62D9AF-B354-48B1-ACE8-72C8FD0AD87F}" type="presOf" srcId="{65396188-81D3-43DB-8D7A-2D473DA37408}" destId="{D6B2D89C-6DC3-4AA6-9522-B70BDDCF2AF3}" srcOrd="0" destOrd="0" presId="urn:microsoft.com/office/officeart/2018/2/layout/IconLabelList"/>
    <dgm:cxn modelId="{378A51B2-705A-4897-A764-DD19BB1715EA}" srcId="{9B636B7F-1887-43C4-873A-A785EFFF974C}" destId="{E5FCE198-F9B5-4C01-8096-F5E873ED3B39}" srcOrd="1" destOrd="0" parTransId="{6751E9DB-4E7B-4560-82CB-E97464EC3E45}" sibTransId="{B8D71920-ABEC-4EAA-BAEC-F29835036FF1}"/>
    <dgm:cxn modelId="{45053EAD-D432-4C84-823A-D6C9B874E5EE}" type="presParOf" srcId="{A37193C3-1865-46CD-9B16-032CEB86E5EB}" destId="{41CB215B-346A-440B-AF7D-355CCA432B56}" srcOrd="0" destOrd="0" presId="urn:microsoft.com/office/officeart/2018/2/layout/IconLabelList"/>
    <dgm:cxn modelId="{4A1D4080-2184-4476-96D7-B2267FE1EDF1}" type="presParOf" srcId="{41CB215B-346A-440B-AF7D-355CCA432B56}" destId="{2402262F-2CDC-4041-9EB2-9878AF797BF5}" srcOrd="0" destOrd="0" presId="urn:microsoft.com/office/officeart/2018/2/layout/IconLabelList"/>
    <dgm:cxn modelId="{3F6E2461-7285-422E-BF3D-66BD9329CB26}" type="presParOf" srcId="{41CB215B-346A-440B-AF7D-355CCA432B56}" destId="{07EF6B3F-B381-4052-847D-0DC95D1E1830}" srcOrd="1" destOrd="0" presId="urn:microsoft.com/office/officeart/2018/2/layout/IconLabelList"/>
    <dgm:cxn modelId="{7D0295A9-ACD7-42D0-A5EA-2B5FA72A562E}" type="presParOf" srcId="{41CB215B-346A-440B-AF7D-355CCA432B56}" destId="{C22E1F45-D2E2-4DC9-B52C-664107E22CFC}" srcOrd="2" destOrd="0" presId="urn:microsoft.com/office/officeart/2018/2/layout/IconLabelList"/>
    <dgm:cxn modelId="{D4D5CD35-4CF2-4AB6-8251-1992652213F1}" type="presParOf" srcId="{A37193C3-1865-46CD-9B16-032CEB86E5EB}" destId="{4AB4F359-7EA1-45B1-9B61-DAE12C345C7C}" srcOrd="1" destOrd="0" presId="urn:microsoft.com/office/officeart/2018/2/layout/IconLabelList"/>
    <dgm:cxn modelId="{592AEC21-8917-4C21-861C-5D934E7B7196}" type="presParOf" srcId="{A37193C3-1865-46CD-9B16-032CEB86E5EB}" destId="{EA86B43C-11FF-46AD-AEA3-3A67EE12812C}" srcOrd="2" destOrd="0" presId="urn:microsoft.com/office/officeart/2018/2/layout/IconLabelList"/>
    <dgm:cxn modelId="{292C9431-9F6C-486C-B2A8-6AE111F2F6F8}" type="presParOf" srcId="{EA86B43C-11FF-46AD-AEA3-3A67EE12812C}" destId="{255DD1C8-3F17-40D2-87F0-720AB97A933F}" srcOrd="0" destOrd="0" presId="urn:microsoft.com/office/officeart/2018/2/layout/IconLabelList"/>
    <dgm:cxn modelId="{22DD4FC0-2040-4748-BD2A-B94467DF64E5}" type="presParOf" srcId="{EA86B43C-11FF-46AD-AEA3-3A67EE12812C}" destId="{F1891178-B799-4387-8684-A90E16CBF0D4}" srcOrd="1" destOrd="0" presId="urn:microsoft.com/office/officeart/2018/2/layout/IconLabelList"/>
    <dgm:cxn modelId="{F259A1C6-AC57-43CE-B03D-6EFAA4AA2F23}" type="presParOf" srcId="{EA86B43C-11FF-46AD-AEA3-3A67EE12812C}" destId="{BD4F2A3D-2AA4-49A4-93C7-0B8BF6C24DE6}" srcOrd="2" destOrd="0" presId="urn:microsoft.com/office/officeart/2018/2/layout/IconLabelList"/>
    <dgm:cxn modelId="{ADFA4C87-9336-4FD4-9430-3163F3705C13}" type="presParOf" srcId="{A37193C3-1865-46CD-9B16-032CEB86E5EB}" destId="{D0D5F9CB-AE05-4A21-8787-4A6DC5665AF0}" srcOrd="3" destOrd="0" presId="urn:microsoft.com/office/officeart/2018/2/layout/IconLabelList"/>
    <dgm:cxn modelId="{CCC64CA0-D3DB-4C05-A445-A037CA049FA3}" type="presParOf" srcId="{A37193C3-1865-46CD-9B16-032CEB86E5EB}" destId="{870EA682-781C-433A-B9DC-FE81BDF4EC7C}" srcOrd="4" destOrd="0" presId="urn:microsoft.com/office/officeart/2018/2/layout/IconLabelList"/>
    <dgm:cxn modelId="{44A50314-9261-457E-AE7D-41A28429B974}" type="presParOf" srcId="{870EA682-781C-433A-B9DC-FE81BDF4EC7C}" destId="{055D3365-5658-4A3B-A240-6DD20FAA8396}" srcOrd="0" destOrd="0" presId="urn:microsoft.com/office/officeart/2018/2/layout/IconLabelList"/>
    <dgm:cxn modelId="{AFB28087-B3AF-4B44-9A03-6BFF8BCBC9D6}" type="presParOf" srcId="{870EA682-781C-433A-B9DC-FE81BDF4EC7C}" destId="{34E10C52-8C03-4FD1-B404-EA98B4576E0F}" srcOrd="1" destOrd="0" presId="urn:microsoft.com/office/officeart/2018/2/layout/IconLabelList"/>
    <dgm:cxn modelId="{2BB14CF9-A070-4D65-83EF-DE034D79BE6B}" type="presParOf" srcId="{870EA682-781C-433A-B9DC-FE81BDF4EC7C}" destId="{D6B2D89C-6DC3-4AA6-9522-B70BDDCF2AF3}" srcOrd="2" destOrd="0" presId="urn:microsoft.com/office/officeart/2018/2/layout/IconLabelList"/>
    <dgm:cxn modelId="{36917B82-3087-4D4C-9AB4-BA8BE9DC36AE}" type="presParOf" srcId="{A37193C3-1865-46CD-9B16-032CEB86E5EB}" destId="{2EB3E337-B3A2-424F-9F3C-2F0352244D12}" srcOrd="5" destOrd="0" presId="urn:microsoft.com/office/officeart/2018/2/layout/IconLabelList"/>
    <dgm:cxn modelId="{44624E51-BD70-EB42-B993-DFCE5FB1E081}" type="presParOf" srcId="{A37193C3-1865-46CD-9B16-032CEB86E5EB}" destId="{1C069FCE-13D9-574B-AC67-0C3FD6EC5E2C}" srcOrd="6" destOrd="0" presId="urn:microsoft.com/office/officeart/2018/2/layout/IconLabelList"/>
    <dgm:cxn modelId="{60014BFC-3A6C-4C42-B22E-33D67F60C563}" type="presParOf" srcId="{1C069FCE-13D9-574B-AC67-0C3FD6EC5E2C}" destId="{8FE567DF-C6E4-0B4A-BC3E-02B0F70DD9ED}" srcOrd="0" destOrd="0" presId="urn:microsoft.com/office/officeart/2018/2/layout/IconLabelList"/>
    <dgm:cxn modelId="{F2008485-2F92-5A4E-8A8E-E34E3AD13758}" type="presParOf" srcId="{1C069FCE-13D9-574B-AC67-0C3FD6EC5E2C}" destId="{85B5547F-6D0C-2248-A72A-97E9C6105A91}" srcOrd="1" destOrd="0" presId="urn:microsoft.com/office/officeart/2018/2/layout/IconLabelList"/>
    <dgm:cxn modelId="{F21D07F2-DB50-C04F-BCA0-1BC2B1151432}" type="presParOf" srcId="{1C069FCE-13D9-574B-AC67-0C3FD6EC5E2C}" destId="{9264E90F-C1E6-3147-97CA-34FAC5C1845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2262F-2CDC-4041-9EB2-9878AF797BF5}">
      <dsp:nvSpPr>
        <dsp:cNvPr id="0" name=""/>
        <dsp:cNvSpPr/>
      </dsp:nvSpPr>
      <dsp:spPr>
        <a:xfrm>
          <a:off x="464016" y="727069"/>
          <a:ext cx="773613" cy="77361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50000" r="-50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2E1F45-D2E2-4DC9-B52C-664107E22CFC}">
      <dsp:nvSpPr>
        <dsp:cNvPr id="0" name=""/>
        <dsp:cNvSpPr/>
      </dsp:nvSpPr>
      <dsp:spPr>
        <a:xfrm>
          <a:off x="0" y="1693465"/>
          <a:ext cx="1719140" cy="45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CA" sz="2000" b="1" kern="1200" dirty="0"/>
            <a:t>/</a:t>
          </a:r>
        </a:p>
        <a:p>
          <a:pPr marL="0" lvl="0" indent="0" algn="ctr" defTabSz="889000">
            <a:lnSpc>
              <a:spcPct val="100000"/>
            </a:lnSpc>
            <a:spcBef>
              <a:spcPct val="0"/>
            </a:spcBef>
            <a:spcAft>
              <a:spcPct val="35000"/>
            </a:spcAft>
            <a:buNone/>
          </a:pPr>
          <a:r>
            <a:rPr lang="en-CA" sz="1700" kern="1200" dirty="0"/>
            <a:t>Home page</a:t>
          </a:r>
          <a:endParaRPr lang="en-US" sz="1700" kern="1200" dirty="0"/>
        </a:p>
      </dsp:txBody>
      <dsp:txXfrm>
        <a:off x="0" y="1693465"/>
        <a:ext cx="1719140" cy="453878"/>
      </dsp:txXfrm>
    </dsp:sp>
    <dsp:sp modelId="{255DD1C8-3F17-40D2-87F0-720AB97A933F}">
      <dsp:nvSpPr>
        <dsp:cNvPr id="0" name=""/>
        <dsp:cNvSpPr/>
      </dsp:nvSpPr>
      <dsp:spPr>
        <a:xfrm>
          <a:off x="2253492" y="707692"/>
          <a:ext cx="773613" cy="77361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4F2A3D-2AA4-49A4-93C7-0B8BF6C24DE6}">
      <dsp:nvSpPr>
        <dsp:cNvPr id="0" name=""/>
        <dsp:cNvSpPr/>
      </dsp:nvSpPr>
      <dsp:spPr>
        <a:xfrm>
          <a:off x="1835396" y="1659629"/>
          <a:ext cx="1719140" cy="53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/states</a:t>
          </a:r>
        </a:p>
        <a:p>
          <a:pPr marL="0" lvl="0" indent="0" algn="ctr" defTabSz="755650">
            <a:lnSpc>
              <a:spcPct val="100000"/>
            </a:lnSpc>
            <a:spcBef>
              <a:spcPct val="0"/>
            </a:spcBef>
            <a:spcAft>
              <a:spcPct val="35000"/>
            </a:spcAft>
            <a:buNone/>
          </a:pPr>
          <a:r>
            <a:rPr lang="en-US" sz="1700" kern="1200" dirty="0"/>
            <a:t>Home ownership vs renters by age</a:t>
          </a:r>
        </a:p>
        <a:p>
          <a:pPr marL="0" lvl="0" indent="0" algn="ctr" defTabSz="755650">
            <a:lnSpc>
              <a:spcPct val="100000"/>
            </a:lnSpc>
            <a:spcBef>
              <a:spcPct val="0"/>
            </a:spcBef>
            <a:spcAft>
              <a:spcPct val="35000"/>
            </a:spcAft>
            <a:buNone/>
          </a:pPr>
          <a:endParaRPr lang="en-US" sz="1700" kern="1200" dirty="0"/>
        </a:p>
      </dsp:txBody>
      <dsp:txXfrm>
        <a:off x="1835396" y="1659629"/>
        <a:ext cx="1719140" cy="531386"/>
      </dsp:txXfrm>
    </dsp:sp>
    <dsp:sp modelId="{055D3365-5658-4A3B-A240-6DD20FAA8396}">
      <dsp:nvSpPr>
        <dsp:cNvPr id="0" name=""/>
        <dsp:cNvSpPr/>
      </dsp:nvSpPr>
      <dsp:spPr>
        <a:xfrm>
          <a:off x="4335806" y="772082"/>
          <a:ext cx="1141404" cy="69612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B2D89C-6DC3-4AA6-9522-B70BDDCF2AF3}">
      <dsp:nvSpPr>
        <dsp:cNvPr id="0" name=""/>
        <dsp:cNvSpPr/>
      </dsp:nvSpPr>
      <dsp:spPr>
        <a:xfrm>
          <a:off x="3782443" y="1678457"/>
          <a:ext cx="2292405" cy="53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/national</a:t>
          </a:r>
        </a:p>
        <a:p>
          <a:pPr marL="0" lvl="0" indent="0" algn="ctr" defTabSz="755650">
            <a:lnSpc>
              <a:spcPct val="100000"/>
            </a:lnSpc>
            <a:spcBef>
              <a:spcPct val="0"/>
            </a:spcBef>
            <a:spcAft>
              <a:spcPct val="35000"/>
            </a:spcAft>
            <a:buNone/>
          </a:pPr>
          <a:r>
            <a:rPr lang="en-US" sz="1700" kern="1200" dirty="0"/>
            <a:t>Housing Stats across USA</a:t>
          </a:r>
        </a:p>
      </dsp:txBody>
      <dsp:txXfrm>
        <a:off x="3782443" y="1678457"/>
        <a:ext cx="2292405" cy="531386"/>
      </dsp:txXfrm>
    </dsp:sp>
    <dsp:sp modelId="{8FE567DF-C6E4-0B4A-BC3E-02B0F70DD9ED}">
      <dsp:nvSpPr>
        <dsp:cNvPr id="0" name=""/>
        <dsp:cNvSpPr/>
      </dsp:nvSpPr>
      <dsp:spPr>
        <a:xfrm>
          <a:off x="6005365" y="135598"/>
          <a:ext cx="2036297" cy="1759475"/>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64E90F-C1E6-3147-97CA-34FAC5C1845C}">
      <dsp:nvSpPr>
        <dsp:cNvPr id="0" name=""/>
        <dsp:cNvSpPr/>
      </dsp:nvSpPr>
      <dsp:spPr>
        <a:xfrm>
          <a:off x="6322512" y="1691951"/>
          <a:ext cx="1719140" cy="531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/newyork</a:t>
          </a:r>
        </a:p>
        <a:p>
          <a:pPr marL="0" lvl="0" indent="0" algn="ctr" defTabSz="755650">
            <a:lnSpc>
              <a:spcPct val="100000"/>
            </a:lnSpc>
            <a:spcBef>
              <a:spcPct val="0"/>
            </a:spcBef>
            <a:spcAft>
              <a:spcPct val="35000"/>
            </a:spcAft>
            <a:buNone/>
          </a:pPr>
          <a:r>
            <a:rPr lang="en-US" sz="1700" kern="1200" dirty="0"/>
            <a:t>Housing Trends in state of NY</a:t>
          </a:r>
        </a:p>
      </dsp:txBody>
      <dsp:txXfrm>
        <a:off x="6322512" y="1691951"/>
        <a:ext cx="1719140" cy="53138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1</a:t>
            </a:fld>
            <a:endParaRPr lang="en-CA"/>
          </a:p>
        </p:txBody>
      </p:sp>
    </p:spTree>
    <p:extLst>
      <p:ext uri="{BB962C8B-B14F-4D97-AF65-F5344CB8AC3E}">
        <p14:creationId xmlns:p14="http://schemas.microsoft.com/office/powerpoint/2010/main" val="827068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2</a:t>
            </a:fld>
            <a:endParaRPr lang="en-CA"/>
          </a:p>
        </p:txBody>
      </p:sp>
    </p:spTree>
    <p:extLst>
      <p:ext uri="{BB962C8B-B14F-4D97-AF65-F5344CB8AC3E}">
        <p14:creationId xmlns:p14="http://schemas.microsoft.com/office/powerpoint/2010/main" val="321051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3</a:t>
            </a:fld>
            <a:endParaRPr lang="en-CA"/>
          </a:p>
        </p:txBody>
      </p:sp>
    </p:spTree>
    <p:extLst>
      <p:ext uri="{BB962C8B-B14F-4D97-AF65-F5344CB8AC3E}">
        <p14:creationId xmlns:p14="http://schemas.microsoft.com/office/powerpoint/2010/main" val="45889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4</a:t>
            </a:fld>
            <a:endParaRPr lang="en-CA"/>
          </a:p>
        </p:txBody>
      </p:sp>
    </p:spTree>
    <p:extLst>
      <p:ext uri="{BB962C8B-B14F-4D97-AF65-F5344CB8AC3E}">
        <p14:creationId xmlns:p14="http://schemas.microsoft.com/office/powerpoint/2010/main" val="385674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0873457-8BE3-45C0-8852-50006BBD3D86}" type="slidenum">
              <a:rPr lang="en-CA" smtClean="0"/>
              <a:t>5</a:t>
            </a:fld>
            <a:endParaRPr lang="en-CA"/>
          </a:p>
        </p:txBody>
      </p:sp>
    </p:spTree>
    <p:extLst>
      <p:ext uri="{BB962C8B-B14F-4D97-AF65-F5344CB8AC3E}">
        <p14:creationId xmlns:p14="http://schemas.microsoft.com/office/powerpoint/2010/main" val="3409304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4356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8475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29AB-A757-41F9-A18A-6512042767E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32B6BD6-6E9E-4C2C-8D5B-44677B30F8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D2391DD-F6D3-4865-9F39-DA98B7036BAC}"/>
              </a:ext>
            </a:extLst>
          </p:cNvPr>
          <p:cNvSpPr>
            <a:spLocks noGrp="1"/>
          </p:cNvSpPr>
          <p:nvPr>
            <p:ph type="dt" sz="half" idx="10"/>
          </p:nvPr>
        </p:nvSpPr>
        <p:spPr/>
        <p:txBody>
          <a:bodyPr/>
          <a:lstStyle/>
          <a:p>
            <a:fld id="{78C8E417-D454-46EA-9245-2C4A0C1023CE}" type="datetimeFigureOut">
              <a:rPr lang="en-CA" smtClean="0"/>
              <a:t>2021-05-08</a:t>
            </a:fld>
            <a:endParaRPr lang="en-CA"/>
          </a:p>
        </p:txBody>
      </p:sp>
      <p:sp>
        <p:nvSpPr>
          <p:cNvPr id="5" name="Footer Placeholder 4">
            <a:extLst>
              <a:ext uri="{FF2B5EF4-FFF2-40B4-BE49-F238E27FC236}">
                <a16:creationId xmlns:a16="http://schemas.microsoft.com/office/drawing/2014/main" id="{3C4FF6BA-71EF-4902-BC2D-BF3821C513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8451ED-ABA9-4662-A2B7-C14FFF3840F4}"/>
              </a:ext>
            </a:extLst>
          </p:cNvPr>
          <p:cNvSpPr>
            <a:spLocks noGrp="1"/>
          </p:cNvSpPr>
          <p:nvPr>
            <p:ph type="sldNum" sz="quarter" idx="12"/>
          </p:nvPr>
        </p:nvSpPr>
        <p:spPr/>
        <p:txBody>
          <a:bodyPr/>
          <a:lstStyle/>
          <a:p>
            <a:fld id="{6D05AEFA-EEF4-4113-ACB3-26A8726FC9DA}" type="slidenum">
              <a:rPr lang="en-CA" smtClean="0"/>
              <a:t>‹#›</a:t>
            </a:fld>
            <a:endParaRPr lang="en-CA"/>
          </a:p>
        </p:txBody>
      </p:sp>
    </p:spTree>
    <p:extLst>
      <p:ext uri="{BB962C8B-B14F-4D97-AF65-F5344CB8AC3E}">
        <p14:creationId xmlns:p14="http://schemas.microsoft.com/office/powerpoint/2010/main" val="3482817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F1B04E-B451-4F31-8746-A4E102454F4C}"/>
              </a:ext>
            </a:extLst>
          </p:cNvPr>
          <p:cNvSpPr txBox="1">
            <a:spLocks/>
          </p:cNvSpPr>
          <p:nvPr/>
        </p:nvSpPr>
        <p:spPr>
          <a:xfrm>
            <a:off x="5539441" y="779261"/>
            <a:ext cx="3434080" cy="1146924"/>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450"/>
              </a:spcAft>
            </a:pPr>
            <a:r>
              <a:rPr lang="en-US" sz="3300" b="1" dirty="0"/>
              <a:t>Housing Market Trends </a:t>
            </a:r>
          </a:p>
        </p:txBody>
      </p:sp>
      <p:sp>
        <p:nvSpPr>
          <p:cNvPr id="5" name="Subtitle 2">
            <a:extLst>
              <a:ext uri="{FF2B5EF4-FFF2-40B4-BE49-F238E27FC236}">
                <a16:creationId xmlns:a16="http://schemas.microsoft.com/office/drawing/2014/main" id="{5756C096-BCFF-4FBB-B0A7-16341EE784EC}"/>
              </a:ext>
            </a:extLst>
          </p:cNvPr>
          <p:cNvSpPr txBox="1">
            <a:spLocks/>
          </p:cNvSpPr>
          <p:nvPr/>
        </p:nvSpPr>
        <p:spPr>
          <a:xfrm>
            <a:off x="7091680" y="3217316"/>
            <a:ext cx="1625600" cy="1466444"/>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800" dirty="0"/>
              <a:t>Kyle</a:t>
            </a:r>
          </a:p>
          <a:p>
            <a:pPr marL="0" indent="0" algn="r">
              <a:buNone/>
            </a:pPr>
            <a:r>
              <a:rPr lang="en-US" sz="1800" dirty="0"/>
              <a:t>Danni</a:t>
            </a:r>
          </a:p>
          <a:p>
            <a:pPr marL="0" indent="0" algn="r">
              <a:buNone/>
            </a:pPr>
            <a:r>
              <a:rPr lang="en-US" sz="1800" dirty="0"/>
              <a:t>Aashi</a:t>
            </a:r>
          </a:p>
          <a:p>
            <a:pPr marL="0" indent="0" algn="r">
              <a:buNone/>
            </a:pPr>
            <a:r>
              <a:rPr lang="en-US" sz="1800" dirty="0"/>
              <a:t>Ashley </a:t>
            </a:r>
          </a:p>
        </p:txBody>
      </p:sp>
      <p:pic>
        <p:nvPicPr>
          <p:cNvPr id="3" name="Picture 2">
            <a:extLst>
              <a:ext uri="{FF2B5EF4-FFF2-40B4-BE49-F238E27FC236}">
                <a16:creationId xmlns:a16="http://schemas.microsoft.com/office/drawing/2014/main" id="{8975363A-EB02-7841-B273-DF2B3778050C}"/>
              </a:ext>
            </a:extLst>
          </p:cNvPr>
          <p:cNvPicPr>
            <a:picLocks noChangeAspect="1"/>
          </p:cNvPicPr>
          <p:nvPr/>
        </p:nvPicPr>
        <p:blipFill>
          <a:blip r:embed="rId3"/>
          <a:stretch>
            <a:fillRect/>
          </a:stretch>
        </p:blipFill>
        <p:spPr>
          <a:xfrm>
            <a:off x="127597" y="249533"/>
            <a:ext cx="5257425" cy="4678658"/>
          </a:xfrm>
          <a:prstGeom prst="rect">
            <a:avLst/>
          </a:prstGeom>
        </p:spPr>
      </p:pic>
    </p:spTree>
    <p:extLst>
      <p:ext uri="{BB962C8B-B14F-4D97-AF65-F5344CB8AC3E}">
        <p14:creationId xmlns:p14="http://schemas.microsoft.com/office/powerpoint/2010/main" val="426470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6E1A-7652-470E-BFCA-130F6C3F84B2}"/>
              </a:ext>
            </a:extLst>
          </p:cNvPr>
          <p:cNvSpPr>
            <a:spLocks noGrp="1"/>
          </p:cNvSpPr>
          <p:nvPr>
            <p:ph type="title"/>
          </p:nvPr>
        </p:nvSpPr>
        <p:spPr>
          <a:xfrm>
            <a:off x="417790" y="297164"/>
            <a:ext cx="3604497" cy="779796"/>
          </a:xfrm>
        </p:spPr>
        <p:txBody>
          <a:bodyPr spcFirstLastPara="1" vert="horz" wrap="square" lIns="68580" tIns="34290" rIns="68580" bIns="34290" rtlCol="0" anchor="t" anchorCtr="0">
            <a:normAutofit/>
          </a:bodyPr>
          <a:lstStyle/>
          <a:p>
            <a:r>
              <a:rPr lang="en-US" b="1" kern="1200" dirty="0">
                <a:solidFill>
                  <a:srgbClr val="000000"/>
                </a:solidFill>
                <a:latin typeface="+mj-lt"/>
                <a:ea typeface="+mj-ea"/>
                <a:cs typeface="+mj-cs"/>
              </a:rPr>
              <a:t>Project Description</a:t>
            </a:r>
          </a:p>
        </p:txBody>
      </p:sp>
      <p:sp>
        <p:nvSpPr>
          <p:cNvPr id="3" name="Content Placeholder 2">
            <a:extLst>
              <a:ext uri="{FF2B5EF4-FFF2-40B4-BE49-F238E27FC236}">
                <a16:creationId xmlns:a16="http://schemas.microsoft.com/office/drawing/2014/main" id="{2583E63A-FC1C-49C1-9E92-FF9927813C0F}"/>
              </a:ext>
            </a:extLst>
          </p:cNvPr>
          <p:cNvSpPr>
            <a:spLocks noGrp="1"/>
          </p:cNvSpPr>
          <p:nvPr>
            <p:ph idx="1"/>
          </p:nvPr>
        </p:nvSpPr>
        <p:spPr>
          <a:xfrm>
            <a:off x="162561" y="1076960"/>
            <a:ext cx="8361680" cy="3251200"/>
          </a:xfrm>
        </p:spPr>
        <p:txBody>
          <a:bodyPr spcFirstLastPara="1" vert="horz" wrap="square" lIns="68580" tIns="34290" rIns="68580" bIns="34290" rtlCol="0" anchor="b" anchorCtr="0">
            <a:noAutofit/>
          </a:bodyPr>
          <a:lstStyle/>
          <a:p>
            <a:pPr marL="114300" indent="0">
              <a:buNone/>
            </a:pPr>
            <a:r>
              <a:rPr lang="en-US" sz="2000" dirty="0"/>
              <a:t>The purpose of this project was to analyze the US Housing Market. To accomplish this analysis, we first pulled data from US Census Bureau’s API, as well as the Federal Reserve Bank, and web-scraped data from Redfin.</a:t>
            </a:r>
          </a:p>
          <a:p>
            <a:pPr marL="114300" indent="0">
              <a:buNone/>
            </a:pPr>
            <a:endParaRPr lang="en-US" sz="2000" dirty="0"/>
          </a:p>
          <a:p>
            <a:pPr marL="114300" indent="0">
              <a:buNone/>
            </a:pPr>
            <a:r>
              <a:rPr lang="en-US" sz="2000" dirty="0"/>
              <a:t>After assembling the data in Mongo DB, we used Plotly, D3, and Leaflet to plot various aspects of the current and historical trends affecting the cost of housing in the United States. Factors we looked at included: home ownership vs renting, age, and state of residence.</a:t>
            </a:r>
            <a:endParaRPr lang="en-US" sz="2000" dirty="0">
              <a:solidFill>
                <a:srgbClr val="000000"/>
              </a:solidFill>
            </a:endParaRPr>
          </a:p>
        </p:txBody>
      </p:sp>
    </p:spTree>
    <p:extLst>
      <p:ext uri="{BB962C8B-B14F-4D97-AF65-F5344CB8AC3E}">
        <p14:creationId xmlns:p14="http://schemas.microsoft.com/office/powerpoint/2010/main" val="367073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3220-BC54-4BD9-9685-40810C8107F2}"/>
              </a:ext>
            </a:extLst>
          </p:cNvPr>
          <p:cNvSpPr>
            <a:spLocks noGrp="1"/>
          </p:cNvSpPr>
          <p:nvPr>
            <p:ph type="title"/>
          </p:nvPr>
        </p:nvSpPr>
        <p:spPr>
          <a:xfrm>
            <a:off x="452121" y="43893"/>
            <a:ext cx="5175895" cy="851803"/>
          </a:xfrm>
        </p:spPr>
        <p:txBody>
          <a:bodyPr spcFirstLastPara="1" vert="horz" wrap="square" lIns="68580" tIns="34290" rIns="68580" bIns="34290" rtlCol="0" anchor="ctr" anchorCtr="0">
            <a:noAutofit/>
          </a:bodyPr>
          <a:lstStyle/>
          <a:p>
            <a:r>
              <a:rPr lang="en-US" b="1" dirty="0">
                <a:latin typeface="+mj-lt"/>
              </a:rPr>
              <a:t>Data Extraction and Transformation</a:t>
            </a:r>
          </a:p>
        </p:txBody>
      </p:sp>
      <p:pic>
        <p:nvPicPr>
          <p:cNvPr id="1026" name="Picture 2" descr="Project Jupyter - Wikipedia">
            <a:extLst>
              <a:ext uri="{FF2B5EF4-FFF2-40B4-BE49-F238E27FC236}">
                <a16:creationId xmlns:a16="http://schemas.microsoft.com/office/drawing/2014/main" id="{65D2C024-8108-4321-B996-FCF8E29C9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71" y="3953335"/>
            <a:ext cx="919419" cy="10657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Graphical user interface, text, application, email&#10;&#10;Description automatically generated">
            <a:extLst>
              <a:ext uri="{FF2B5EF4-FFF2-40B4-BE49-F238E27FC236}">
                <a16:creationId xmlns:a16="http://schemas.microsoft.com/office/drawing/2014/main" id="{28AA1FEC-6FA6-4F47-A425-34041549955C}"/>
              </a:ext>
            </a:extLst>
          </p:cNvPr>
          <p:cNvPicPr>
            <a:picLocks noChangeAspect="1"/>
          </p:cNvPicPr>
          <p:nvPr/>
        </p:nvPicPr>
        <p:blipFill>
          <a:blip r:embed="rId4"/>
          <a:stretch>
            <a:fillRect/>
          </a:stretch>
        </p:blipFill>
        <p:spPr>
          <a:xfrm>
            <a:off x="3161930" y="469794"/>
            <a:ext cx="5648960" cy="2365682"/>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C919081A-4D44-1646-A285-D37E76C8CC13}"/>
              </a:ext>
            </a:extLst>
          </p:cNvPr>
          <p:cNvPicPr>
            <a:picLocks noChangeAspect="1"/>
          </p:cNvPicPr>
          <p:nvPr/>
        </p:nvPicPr>
        <p:blipFill>
          <a:blip r:embed="rId5"/>
          <a:stretch>
            <a:fillRect/>
          </a:stretch>
        </p:blipFill>
        <p:spPr>
          <a:xfrm>
            <a:off x="0" y="2369741"/>
            <a:ext cx="5175894" cy="2649300"/>
          </a:xfrm>
          <a:prstGeom prst="rect">
            <a:avLst/>
          </a:prstGeom>
        </p:spPr>
      </p:pic>
    </p:spTree>
    <p:extLst>
      <p:ext uri="{BB962C8B-B14F-4D97-AF65-F5344CB8AC3E}">
        <p14:creationId xmlns:p14="http://schemas.microsoft.com/office/powerpoint/2010/main" val="335563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096BA-D60F-49D1-B5B5-C0B3832E8B91}"/>
              </a:ext>
            </a:extLst>
          </p:cNvPr>
          <p:cNvSpPr>
            <a:spLocks noGrp="1"/>
          </p:cNvSpPr>
          <p:nvPr>
            <p:ph type="title"/>
          </p:nvPr>
        </p:nvSpPr>
        <p:spPr>
          <a:xfrm>
            <a:off x="-371364" y="8447"/>
            <a:ext cx="7346728" cy="473192"/>
          </a:xfrm>
        </p:spPr>
        <p:txBody>
          <a:bodyPr spcFirstLastPara="1" vert="horz" wrap="square" lIns="68580" tIns="34290" rIns="68580" bIns="34290" rtlCol="0" anchor="b" anchorCtr="0">
            <a:noAutofit/>
          </a:bodyPr>
          <a:lstStyle/>
          <a:p>
            <a:pPr algn="ctr"/>
            <a:r>
              <a:rPr lang="en-US" b="1" dirty="0"/>
              <a:t>Data Loading</a:t>
            </a:r>
            <a:endParaRPr lang="en-US" dirty="0"/>
          </a:p>
        </p:txBody>
      </p:sp>
      <p:pic>
        <p:nvPicPr>
          <p:cNvPr id="3" name="Picture 2" descr="MongoDB logo – Infinapps">
            <a:extLst>
              <a:ext uri="{FF2B5EF4-FFF2-40B4-BE49-F238E27FC236}">
                <a16:creationId xmlns:a16="http://schemas.microsoft.com/office/drawing/2014/main" id="{ADB2E7C6-D21A-4410-AB33-73E31F7334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28" b="1668"/>
          <a:stretch/>
        </p:blipFill>
        <p:spPr bwMode="auto">
          <a:xfrm>
            <a:off x="7989295" y="4242534"/>
            <a:ext cx="912548" cy="9009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 text, application&#10;&#10;Description automatically generated">
            <a:extLst>
              <a:ext uri="{FF2B5EF4-FFF2-40B4-BE49-F238E27FC236}">
                <a16:creationId xmlns:a16="http://schemas.microsoft.com/office/drawing/2014/main" id="{0031C26C-41CD-3641-AD1E-311F2490CFD6}"/>
              </a:ext>
            </a:extLst>
          </p:cNvPr>
          <p:cNvPicPr>
            <a:picLocks noChangeAspect="1"/>
          </p:cNvPicPr>
          <p:nvPr/>
        </p:nvPicPr>
        <p:blipFill>
          <a:blip r:embed="rId4"/>
          <a:stretch>
            <a:fillRect/>
          </a:stretch>
        </p:blipFill>
        <p:spPr>
          <a:xfrm>
            <a:off x="60710" y="626924"/>
            <a:ext cx="3241290" cy="2098144"/>
          </a:xfrm>
          <a:prstGeom prst="rect">
            <a:avLst/>
          </a:prstGeom>
        </p:spPr>
      </p:pic>
      <p:pic>
        <p:nvPicPr>
          <p:cNvPr id="11" name="Picture 10" descr="Graphical user interface, text, application, email&#10;&#10;Description automatically generated">
            <a:extLst>
              <a:ext uri="{FF2B5EF4-FFF2-40B4-BE49-F238E27FC236}">
                <a16:creationId xmlns:a16="http://schemas.microsoft.com/office/drawing/2014/main" id="{97FF5D91-BFD9-354D-944E-A649C65DC38C}"/>
              </a:ext>
            </a:extLst>
          </p:cNvPr>
          <p:cNvPicPr>
            <a:picLocks noChangeAspect="1"/>
          </p:cNvPicPr>
          <p:nvPr/>
        </p:nvPicPr>
        <p:blipFill>
          <a:blip r:embed="rId5"/>
          <a:stretch>
            <a:fillRect/>
          </a:stretch>
        </p:blipFill>
        <p:spPr>
          <a:xfrm>
            <a:off x="1523863" y="2571750"/>
            <a:ext cx="4125098" cy="2362477"/>
          </a:xfrm>
          <a:prstGeom prst="rect">
            <a:avLst/>
          </a:prstGeom>
        </p:spPr>
      </p:pic>
      <p:pic>
        <p:nvPicPr>
          <p:cNvPr id="15" name="Picture 14" descr="Graphical user interface, text, application, email&#10;&#10;Description automatically generated">
            <a:extLst>
              <a:ext uri="{FF2B5EF4-FFF2-40B4-BE49-F238E27FC236}">
                <a16:creationId xmlns:a16="http://schemas.microsoft.com/office/drawing/2014/main" id="{87F1DF30-B2F2-934E-888D-46251F82775A}"/>
              </a:ext>
            </a:extLst>
          </p:cNvPr>
          <p:cNvPicPr>
            <a:picLocks noChangeAspect="1"/>
          </p:cNvPicPr>
          <p:nvPr/>
        </p:nvPicPr>
        <p:blipFill>
          <a:blip r:embed="rId6"/>
          <a:stretch>
            <a:fillRect/>
          </a:stretch>
        </p:blipFill>
        <p:spPr>
          <a:xfrm>
            <a:off x="4765153" y="494757"/>
            <a:ext cx="3724266" cy="2230311"/>
          </a:xfrm>
          <a:prstGeom prst="rect">
            <a:avLst/>
          </a:prstGeom>
        </p:spPr>
      </p:pic>
    </p:spTree>
    <p:extLst>
      <p:ext uri="{BB962C8B-B14F-4D97-AF65-F5344CB8AC3E}">
        <p14:creationId xmlns:p14="http://schemas.microsoft.com/office/powerpoint/2010/main" val="271133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3220-BC54-4BD9-9685-40810C8107F2}"/>
              </a:ext>
            </a:extLst>
          </p:cNvPr>
          <p:cNvSpPr>
            <a:spLocks noGrp="1"/>
          </p:cNvSpPr>
          <p:nvPr>
            <p:ph type="title"/>
          </p:nvPr>
        </p:nvSpPr>
        <p:spPr>
          <a:xfrm>
            <a:off x="784865" y="184768"/>
            <a:ext cx="7411709" cy="800726"/>
          </a:xfrm>
        </p:spPr>
        <p:txBody>
          <a:bodyPr spcFirstLastPara="1" vert="horz" wrap="square" lIns="68580" tIns="34290" rIns="68580" bIns="34290" rtlCol="0" anchor="ctr" anchorCtr="0">
            <a:normAutofit/>
          </a:bodyPr>
          <a:lstStyle/>
          <a:p>
            <a:r>
              <a:rPr lang="en-US" b="1" kern="1200" dirty="0">
                <a:solidFill>
                  <a:schemeClr val="tx1"/>
                </a:solidFill>
                <a:latin typeface="+mj-lt"/>
                <a:ea typeface="+mj-ea"/>
                <a:cs typeface="+mj-cs"/>
              </a:rPr>
              <a:t>Flask Application </a:t>
            </a:r>
          </a:p>
        </p:txBody>
      </p:sp>
      <p:graphicFrame>
        <p:nvGraphicFramePr>
          <p:cNvPr id="52" name="TextBox 2">
            <a:extLst>
              <a:ext uri="{FF2B5EF4-FFF2-40B4-BE49-F238E27FC236}">
                <a16:creationId xmlns:a16="http://schemas.microsoft.com/office/drawing/2014/main" id="{CE5D5DAB-0FD2-4A1F-B66B-59E2EA403FD2}"/>
              </a:ext>
            </a:extLst>
          </p:cNvPr>
          <p:cNvGraphicFramePr/>
          <p:nvPr>
            <p:extLst>
              <p:ext uri="{D42A27DB-BD31-4B8C-83A1-F6EECF244321}">
                <p14:modId xmlns:p14="http://schemas.microsoft.com/office/powerpoint/2010/main" val="2479613955"/>
              </p:ext>
            </p:extLst>
          </p:nvPr>
        </p:nvGraphicFramePr>
        <p:xfrm>
          <a:off x="154914" y="1253497"/>
          <a:ext cx="8671610" cy="3071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531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4113-0988-47E5-A40F-CD57F55AEED9}"/>
              </a:ext>
            </a:extLst>
          </p:cNvPr>
          <p:cNvSpPr>
            <a:spLocks noGrp="1"/>
          </p:cNvSpPr>
          <p:nvPr>
            <p:ph type="title"/>
          </p:nvPr>
        </p:nvSpPr>
        <p:spPr>
          <a:xfrm>
            <a:off x="940757" y="45537"/>
            <a:ext cx="4194908" cy="964766"/>
          </a:xfrm>
        </p:spPr>
        <p:txBody>
          <a:bodyPr>
            <a:noAutofit/>
          </a:bodyPr>
          <a:lstStyle/>
          <a:p>
            <a:pPr algn="r"/>
            <a:r>
              <a:rPr lang="en-CA" b="1" dirty="0">
                <a:latin typeface="+mj-lt"/>
              </a:rPr>
              <a:t>Visualization Tools</a:t>
            </a:r>
          </a:p>
        </p:txBody>
      </p:sp>
      <p:pic>
        <p:nvPicPr>
          <p:cNvPr id="13" name="Picture 12" descr="Icon&#10;&#10;Description automatically generated">
            <a:extLst>
              <a:ext uri="{FF2B5EF4-FFF2-40B4-BE49-F238E27FC236}">
                <a16:creationId xmlns:a16="http://schemas.microsoft.com/office/drawing/2014/main" id="{43E1710C-E2C5-480A-992B-E8FDF41AF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962" y="3805550"/>
            <a:ext cx="865151" cy="865151"/>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FD273408-10A7-4347-A0BB-9920AFC0FA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133" y="4104989"/>
            <a:ext cx="2733548" cy="779095"/>
          </a:xfrm>
          <a:prstGeom prst="rect">
            <a:avLst/>
          </a:prstGeom>
        </p:spPr>
      </p:pic>
      <p:pic>
        <p:nvPicPr>
          <p:cNvPr id="9" name="Picture 8" descr="A picture containing tableware, dishware, plate, drawing&#10;&#10;Description automatically generated">
            <a:extLst>
              <a:ext uri="{FF2B5EF4-FFF2-40B4-BE49-F238E27FC236}">
                <a16:creationId xmlns:a16="http://schemas.microsoft.com/office/drawing/2014/main" id="{4C1B2CF6-1B16-471C-9FBA-E9C2D35DAE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4347" y="2166662"/>
            <a:ext cx="1992210" cy="695843"/>
          </a:xfrm>
          <a:prstGeom prst="rect">
            <a:avLst/>
          </a:prstGeom>
        </p:spPr>
      </p:pic>
      <p:sp>
        <p:nvSpPr>
          <p:cNvPr id="3" name="Content Placeholder 2">
            <a:extLst>
              <a:ext uri="{FF2B5EF4-FFF2-40B4-BE49-F238E27FC236}">
                <a16:creationId xmlns:a16="http://schemas.microsoft.com/office/drawing/2014/main" id="{D000EF0A-BD2C-467C-B12B-F0460D0B8F80}"/>
              </a:ext>
            </a:extLst>
          </p:cNvPr>
          <p:cNvSpPr>
            <a:spLocks noGrp="1"/>
          </p:cNvSpPr>
          <p:nvPr>
            <p:ph idx="1"/>
          </p:nvPr>
        </p:nvSpPr>
        <p:spPr>
          <a:xfrm>
            <a:off x="233999" y="1022019"/>
            <a:ext cx="2080257" cy="3204391"/>
          </a:xfrm>
        </p:spPr>
        <p:txBody>
          <a:bodyPr anchor="ctr">
            <a:noAutofit/>
          </a:bodyPr>
          <a:lstStyle/>
          <a:p>
            <a:pPr marL="0" indent="0">
              <a:buNone/>
            </a:pPr>
            <a:r>
              <a:rPr lang="en-CA" sz="1600" b="1" dirty="0"/>
              <a:t>Technologies</a:t>
            </a:r>
          </a:p>
          <a:p>
            <a:r>
              <a:rPr lang="en-CA" sz="1600" b="1" dirty="0"/>
              <a:t> HTML/CSS/JS</a:t>
            </a:r>
          </a:p>
          <a:p>
            <a:r>
              <a:rPr lang="en-CA" sz="1600" b="1" dirty="0"/>
              <a:t> Bootstrap</a:t>
            </a:r>
          </a:p>
          <a:p>
            <a:r>
              <a:rPr lang="en-CA" sz="1600" b="1" dirty="0"/>
              <a:t> Mapbox</a:t>
            </a:r>
          </a:p>
          <a:p>
            <a:r>
              <a:rPr lang="en-CA" sz="1600" b="1" dirty="0"/>
              <a:t>Leaflet</a:t>
            </a:r>
          </a:p>
          <a:p>
            <a:r>
              <a:rPr lang="en-CA" sz="1600" b="1" dirty="0"/>
              <a:t> D3</a:t>
            </a:r>
          </a:p>
          <a:p>
            <a:r>
              <a:rPr lang="en-CA" sz="1600" b="1" dirty="0"/>
              <a:t> Plotly</a:t>
            </a:r>
          </a:p>
          <a:p>
            <a:r>
              <a:rPr lang="en-CA" sz="1600" b="1" dirty="0"/>
              <a:t> Leaflet</a:t>
            </a:r>
          </a:p>
        </p:txBody>
      </p:sp>
      <p:pic>
        <p:nvPicPr>
          <p:cNvPr id="15" name="Picture 14" descr="A picture containing icon&#10;&#10;Description automatically generated">
            <a:extLst>
              <a:ext uri="{FF2B5EF4-FFF2-40B4-BE49-F238E27FC236}">
                <a16:creationId xmlns:a16="http://schemas.microsoft.com/office/drawing/2014/main" id="{88828700-9E2D-47F6-AD68-B6EEF3BAF8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0452" y="3011333"/>
            <a:ext cx="2414956" cy="775507"/>
          </a:xfrm>
          <a:prstGeom prst="rect">
            <a:avLst/>
          </a:prstGeom>
        </p:spPr>
      </p:pic>
      <p:pic>
        <p:nvPicPr>
          <p:cNvPr id="7" name="Picture 6" descr="Icon&#10;&#10;Description automatically generated">
            <a:extLst>
              <a:ext uri="{FF2B5EF4-FFF2-40B4-BE49-F238E27FC236}">
                <a16:creationId xmlns:a16="http://schemas.microsoft.com/office/drawing/2014/main" id="{BDDFEE1C-7EA3-435C-9F9D-7A858DBE2B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3466" y="3669066"/>
            <a:ext cx="923810" cy="871845"/>
          </a:xfrm>
          <a:prstGeom prst="rect">
            <a:avLst/>
          </a:prstGeom>
        </p:spPr>
      </p:pic>
      <p:pic>
        <p:nvPicPr>
          <p:cNvPr id="41" name="Picture 40" descr="A picture containing text, businesscard&#10;&#10;Description automatically generated">
            <a:extLst>
              <a:ext uri="{FF2B5EF4-FFF2-40B4-BE49-F238E27FC236}">
                <a16:creationId xmlns:a16="http://schemas.microsoft.com/office/drawing/2014/main" id="{2E03B810-4339-0444-A95D-E5ED7FE59E26}"/>
              </a:ext>
            </a:extLst>
          </p:cNvPr>
          <p:cNvPicPr>
            <a:picLocks noChangeAspect="1"/>
          </p:cNvPicPr>
          <p:nvPr/>
        </p:nvPicPr>
        <p:blipFill>
          <a:blip r:embed="rId8"/>
          <a:stretch>
            <a:fillRect/>
          </a:stretch>
        </p:blipFill>
        <p:spPr>
          <a:xfrm>
            <a:off x="5770880" y="424147"/>
            <a:ext cx="2864801" cy="1344702"/>
          </a:xfrm>
          <a:prstGeom prst="rect">
            <a:avLst/>
          </a:prstGeom>
        </p:spPr>
      </p:pic>
      <p:sp>
        <p:nvSpPr>
          <p:cNvPr id="44" name="Content Placeholder 2">
            <a:extLst>
              <a:ext uri="{FF2B5EF4-FFF2-40B4-BE49-F238E27FC236}">
                <a16:creationId xmlns:a16="http://schemas.microsoft.com/office/drawing/2014/main" id="{B18FFA85-3ECE-2C4B-A2F6-E899DCE67C1A}"/>
              </a:ext>
            </a:extLst>
          </p:cNvPr>
          <p:cNvSpPr txBox="1">
            <a:spLocks/>
          </p:cNvSpPr>
          <p:nvPr/>
        </p:nvSpPr>
        <p:spPr>
          <a:xfrm>
            <a:off x="2389545" y="805732"/>
            <a:ext cx="2319892" cy="32043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Font typeface="Arial"/>
              <a:buNone/>
            </a:pPr>
            <a:r>
              <a:rPr lang="en-CA" sz="1600" b="1" dirty="0"/>
              <a:t>    Libraries:</a:t>
            </a:r>
          </a:p>
          <a:p>
            <a:r>
              <a:rPr lang="en-US" sz="1600" b="1" dirty="0"/>
              <a:t>pandas</a:t>
            </a:r>
          </a:p>
          <a:p>
            <a:r>
              <a:rPr lang="en-US" sz="1600" b="1" dirty="0"/>
              <a:t>numpy</a:t>
            </a:r>
          </a:p>
          <a:p>
            <a:r>
              <a:rPr lang="en-US" sz="1600" b="1" dirty="0"/>
              <a:t>census wrapper</a:t>
            </a:r>
          </a:p>
          <a:p>
            <a:r>
              <a:rPr lang="en-US" sz="1600" b="1" dirty="0"/>
              <a:t>fred wrapper</a:t>
            </a:r>
          </a:p>
          <a:p>
            <a:r>
              <a:rPr lang="en-US" sz="1600" b="1" dirty="0"/>
              <a:t>pymongo</a:t>
            </a:r>
            <a:endParaRPr lang="en-CA" sz="1600" b="1" dirty="0"/>
          </a:p>
        </p:txBody>
      </p:sp>
    </p:spTree>
    <p:extLst>
      <p:ext uri="{BB962C8B-B14F-4D97-AF65-F5344CB8AC3E}">
        <p14:creationId xmlns:p14="http://schemas.microsoft.com/office/powerpoint/2010/main" val="69933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del of a house&#10;&#10;Description automatically generated with low confidence">
            <a:extLst>
              <a:ext uri="{FF2B5EF4-FFF2-40B4-BE49-F238E27FC236}">
                <a16:creationId xmlns:a16="http://schemas.microsoft.com/office/drawing/2014/main" id="{6C6EC0F0-7BFF-DD44-87D8-BD5FDD97BF24}"/>
              </a:ext>
            </a:extLst>
          </p:cNvPr>
          <p:cNvPicPr>
            <a:picLocks noChangeAspect="1"/>
          </p:cNvPicPr>
          <p:nvPr/>
        </p:nvPicPr>
        <p:blipFill>
          <a:blip r:embed="rId3"/>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88E34113-0988-47E5-A40F-CD57F55AEED9}"/>
              </a:ext>
            </a:extLst>
          </p:cNvPr>
          <p:cNvSpPr>
            <a:spLocks noGrp="1"/>
          </p:cNvSpPr>
          <p:nvPr>
            <p:ph type="title"/>
          </p:nvPr>
        </p:nvSpPr>
        <p:spPr>
          <a:xfrm>
            <a:off x="5073947" y="414792"/>
            <a:ext cx="4194908" cy="964766"/>
          </a:xfrm>
        </p:spPr>
        <p:txBody>
          <a:bodyPr>
            <a:noAutofit/>
          </a:bodyPr>
          <a:lstStyle/>
          <a:p>
            <a:pPr lvl="0" algn="ctr"/>
            <a:r>
              <a:rPr lang="en-US" sz="4400" b="1" dirty="0">
                <a:latin typeface="Goudy Type" panose="020F0502020204030204" pitchFamily="34" charset="0"/>
                <a:ea typeface="Playfair Display"/>
                <a:cs typeface="Goudy Type" panose="020F0502020204030204" pitchFamily="34" charset="0"/>
                <a:sym typeface="Playfair Display"/>
              </a:rPr>
              <a:t>QUESTIONS?</a:t>
            </a:r>
          </a:p>
        </p:txBody>
      </p:sp>
    </p:spTree>
    <p:extLst>
      <p:ext uri="{BB962C8B-B14F-4D97-AF65-F5344CB8AC3E}">
        <p14:creationId xmlns:p14="http://schemas.microsoft.com/office/powerpoint/2010/main" val="36760317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TotalTime>
  <Words>175</Words>
  <Application>Microsoft Macintosh PowerPoint</Application>
  <PresentationFormat>On-screen Show (16:9)</PresentationFormat>
  <Paragraphs>41</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Goudy Type</vt:lpstr>
      <vt:lpstr>Simple Light</vt:lpstr>
      <vt:lpstr>PowerPoint Presentation</vt:lpstr>
      <vt:lpstr>Project Description</vt:lpstr>
      <vt:lpstr>Data Extraction and Transformation</vt:lpstr>
      <vt:lpstr>Data Loading</vt:lpstr>
      <vt:lpstr>Flask Application </vt:lpstr>
      <vt:lpstr>Visualization Tools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Aashi</cp:lastModifiedBy>
  <cp:revision>15</cp:revision>
  <dcterms:modified xsi:type="dcterms:W3CDTF">2021-05-08T08:02:46Z</dcterms:modified>
</cp:coreProperties>
</file>