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Lovelace" charset="1" panose="00000500000000000000"/>
      <p:regular r:id="rId18"/>
    </p:embeddedFont>
    <p:embeddedFont>
      <p:font typeface="Lovelace Bold" charset="1" panose="00000700000000000000"/>
      <p:regular r:id="rId19"/>
    </p:embeddedFont>
    <p:embeddedFont>
      <p:font typeface="Libre Baskerville Bold" charset="1" panose="02000000000000000000"/>
      <p:regular r:id="rId20"/>
    </p:embeddedFont>
    <p:embeddedFont>
      <p:font typeface="Quiche Bold" charset="1" panose="00000800000000000000"/>
      <p:regular r:id="rId21"/>
    </p:embeddedFont>
    <p:embeddedFont>
      <p:font typeface="Alice" charset="1" panose="00000500000000000000"/>
      <p:regular r:id="rId22"/>
    </p:embeddedFont>
    <p:embeddedFont>
      <p:font typeface="Libre Baskerville" charset="1" panose="02000000000000000000"/>
      <p:regular r:id="rId23"/>
    </p:embeddedFont>
    <p:embeddedFont>
      <p:font typeface="ITC New Baskerville Bold" charset="1" panose="02020805060506020304"/>
      <p:regular r:id="rId24"/>
    </p:embeddedFont>
    <p:embeddedFont>
      <p:font typeface="ITC New Baskerville" charset="1" panose="020206020605060203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https://databank.worldbank.org/source/world-development-indicators" TargetMode="External" Type="http://schemas.openxmlformats.org/officeDocument/2006/relationships/hyperlink"/><Relationship Id="rId7" Target="https://datatopics.worldbank.org/sdgatlas/archive/2017/the-world-by-region.html" TargetMode="External" Type="http://schemas.openxmlformats.org/officeDocument/2006/relationships/hyperlink"/><Relationship Id="rId8" Target="https://datatopics.worldbank.org/world-development-indicators/the-world-by-income-and-region.html" TargetMode="External" Type="http://schemas.openxmlformats.org/officeDocument/2006/relationships/hyperlink"/></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 Id="rId6" Target="../media/image34.png" Type="http://schemas.openxmlformats.org/officeDocument/2006/relationships/image"/><Relationship Id="rId7" Target="../media/image3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https://public.tableau.com/app/profile/aashka.navale/viz/FertilityRateOverTime_17472204668760/Dashboard1?publish=yes"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468A1"/>
        </a:solidFill>
      </p:bgPr>
    </p:bg>
    <p:spTree>
      <p:nvGrpSpPr>
        <p:cNvPr id="1" name=""/>
        <p:cNvGrpSpPr/>
        <p:nvPr/>
      </p:nvGrpSpPr>
      <p:grpSpPr>
        <a:xfrm>
          <a:off x="0" y="0"/>
          <a:ext cx="0" cy="0"/>
          <a:chOff x="0" y="0"/>
          <a:chExt cx="0" cy="0"/>
        </a:xfrm>
      </p:grpSpPr>
      <p:sp>
        <p:nvSpPr>
          <p:cNvPr name="Freeform 2" id="2"/>
          <p:cNvSpPr/>
          <p:nvPr/>
        </p:nvSpPr>
        <p:spPr>
          <a:xfrm flipH="false" flipV="false" rot="0">
            <a:off x="-4248654" y="6695088"/>
            <a:ext cx="8338513" cy="8338513"/>
          </a:xfrm>
          <a:custGeom>
            <a:avLst/>
            <a:gdLst/>
            <a:ahLst/>
            <a:cxnLst/>
            <a:rect r="r" b="b" t="t" l="l"/>
            <a:pathLst>
              <a:path h="8338513" w="8338513">
                <a:moveTo>
                  <a:pt x="0" y="0"/>
                </a:moveTo>
                <a:lnTo>
                  <a:pt x="8338513" y="0"/>
                </a:lnTo>
                <a:lnTo>
                  <a:pt x="8338513" y="8338512"/>
                </a:lnTo>
                <a:lnTo>
                  <a:pt x="0" y="8338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090770" y="-5871599"/>
            <a:ext cx="8338513" cy="8338513"/>
          </a:xfrm>
          <a:custGeom>
            <a:avLst/>
            <a:gdLst/>
            <a:ahLst/>
            <a:cxnLst/>
            <a:rect r="r" b="b" t="t" l="l"/>
            <a:pathLst>
              <a:path h="8338513" w="8338513">
                <a:moveTo>
                  <a:pt x="0" y="0"/>
                </a:moveTo>
                <a:lnTo>
                  <a:pt x="8338513" y="0"/>
                </a:lnTo>
                <a:lnTo>
                  <a:pt x="8338513" y="8338512"/>
                </a:lnTo>
                <a:lnTo>
                  <a:pt x="0" y="8338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902857" y="4208642"/>
            <a:ext cx="10482286" cy="1466548"/>
          </a:xfrm>
          <a:prstGeom prst="rect">
            <a:avLst/>
          </a:prstGeom>
        </p:spPr>
        <p:txBody>
          <a:bodyPr anchor="t" rtlCol="false" tIns="0" lIns="0" bIns="0" rIns="0">
            <a:spAutoFit/>
          </a:bodyPr>
          <a:lstStyle/>
          <a:p>
            <a:pPr algn="ctr">
              <a:lnSpc>
                <a:spcPts val="11157"/>
              </a:lnSpc>
            </a:pPr>
            <a:r>
              <a:rPr lang="en-US" sz="10526">
                <a:solidFill>
                  <a:srgbClr val="FFFFFF"/>
                </a:solidFill>
                <a:latin typeface="Lovelace"/>
                <a:ea typeface="Lovelace"/>
                <a:cs typeface="Lovelace"/>
                <a:sym typeface="Lovelace"/>
              </a:rPr>
              <a:t>ADOLESCENT</a:t>
            </a:r>
          </a:p>
        </p:txBody>
      </p:sp>
      <p:sp>
        <p:nvSpPr>
          <p:cNvPr name="TextBox 5" id="5"/>
          <p:cNvSpPr txBox="true"/>
          <p:nvPr/>
        </p:nvSpPr>
        <p:spPr>
          <a:xfrm rot="0">
            <a:off x="3985506" y="5227802"/>
            <a:ext cx="10316989" cy="983906"/>
          </a:xfrm>
          <a:prstGeom prst="rect">
            <a:avLst/>
          </a:prstGeom>
        </p:spPr>
        <p:txBody>
          <a:bodyPr anchor="t" rtlCol="false" tIns="0" lIns="0" bIns="0" rIns="0">
            <a:spAutoFit/>
          </a:bodyPr>
          <a:lstStyle/>
          <a:p>
            <a:pPr algn="ctr">
              <a:lnSpc>
                <a:spcPts val="7958"/>
              </a:lnSpc>
            </a:pPr>
            <a:r>
              <a:rPr lang="en-US" sz="5684" b="true">
                <a:solidFill>
                  <a:srgbClr val="FFFFFF"/>
                </a:solidFill>
                <a:latin typeface="Lovelace Bold"/>
                <a:ea typeface="Lovelace Bold"/>
                <a:cs typeface="Lovelace Bold"/>
                <a:sym typeface="Lovelace Bold"/>
              </a:rPr>
              <a:t>Fertility &amp; Out of School</a:t>
            </a:r>
          </a:p>
        </p:txBody>
      </p:sp>
      <p:sp>
        <p:nvSpPr>
          <p:cNvPr name="Freeform 6" id="6"/>
          <p:cNvSpPr/>
          <p:nvPr/>
        </p:nvSpPr>
        <p:spPr>
          <a:xfrm flipH="false" flipV="false" rot="0">
            <a:off x="-79398" y="1028700"/>
            <a:ext cx="5277354" cy="352918"/>
          </a:xfrm>
          <a:custGeom>
            <a:avLst/>
            <a:gdLst/>
            <a:ahLst/>
            <a:cxnLst/>
            <a:rect r="r" b="b" t="t" l="l"/>
            <a:pathLst>
              <a:path h="352918" w="5277354">
                <a:moveTo>
                  <a:pt x="0" y="0"/>
                </a:moveTo>
                <a:lnTo>
                  <a:pt x="5277354" y="0"/>
                </a:lnTo>
                <a:lnTo>
                  <a:pt x="5277354" y="352918"/>
                </a:lnTo>
                <a:lnTo>
                  <a:pt x="0" y="3529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false" rot="0">
            <a:off x="13010646" y="8905382"/>
            <a:ext cx="5277354" cy="352918"/>
          </a:xfrm>
          <a:custGeom>
            <a:avLst/>
            <a:gdLst/>
            <a:ahLst/>
            <a:cxnLst/>
            <a:rect r="r" b="b" t="t" l="l"/>
            <a:pathLst>
              <a:path h="352918" w="5277354">
                <a:moveTo>
                  <a:pt x="5277354" y="0"/>
                </a:moveTo>
                <a:lnTo>
                  <a:pt x="0" y="0"/>
                </a:lnTo>
                <a:lnTo>
                  <a:pt x="0" y="352918"/>
                </a:lnTo>
                <a:lnTo>
                  <a:pt x="5277354" y="352918"/>
                </a:lnTo>
                <a:lnTo>
                  <a:pt x="527735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10800000">
            <a:off x="136449" y="7432393"/>
            <a:ext cx="2707686" cy="2678148"/>
          </a:xfrm>
          <a:custGeom>
            <a:avLst/>
            <a:gdLst/>
            <a:ahLst/>
            <a:cxnLst/>
            <a:rect r="r" b="b" t="t" l="l"/>
            <a:pathLst>
              <a:path h="2678148" w="2707686">
                <a:moveTo>
                  <a:pt x="0" y="0"/>
                </a:moveTo>
                <a:lnTo>
                  <a:pt x="2707686" y="0"/>
                </a:lnTo>
                <a:lnTo>
                  <a:pt x="2707686" y="2678148"/>
                </a:lnTo>
                <a:lnTo>
                  <a:pt x="0" y="2678148"/>
                </a:lnTo>
                <a:lnTo>
                  <a:pt x="0" y="0"/>
                </a:lnTo>
                <a:close/>
              </a:path>
            </a:pathLst>
          </a:custGeom>
          <a:blipFill>
            <a:blip r:embed="rId6">
              <a:alphaModFix amt="43000"/>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8031686" y="8867282"/>
            <a:ext cx="2224628" cy="359239"/>
          </a:xfrm>
          <a:prstGeom prst="rect">
            <a:avLst/>
          </a:prstGeom>
        </p:spPr>
        <p:txBody>
          <a:bodyPr anchor="t" rtlCol="false" tIns="0" lIns="0" bIns="0" rIns="0">
            <a:spAutoFit/>
          </a:bodyPr>
          <a:lstStyle/>
          <a:p>
            <a:pPr algn="ctr">
              <a:lnSpc>
                <a:spcPts val="2969"/>
              </a:lnSpc>
            </a:pPr>
            <a:r>
              <a:rPr lang="en-US" sz="2120" b="true">
                <a:solidFill>
                  <a:srgbClr val="ECEBE4"/>
                </a:solidFill>
                <a:latin typeface="Libre Baskerville Bold"/>
                <a:ea typeface="Libre Baskerville Bold"/>
                <a:cs typeface="Libre Baskerville Bold"/>
                <a:sym typeface="Libre Baskerville Bold"/>
              </a:rPr>
              <a:t>Aashka Navale</a:t>
            </a:r>
          </a:p>
        </p:txBody>
      </p:sp>
      <p:sp>
        <p:nvSpPr>
          <p:cNvPr name="TextBox 10" id="10"/>
          <p:cNvSpPr txBox="true"/>
          <p:nvPr/>
        </p:nvSpPr>
        <p:spPr>
          <a:xfrm rot="0">
            <a:off x="9396840" y="1066800"/>
            <a:ext cx="7862460" cy="336567"/>
          </a:xfrm>
          <a:prstGeom prst="rect">
            <a:avLst/>
          </a:prstGeom>
        </p:spPr>
        <p:txBody>
          <a:bodyPr anchor="t" rtlCol="false" tIns="0" lIns="0" bIns="0" rIns="0">
            <a:spAutoFit/>
          </a:bodyPr>
          <a:lstStyle/>
          <a:p>
            <a:pPr algn="r">
              <a:lnSpc>
                <a:spcPts val="2599"/>
              </a:lnSpc>
            </a:pPr>
            <a:r>
              <a:rPr lang="en-US" b="true" sz="2499" spc="-49">
                <a:solidFill>
                  <a:srgbClr val="ECEBE4"/>
                </a:solidFill>
                <a:latin typeface="Quiche Bold"/>
                <a:ea typeface="Quiche Bold"/>
                <a:cs typeface="Quiche Bold"/>
                <a:sym typeface="Quiche Bold"/>
              </a:rPr>
              <a:t>DATA 205 Capstone Project| Professor Lori Perine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5780C0"/>
        </a:solidFill>
      </p:bgPr>
    </p:bg>
    <p:spTree>
      <p:nvGrpSpPr>
        <p:cNvPr id="1" name=""/>
        <p:cNvGrpSpPr/>
        <p:nvPr/>
      </p:nvGrpSpPr>
      <p:grpSpPr>
        <a:xfrm>
          <a:off x="0" y="0"/>
          <a:ext cx="0" cy="0"/>
          <a:chOff x="0" y="0"/>
          <a:chExt cx="0" cy="0"/>
        </a:xfrm>
      </p:grpSpPr>
      <p:sp>
        <p:nvSpPr>
          <p:cNvPr name="Freeform 2" id="2"/>
          <p:cNvSpPr/>
          <p:nvPr/>
        </p:nvSpPr>
        <p:spPr>
          <a:xfrm flipH="true" flipV="false" rot="0">
            <a:off x="13155670" y="1564479"/>
            <a:ext cx="5132330" cy="343220"/>
          </a:xfrm>
          <a:custGeom>
            <a:avLst/>
            <a:gdLst/>
            <a:ahLst/>
            <a:cxnLst/>
            <a:rect r="r" b="b" t="t" l="l"/>
            <a:pathLst>
              <a:path h="343220" w="5132330">
                <a:moveTo>
                  <a:pt x="5132330" y="0"/>
                </a:moveTo>
                <a:lnTo>
                  <a:pt x="0" y="0"/>
                </a:lnTo>
                <a:lnTo>
                  <a:pt x="0" y="343219"/>
                </a:lnTo>
                <a:lnTo>
                  <a:pt x="5132330" y="343219"/>
                </a:lnTo>
                <a:lnTo>
                  <a:pt x="513233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800000">
            <a:off x="16377971" y="8215868"/>
            <a:ext cx="881329" cy="1042432"/>
          </a:xfrm>
          <a:custGeom>
            <a:avLst/>
            <a:gdLst/>
            <a:ahLst/>
            <a:cxnLst/>
            <a:rect r="r" b="b" t="t" l="l"/>
            <a:pathLst>
              <a:path h="1042432" w="881329">
                <a:moveTo>
                  <a:pt x="0" y="0"/>
                </a:moveTo>
                <a:lnTo>
                  <a:pt x="881329" y="0"/>
                </a:lnTo>
                <a:lnTo>
                  <a:pt x="881329" y="1042432"/>
                </a:lnTo>
                <a:lnTo>
                  <a:pt x="0" y="10424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381125"/>
            <a:ext cx="10329412" cy="1042119"/>
          </a:xfrm>
          <a:prstGeom prst="rect">
            <a:avLst/>
          </a:prstGeom>
        </p:spPr>
        <p:txBody>
          <a:bodyPr anchor="t" rtlCol="false" tIns="0" lIns="0" bIns="0" rIns="0">
            <a:spAutoFit/>
          </a:bodyPr>
          <a:lstStyle/>
          <a:p>
            <a:pPr algn="l">
              <a:lnSpc>
                <a:spcPts val="7160"/>
              </a:lnSpc>
            </a:pPr>
            <a:r>
              <a:rPr lang="en-US" sz="9180" spc="-569">
                <a:solidFill>
                  <a:srgbClr val="FBF9F5"/>
                </a:solidFill>
                <a:latin typeface="Lovelace"/>
                <a:ea typeface="Lovelace"/>
                <a:cs typeface="Lovelace"/>
                <a:sym typeface="Lovelace"/>
              </a:rPr>
              <a:t>Conclusion</a:t>
            </a:r>
          </a:p>
        </p:txBody>
      </p:sp>
      <p:sp>
        <p:nvSpPr>
          <p:cNvPr name="TextBox 5" id="5"/>
          <p:cNvSpPr txBox="true"/>
          <p:nvPr/>
        </p:nvSpPr>
        <p:spPr>
          <a:xfrm rot="0">
            <a:off x="1028700" y="2795819"/>
            <a:ext cx="16230600" cy="6462481"/>
          </a:xfrm>
          <a:prstGeom prst="rect">
            <a:avLst/>
          </a:prstGeom>
        </p:spPr>
        <p:txBody>
          <a:bodyPr anchor="t" rtlCol="false" tIns="0" lIns="0" bIns="0" rIns="0">
            <a:spAutoFit/>
          </a:bodyPr>
          <a:lstStyle/>
          <a:p>
            <a:pPr algn="l" marL="602437" indent="-301219" lvl="1">
              <a:lnSpc>
                <a:spcPts val="4659"/>
              </a:lnSpc>
              <a:buFont typeface="Arial"/>
              <a:buChar char="•"/>
            </a:pPr>
            <a:r>
              <a:rPr lang="en-US" sz="2790">
                <a:solidFill>
                  <a:srgbClr val="FFFFFF"/>
                </a:solidFill>
                <a:latin typeface="Alice"/>
                <a:ea typeface="Alice"/>
                <a:cs typeface="Alice"/>
                <a:sym typeface="Alice"/>
              </a:rPr>
              <a:t>Sub-Saharan Africa has the most extreme statistics regarding fertility rate and adolescent dropouts</a:t>
            </a:r>
          </a:p>
          <a:p>
            <a:pPr algn="l">
              <a:lnSpc>
                <a:spcPts val="4659"/>
              </a:lnSpc>
            </a:pPr>
          </a:p>
          <a:p>
            <a:pPr algn="l" marL="602437" indent="-301219" lvl="1">
              <a:lnSpc>
                <a:spcPts val="4659"/>
              </a:lnSpc>
              <a:buFont typeface="Arial"/>
              <a:buChar char="•"/>
            </a:pPr>
            <a:r>
              <a:rPr lang="en-US" sz="2790">
                <a:solidFill>
                  <a:srgbClr val="FFFFFF"/>
                </a:solidFill>
                <a:latin typeface="Alice"/>
                <a:ea typeface="Alice"/>
                <a:cs typeface="Alice"/>
                <a:sym typeface="Alice"/>
              </a:rPr>
              <a:t>Europe and Central Asia are the highest income region with the lowest fertility rate and adolescent dropouts</a:t>
            </a:r>
          </a:p>
          <a:p>
            <a:pPr algn="l">
              <a:lnSpc>
                <a:spcPts val="4659"/>
              </a:lnSpc>
            </a:pPr>
          </a:p>
          <a:p>
            <a:pPr algn="l" marL="602437" indent="-301219" lvl="1">
              <a:lnSpc>
                <a:spcPts val="4659"/>
              </a:lnSpc>
              <a:buFont typeface="Arial"/>
              <a:buChar char="•"/>
            </a:pPr>
            <a:r>
              <a:rPr lang="en-US" sz="2790">
                <a:solidFill>
                  <a:srgbClr val="FFFFFF"/>
                </a:solidFill>
                <a:latin typeface="Alice"/>
                <a:ea typeface="Alice"/>
                <a:cs typeface="Alice"/>
                <a:sym typeface="Alice"/>
              </a:rPr>
              <a:t>Low income groups have higher fertility rates and dropout rates and vice versa for high income</a:t>
            </a:r>
          </a:p>
          <a:p>
            <a:pPr algn="l">
              <a:lnSpc>
                <a:spcPts val="4659"/>
              </a:lnSpc>
            </a:pPr>
          </a:p>
          <a:p>
            <a:pPr algn="l" marL="602437" indent="-301219" lvl="1">
              <a:lnSpc>
                <a:spcPts val="4659"/>
              </a:lnSpc>
              <a:buFont typeface="Arial"/>
              <a:buChar char="•"/>
            </a:pPr>
            <a:r>
              <a:rPr lang="en-US" sz="2790">
                <a:solidFill>
                  <a:srgbClr val="FFFFFF"/>
                </a:solidFill>
                <a:latin typeface="Alice"/>
                <a:ea typeface="Alice"/>
                <a:cs typeface="Alice"/>
                <a:sym typeface="Alice"/>
              </a:rPr>
              <a:t>There is a strong correlation between adolescent fertility rate and female dropout rate</a:t>
            </a:r>
          </a:p>
          <a:p>
            <a:pPr algn="l">
              <a:lnSpc>
                <a:spcPts val="4659"/>
              </a:lnSpc>
            </a:pPr>
          </a:p>
          <a:p>
            <a:pPr algn="l" marL="602437" indent="-301219" lvl="1">
              <a:lnSpc>
                <a:spcPts val="4659"/>
              </a:lnSpc>
              <a:buFont typeface="Arial"/>
              <a:buChar char="•"/>
            </a:pPr>
            <a:r>
              <a:rPr lang="en-US" sz="2790">
                <a:solidFill>
                  <a:srgbClr val="FFFFFF"/>
                </a:solidFill>
                <a:latin typeface="Alice"/>
                <a:ea typeface="Alice"/>
                <a:cs typeface="Alice"/>
                <a:sym typeface="Alice"/>
              </a:rPr>
              <a:t>Over time, both fertility rates and dropout rates decrease significantly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5780C0"/>
        </a:solidFill>
      </p:bgPr>
    </p:bg>
    <p:spTree>
      <p:nvGrpSpPr>
        <p:cNvPr id="1" name=""/>
        <p:cNvGrpSpPr/>
        <p:nvPr/>
      </p:nvGrpSpPr>
      <p:grpSpPr>
        <a:xfrm>
          <a:off x="0" y="0"/>
          <a:ext cx="0" cy="0"/>
          <a:chOff x="0" y="0"/>
          <a:chExt cx="0" cy="0"/>
        </a:xfrm>
      </p:grpSpPr>
      <p:sp>
        <p:nvSpPr>
          <p:cNvPr name="Freeform 2" id="2"/>
          <p:cNvSpPr/>
          <p:nvPr/>
        </p:nvSpPr>
        <p:spPr>
          <a:xfrm flipH="true" flipV="true" rot="-10800000">
            <a:off x="15370811" y="199057"/>
            <a:ext cx="2707686" cy="2678148"/>
          </a:xfrm>
          <a:custGeom>
            <a:avLst/>
            <a:gdLst/>
            <a:ahLst/>
            <a:cxnLst/>
            <a:rect r="r" b="b" t="t" l="l"/>
            <a:pathLst>
              <a:path h="2678148" w="2707686">
                <a:moveTo>
                  <a:pt x="2707686" y="2678148"/>
                </a:moveTo>
                <a:lnTo>
                  <a:pt x="0" y="2678148"/>
                </a:lnTo>
                <a:lnTo>
                  <a:pt x="0" y="0"/>
                </a:lnTo>
                <a:lnTo>
                  <a:pt x="2707686" y="0"/>
                </a:lnTo>
                <a:lnTo>
                  <a:pt x="2707686" y="2678148"/>
                </a:lnTo>
                <a:close/>
              </a:path>
            </a:pathLst>
          </a:custGeom>
          <a:blipFill>
            <a:blip r:embed="rId2">
              <a:alphaModFix amt="43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728246" y="-4868262"/>
            <a:ext cx="8338513" cy="8338513"/>
          </a:xfrm>
          <a:custGeom>
            <a:avLst/>
            <a:gdLst/>
            <a:ahLst/>
            <a:cxnLst/>
            <a:rect r="r" b="b" t="t" l="l"/>
            <a:pathLst>
              <a:path h="8338513" w="8338513">
                <a:moveTo>
                  <a:pt x="0" y="0"/>
                </a:moveTo>
                <a:lnTo>
                  <a:pt x="8338513" y="0"/>
                </a:lnTo>
                <a:lnTo>
                  <a:pt x="8338513" y="8338512"/>
                </a:lnTo>
                <a:lnTo>
                  <a:pt x="0" y="83385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800000">
            <a:off x="136449" y="7432393"/>
            <a:ext cx="2707686" cy="2678148"/>
          </a:xfrm>
          <a:custGeom>
            <a:avLst/>
            <a:gdLst/>
            <a:ahLst/>
            <a:cxnLst/>
            <a:rect r="r" b="b" t="t" l="l"/>
            <a:pathLst>
              <a:path h="2678148" w="2707686">
                <a:moveTo>
                  <a:pt x="0" y="0"/>
                </a:moveTo>
                <a:lnTo>
                  <a:pt x="2707686" y="0"/>
                </a:lnTo>
                <a:lnTo>
                  <a:pt x="2707686" y="2678148"/>
                </a:lnTo>
                <a:lnTo>
                  <a:pt x="0" y="2678148"/>
                </a:lnTo>
                <a:lnTo>
                  <a:pt x="0" y="0"/>
                </a:lnTo>
                <a:close/>
              </a:path>
            </a:pathLst>
          </a:custGeom>
          <a:blipFill>
            <a:blip r:embed="rId2">
              <a:alphaModFix amt="43000"/>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958622" y="8005163"/>
            <a:ext cx="8338513" cy="8338513"/>
          </a:xfrm>
          <a:custGeom>
            <a:avLst/>
            <a:gdLst/>
            <a:ahLst/>
            <a:cxnLst/>
            <a:rect r="r" b="b" t="t" l="l"/>
            <a:pathLst>
              <a:path h="8338513" w="8338513">
                <a:moveTo>
                  <a:pt x="0" y="0"/>
                </a:moveTo>
                <a:lnTo>
                  <a:pt x="8338512" y="0"/>
                </a:lnTo>
                <a:lnTo>
                  <a:pt x="8338512" y="8338512"/>
                </a:lnTo>
                <a:lnTo>
                  <a:pt x="0" y="83385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028700" y="2202703"/>
            <a:ext cx="16230600" cy="6907976"/>
            <a:chOff x="0" y="0"/>
            <a:chExt cx="4274726" cy="1819385"/>
          </a:xfrm>
        </p:grpSpPr>
        <p:sp>
          <p:nvSpPr>
            <p:cNvPr name="Freeform 7" id="7"/>
            <p:cNvSpPr/>
            <p:nvPr/>
          </p:nvSpPr>
          <p:spPr>
            <a:xfrm flipH="false" flipV="false" rot="0">
              <a:off x="0" y="0"/>
              <a:ext cx="4274726" cy="1819385"/>
            </a:xfrm>
            <a:custGeom>
              <a:avLst/>
              <a:gdLst/>
              <a:ahLst/>
              <a:cxnLst/>
              <a:rect r="r" b="b" t="t" l="l"/>
              <a:pathLst>
                <a:path h="1819385" w="4274726">
                  <a:moveTo>
                    <a:pt x="0" y="0"/>
                  </a:moveTo>
                  <a:lnTo>
                    <a:pt x="4274726" y="0"/>
                  </a:lnTo>
                  <a:lnTo>
                    <a:pt x="4274726" y="1819385"/>
                  </a:lnTo>
                  <a:lnTo>
                    <a:pt x="0" y="1819385"/>
                  </a:lnTo>
                  <a:close/>
                </a:path>
              </a:pathLst>
            </a:custGeom>
            <a:solidFill>
              <a:srgbClr val="ECEBE4"/>
            </a:solidFill>
          </p:spPr>
        </p:sp>
        <p:sp>
          <p:nvSpPr>
            <p:cNvPr name="TextBox 8" id="8"/>
            <p:cNvSpPr txBox="true"/>
            <p:nvPr/>
          </p:nvSpPr>
          <p:spPr>
            <a:xfrm>
              <a:off x="0" y="-38100"/>
              <a:ext cx="4274726" cy="1857485"/>
            </a:xfrm>
            <a:prstGeom prst="rect">
              <a:avLst/>
            </a:prstGeom>
          </p:spPr>
          <p:txBody>
            <a:bodyPr anchor="ctr" rtlCol="false" tIns="50800" lIns="50800" bIns="50800" rIns="50800"/>
            <a:lstStyle/>
            <a:p>
              <a:pPr algn="ctr">
                <a:lnSpc>
                  <a:spcPts val="3499"/>
                </a:lnSpc>
              </a:pPr>
            </a:p>
          </p:txBody>
        </p:sp>
      </p:grpSp>
      <p:sp>
        <p:nvSpPr>
          <p:cNvPr name="TextBox 9" id="9"/>
          <p:cNvSpPr txBox="true"/>
          <p:nvPr/>
        </p:nvSpPr>
        <p:spPr>
          <a:xfrm rot="0">
            <a:off x="1028700" y="1333500"/>
            <a:ext cx="15877489" cy="869203"/>
          </a:xfrm>
          <a:prstGeom prst="rect">
            <a:avLst/>
          </a:prstGeom>
        </p:spPr>
        <p:txBody>
          <a:bodyPr anchor="t" rtlCol="false" tIns="0" lIns="0" bIns="0" rIns="0">
            <a:spAutoFit/>
          </a:bodyPr>
          <a:lstStyle/>
          <a:p>
            <a:pPr algn="l">
              <a:lnSpc>
                <a:spcPts val="6028"/>
              </a:lnSpc>
            </a:pPr>
            <a:r>
              <a:rPr lang="en-US" sz="7728" spc="-479">
                <a:solidFill>
                  <a:srgbClr val="FBF9F5"/>
                </a:solidFill>
                <a:latin typeface="Lovelace"/>
                <a:ea typeface="Lovelace"/>
                <a:cs typeface="Lovelace"/>
                <a:sym typeface="Lovelace"/>
              </a:rPr>
              <a:t>References &amp; Acknowledgements</a:t>
            </a:r>
          </a:p>
        </p:txBody>
      </p:sp>
      <p:grpSp>
        <p:nvGrpSpPr>
          <p:cNvPr name="Group 10" id="10"/>
          <p:cNvGrpSpPr/>
          <p:nvPr/>
        </p:nvGrpSpPr>
        <p:grpSpPr>
          <a:xfrm rot="0">
            <a:off x="1490292" y="2830604"/>
            <a:ext cx="15415897" cy="5652174"/>
            <a:chOff x="0" y="0"/>
            <a:chExt cx="20554529" cy="7536231"/>
          </a:xfrm>
        </p:grpSpPr>
        <p:sp>
          <p:nvSpPr>
            <p:cNvPr name="TextBox 11" id="11"/>
            <p:cNvSpPr txBox="true"/>
            <p:nvPr/>
          </p:nvSpPr>
          <p:spPr>
            <a:xfrm rot="0">
              <a:off x="0" y="-95250"/>
              <a:ext cx="20554529" cy="2150780"/>
            </a:xfrm>
            <a:prstGeom prst="rect">
              <a:avLst/>
            </a:prstGeom>
          </p:spPr>
          <p:txBody>
            <a:bodyPr anchor="t" rtlCol="false" tIns="0" lIns="0" bIns="0" rIns="0">
              <a:spAutoFit/>
            </a:bodyPr>
            <a:lstStyle/>
            <a:p>
              <a:pPr algn="l">
                <a:lnSpc>
                  <a:spcPts val="3220"/>
                </a:lnSpc>
              </a:pPr>
              <a:r>
                <a:rPr lang="en-US" sz="2300">
                  <a:solidFill>
                    <a:srgbClr val="4468A1"/>
                  </a:solidFill>
                  <a:latin typeface="ITC New Baskerville"/>
                  <a:ea typeface="ITC New Baskerville"/>
                  <a:cs typeface="ITC New Baskerville"/>
                  <a:sym typeface="ITC New Baskerville"/>
                </a:rPr>
                <a:t>Data Sources - World Bank</a:t>
              </a:r>
            </a:p>
            <a:p>
              <a:pPr algn="l" marL="496571" indent="-248285" lvl="1">
                <a:lnSpc>
                  <a:spcPts val="3220"/>
                </a:lnSpc>
                <a:buFont typeface="Arial"/>
                <a:buChar char="•"/>
              </a:pPr>
              <a:r>
                <a:rPr lang="en-US" sz="2300" u="sng">
                  <a:solidFill>
                    <a:srgbClr val="4468A1"/>
                  </a:solidFill>
                  <a:latin typeface="ITC New Baskerville"/>
                  <a:ea typeface="ITC New Baskerville"/>
                  <a:cs typeface="ITC New Baskerville"/>
                  <a:sym typeface="ITC New Baskerville"/>
                  <a:hlinkClick r:id="rId6" tooltip="https://databank.worldbank.org/source/world-development-indicators"/>
                </a:rPr>
                <a:t>https://databank.worldbank.org/source/world-development-indicators</a:t>
              </a:r>
              <a:r>
                <a:rPr lang="en-US" sz="2300">
                  <a:solidFill>
                    <a:srgbClr val="4468A1"/>
                  </a:solidFill>
                  <a:latin typeface="ITC New Baskerville"/>
                  <a:ea typeface="ITC New Baskerville"/>
                  <a:cs typeface="ITC New Baskerville"/>
                  <a:sym typeface="ITC New Baskerville"/>
                </a:rPr>
                <a:t> </a:t>
              </a:r>
            </a:p>
            <a:p>
              <a:pPr algn="l" marL="496571" indent="-248285" lvl="1">
                <a:lnSpc>
                  <a:spcPts val="3220"/>
                </a:lnSpc>
                <a:buFont typeface="Arial"/>
                <a:buChar char="•"/>
              </a:pPr>
              <a:r>
                <a:rPr lang="en-US" sz="2300" u="sng">
                  <a:solidFill>
                    <a:srgbClr val="4468A1"/>
                  </a:solidFill>
                  <a:latin typeface="ITC New Baskerville"/>
                  <a:ea typeface="ITC New Baskerville"/>
                  <a:cs typeface="ITC New Baskerville"/>
                  <a:sym typeface="ITC New Baskerville"/>
                  <a:hlinkClick r:id="rId7" tooltip="https://datatopics.worldbank.org/sdgatlas/archive/2017/the-world-by-region.html"/>
                </a:rPr>
                <a:t>https://datatopics.worldbank.org/sdgatlas/archive/2017/the-world-by-region.html</a:t>
              </a:r>
              <a:r>
                <a:rPr lang="en-US" sz="2300">
                  <a:solidFill>
                    <a:srgbClr val="4468A1"/>
                  </a:solidFill>
                  <a:latin typeface="ITC New Baskerville"/>
                  <a:ea typeface="ITC New Baskerville"/>
                  <a:cs typeface="ITC New Baskerville"/>
                  <a:sym typeface="ITC New Baskerville"/>
                </a:rPr>
                <a:t> </a:t>
              </a:r>
            </a:p>
            <a:p>
              <a:pPr algn="l" marL="496571" indent="-248285" lvl="1">
                <a:lnSpc>
                  <a:spcPts val="3220"/>
                </a:lnSpc>
                <a:buFont typeface="Arial"/>
                <a:buChar char="•"/>
              </a:pPr>
              <a:r>
                <a:rPr lang="en-US" sz="2300" u="sng">
                  <a:solidFill>
                    <a:srgbClr val="4468A1"/>
                  </a:solidFill>
                  <a:latin typeface="ITC New Baskerville"/>
                  <a:ea typeface="ITC New Baskerville"/>
                  <a:cs typeface="ITC New Baskerville"/>
                  <a:sym typeface="ITC New Baskerville"/>
                  <a:hlinkClick r:id="rId8" tooltip="https://datatopics.worldbank.org/world-development-indicators/the-world-by-income-and-region.html"/>
                </a:rPr>
                <a:t>https://datatopics.worldbank.org/world-development-indicators/the-world-by-income-and-region.html</a:t>
              </a:r>
              <a:r>
                <a:rPr lang="en-US" sz="2300">
                  <a:solidFill>
                    <a:srgbClr val="4468A1"/>
                  </a:solidFill>
                  <a:latin typeface="ITC New Baskerville"/>
                  <a:ea typeface="ITC New Baskerville"/>
                  <a:cs typeface="ITC New Baskerville"/>
                  <a:sym typeface="ITC New Baskerville"/>
                </a:rPr>
                <a:t> </a:t>
              </a:r>
            </a:p>
          </p:txBody>
        </p:sp>
        <p:sp>
          <p:nvSpPr>
            <p:cNvPr name="TextBox 12" id="12"/>
            <p:cNvSpPr txBox="true"/>
            <p:nvPr/>
          </p:nvSpPr>
          <p:spPr>
            <a:xfrm rot="0">
              <a:off x="0" y="2881139"/>
              <a:ext cx="20554529" cy="2150780"/>
            </a:xfrm>
            <a:prstGeom prst="rect">
              <a:avLst/>
            </a:prstGeom>
          </p:spPr>
          <p:txBody>
            <a:bodyPr anchor="t" rtlCol="false" tIns="0" lIns="0" bIns="0" rIns="0">
              <a:spAutoFit/>
            </a:bodyPr>
            <a:lstStyle/>
            <a:p>
              <a:pPr algn="l">
                <a:lnSpc>
                  <a:spcPts val="3220"/>
                </a:lnSpc>
              </a:pPr>
              <a:r>
                <a:rPr lang="en-US" sz="2300">
                  <a:solidFill>
                    <a:srgbClr val="4468A1"/>
                  </a:solidFill>
                  <a:latin typeface="ITC New Baskerville"/>
                  <a:ea typeface="ITC New Baskerville"/>
                  <a:cs typeface="ITC New Baskerville"/>
                  <a:sym typeface="ITC New Baskerville"/>
                </a:rPr>
                <a:t>Tools</a:t>
              </a:r>
            </a:p>
            <a:p>
              <a:pPr algn="l" marL="496571" indent="-248285" lvl="1">
                <a:lnSpc>
                  <a:spcPts val="3220"/>
                </a:lnSpc>
                <a:buFont typeface="Arial"/>
                <a:buChar char="•"/>
              </a:pPr>
              <a:r>
                <a:rPr lang="en-US" sz="2300">
                  <a:solidFill>
                    <a:srgbClr val="4468A1"/>
                  </a:solidFill>
                  <a:latin typeface="ITC New Baskerville"/>
                  <a:ea typeface="ITC New Baskerville"/>
                  <a:cs typeface="ITC New Baskerville"/>
                  <a:sym typeface="ITC New Baskerville"/>
                </a:rPr>
                <a:t>RStudio</a:t>
              </a:r>
            </a:p>
            <a:p>
              <a:pPr algn="l" marL="496571" indent="-248285" lvl="1">
                <a:lnSpc>
                  <a:spcPts val="3220"/>
                </a:lnSpc>
                <a:buFont typeface="Arial"/>
                <a:buChar char="•"/>
              </a:pPr>
              <a:r>
                <a:rPr lang="en-US" sz="2300">
                  <a:solidFill>
                    <a:srgbClr val="4468A1"/>
                  </a:solidFill>
                  <a:latin typeface="ITC New Baskerville"/>
                  <a:ea typeface="ITC New Baskerville"/>
                  <a:cs typeface="ITC New Baskerville"/>
                  <a:sym typeface="ITC New Baskerville"/>
                </a:rPr>
                <a:t>Highcharter</a:t>
              </a:r>
            </a:p>
            <a:p>
              <a:pPr algn="l" marL="496571" indent="-248285" lvl="1">
                <a:lnSpc>
                  <a:spcPts val="3220"/>
                </a:lnSpc>
                <a:buFont typeface="Arial"/>
                <a:buChar char="•"/>
              </a:pPr>
              <a:r>
                <a:rPr lang="en-US" sz="2300">
                  <a:solidFill>
                    <a:srgbClr val="4468A1"/>
                  </a:solidFill>
                  <a:latin typeface="ITC New Baskerville"/>
                  <a:ea typeface="ITC New Baskerville"/>
                  <a:cs typeface="ITC New Baskerville"/>
                  <a:sym typeface="ITC New Baskerville"/>
                </a:rPr>
                <a:t>Tableau</a:t>
              </a:r>
            </a:p>
          </p:txBody>
        </p:sp>
        <p:sp>
          <p:nvSpPr>
            <p:cNvPr name="TextBox 13" id="13"/>
            <p:cNvSpPr txBox="true"/>
            <p:nvPr/>
          </p:nvSpPr>
          <p:spPr>
            <a:xfrm rot="0">
              <a:off x="0" y="5857528"/>
              <a:ext cx="20554529" cy="550712"/>
            </a:xfrm>
            <a:prstGeom prst="rect">
              <a:avLst/>
            </a:prstGeom>
          </p:spPr>
          <p:txBody>
            <a:bodyPr anchor="t" rtlCol="false" tIns="0" lIns="0" bIns="0" rIns="0">
              <a:spAutoFit/>
            </a:bodyPr>
            <a:lstStyle/>
            <a:p>
              <a:pPr algn="l" marL="496571" indent="-248285" lvl="1">
                <a:lnSpc>
                  <a:spcPts val="3220"/>
                </a:lnSpc>
                <a:buFont typeface="Arial"/>
                <a:buChar char="•"/>
              </a:pPr>
              <a:r>
                <a:rPr lang="en-US" sz="2300">
                  <a:solidFill>
                    <a:srgbClr val="4468A1"/>
                  </a:solidFill>
                  <a:latin typeface="ITC New Baskerville"/>
                  <a:ea typeface="ITC New Baskerville"/>
                  <a:cs typeface="ITC New Baskerville"/>
                  <a:sym typeface="ITC New Baskerville"/>
                </a:rPr>
                <a:t>Professor Saidi &amp; Professor Alraee</a:t>
              </a:r>
            </a:p>
          </p:txBody>
        </p:sp>
        <p:sp>
          <p:nvSpPr>
            <p:cNvPr name="TextBox 14" id="14"/>
            <p:cNvSpPr txBox="true"/>
            <p:nvPr/>
          </p:nvSpPr>
          <p:spPr>
            <a:xfrm rot="0">
              <a:off x="0" y="6419990"/>
              <a:ext cx="20554529" cy="550712"/>
            </a:xfrm>
            <a:prstGeom prst="rect">
              <a:avLst/>
            </a:prstGeom>
          </p:spPr>
          <p:txBody>
            <a:bodyPr anchor="t" rtlCol="false" tIns="0" lIns="0" bIns="0" rIns="0">
              <a:spAutoFit/>
            </a:bodyPr>
            <a:lstStyle/>
            <a:p>
              <a:pPr algn="l" marL="496571" indent="-248285" lvl="1">
                <a:lnSpc>
                  <a:spcPts val="3220"/>
                </a:lnSpc>
                <a:buFont typeface="Arial"/>
                <a:buChar char="•"/>
              </a:pPr>
              <a:r>
                <a:rPr lang="en-US" sz="2300">
                  <a:solidFill>
                    <a:srgbClr val="4468A1"/>
                  </a:solidFill>
                  <a:latin typeface="ITC New Baskerville"/>
                  <a:ea typeface="ITC New Baskerville"/>
                  <a:cs typeface="ITC New Baskerville"/>
                  <a:sym typeface="ITC New Baskerville"/>
                </a:rPr>
                <a:t>Charlie Roth</a:t>
              </a:r>
            </a:p>
          </p:txBody>
        </p:sp>
        <p:sp>
          <p:nvSpPr>
            <p:cNvPr name="TextBox 15" id="15"/>
            <p:cNvSpPr txBox="true"/>
            <p:nvPr/>
          </p:nvSpPr>
          <p:spPr>
            <a:xfrm rot="0">
              <a:off x="0" y="6985519"/>
              <a:ext cx="20554529" cy="550712"/>
            </a:xfrm>
            <a:prstGeom prst="rect">
              <a:avLst/>
            </a:prstGeom>
          </p:spPr>
          <p:txBody>
            <a:bodyPr anchor="t" rtlCol="false" tIns="0" lIns="0" bIns="0" rIns="0">
              <a:spAutoFit/>
            </a:bodyPr>
            <a:lstStyle/>
            <a:p>
              <a:pPr algn="l" marL="496571" indent="-248285" lvl="1">
                <a:lnSpc>
                  <a:spcPts val="3220"/>
                </a:lnSpc>
                <a:buFont typeface="Arial"/>
                <a:buChar char="•"/>
              </a:pPr>
              <a:r>
                <a:rPr lang="en-US" sz="2300">
                  <a:solidFill>
                    <a:srgbClr val="4468A1"/>
                  </a:solidFill>
                  <a:latin typeface="ITC New Baskerville"/>
                  <a:ea typeface="ITC New Baskerville"/>
                  <a:cs typeface="ITC New Baskerville"/>
                  <a:sym typeface="ITC New Baskerville"/>
                </a:rPr>
                <a:t>Professor Perine</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4468A1"/>
        </a:solidFill>
      </p:bgPr>
    </p:bg>
    <p:spTree>
      <p:nvGrpSpPr>
        <p:cNvPr id="1" name=""/>
        <p:cNvGrpSpPr/>
        <p:nvPr/>
      </p:nvGrpSpPr>
      <p:grpSpPr>
        <a:xfrm>
          <a:off x="0" y="0"/>
          <a:ext cx="0" cy="0"/>
          <a:chOff x="0" y="0"/>
          <a:chExt cx="0" cy="0"/>
        </a:xfrm>
      </p:grpSpPr>
      <p:sp>
        <p:nvSpPr>
          <p:cNvPr name="TextBox 2" id="2"/>
          <p:cNvSpPr txBox="true"/>
          <p:nvPr/>
        </p:nvSpPr>
        <p:spPr>
          <a:xfrm rot="0">
            <a:off x="4785311" y="4605638"/>
            <a:ext cx="8717377" cy="1168120"/>
          </a:xfrm>
          <a:prstGeom prst="rect">
            <a:avLst/>
          </a:prstGeom>
        </p:spPr>
        <p:txBody>
          <a:bodyPr anchor="t" rtlCol="false" tIns="0" lIns="0" bIns="0" rIns="0">
            <a:spAutoFit/>
          </a:bodyPr>
          <a:lstStyle/>
          <a:p>
            <a:pPr algn="ctr">
              <a:lnSpc>
                <a:spcPts val="8041"/>
              </a:lnSpc>
            </a:pPr>
            <a:r>
              <a:rPr lang="en-US" sz="10309" spc="-639">
                <a:solidFill>
                  <a:srgbClr val="FBF9F5"/>
                </a:solidFill>
                <a:latin typeface="Lovelace"/>
                <a:ea typeface="Lovelace"/>
                <a:cs typeface="Lovelace"/>
                <a:sym typeface="Lovelace"/>
              </a:rPr>
              <a:t>THANK YOU!</a:t>
            </a:r>
          </a:p>
        </p:txBody>
      </p:sp>
      <p:sp>
        <p:nvSpPr>
          <p:cNvPr name="Freeform 3" id="3"/>
          <p:cNvSpPr/>
          <p:nvPr/>
        </p:nvSpPr>
        <p:spPr>
          <a:xfrm flipH="false" flipV="false" rot="0">
            <a:off x="-3140556" y="7441982"/>
            <a:ext cx="8338513" cy="8338513"/>
          </a:xfrm>
          <a:custGeom>
            <a:avLst/>
            <a:gdLst/>
            <a:ahLst/>
            <a:cxnLst/>
            <a:rect r="r" b="b" t="t" l="l"/>
            <a:pathLst>
              <a:path h="8338513" w="8338513">
                <a:moveTo>
                  <a:pt x="0" y="0"/>
                </a:moveTo>
                <a:lnTo>
                  <a:pt x="8338512" y="0"/>
                </a:lnTo>
                <a:lnTo>
                  <a:pt x="8338512" y="8338513"/>
                </a:lnTo>
                <a:lnTo>
                  <a:pt x="0" y="8338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118744" y="-4807211"/>
            <a:ext cx="8338513" cy="8338513"/>
          </a:xfrm>
          <a:custGeom>
            <a:avLst/>
            <a:gdLst/>
            <a:ahLst/>
            <a:cxnLst/>
            <a:rect r="r" b="b" t="t" l="l"/>
            <a:pathLst>
              <a:path h="8338513" w="8338513">
                <a:moveTo>
                  <a:pt x="0" y="0"/>
                </a:moveTo>
                <a:lnTo>
                  <a:pt x="8338512" y="0"/>
                </a:lnTo>
                <a:lnTo>
                  <a:pt x="8338512" y="8338513"/>
                </a:lnTo>
                <a:lnTo>
                  <a:pt x="0" y="8338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1121932" y="5281857"/>
            <a:ext cx="7166068" cy="7113951"/>
          </a:xfrm>
          <a:custGeom>
            <a:avLst/>
            <a:gdLst/>
            <a:ahLst/>
            <a:cxnLst/>
            <a:rect r="r" b="b" t="t" l="l"/>
            <a:pathLst>
              <a:path h="7113951" w="7166068">
                <a:moveTo>
                  <a:pt x="0" y="0"/>
                </a:moveTo>
                <a:lnTo>
                  <a:pt x="7166068" y="0"/>
                </a:lnTo>
                <a:lnTo>
                  <a:pt x="7166068" y="7113951"/>
                </a:lnTo>
                <a:lnTo>
                  <a:pt x="0" y="71139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028700" y="1028700"/>
            <a:ext cx="1496853" cy="1919043"/>
          </a:xfrm>
          <a:custGeom>
            <a:avLst/>
            <a:gdLst/>
            <a:ahLst/>
            <a:cxnLst/>
            <a:rect r="r" b="b" t="t" l="l"/>
            <a:pathLst>
              <a:path h="1919043" w="1496853">
                <a:moveTo>
                  <a:pt x="0" y="0"/>
                </a:moveTo>
                <a:lnTo>
                  <a:pt x="1496853" y="0"/>
                </a:lnTo>
                <a:lnTo>
                  <a:pt x="1496853" y="1919043"/>
                </a:lnTo>
                <a:lnTo>
                  <a:pt x="0" y="191904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5062553" y="5307647"/>
            <a:ext cx="8162893" cy="773765"/>
          </a:xfrm>
          <a:prstGeom prst="rect">
            <a:avLst/>
          </a:prstGeom>
        </p:spPr>
        <p:txBody>
          <a:bodyPr anchor="t" rtlCol="false" tIns="0" lIns="0" bIns="0" rIns="0">
            <a:spAutoFit/>
          </a:bodyPr>
          <a:lstStyle/>
          <a:p>
            <a:pPr algn="ctr">
              <a:lnSpc>
                <a:spcPts val="6296"/>
              </a:lnSpc>
            </a:pPr>
            <a:r>
              <a:rPr lang="en-US" sz="4497" b="true">
                <a:solidFill>
                  <a:srgbClr val="FFFFFF"/>
                </a:solidFill>
                <a:latin typeface="Lovelace Bold"/>
                <a:ea typeface="Lovelace Bold"/>
                <a:cs typeface="Lovelace Bold"/>
                <a:sym typeface="Lovelace Bold"/>
              </a:rPr>
              <a:t>Questions?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5780C0"/>
        </a:solidFill>
      </p:bgPr>
    </p:bg>
    <p:spTree>
      <p:nvGrpSpPr>
        <p:cNvPr id="1" name=""/>
        <p:cNvGrpSpPr/>
        <p:nvPr/>
      </p:nvGrpSpPr>
      <p:grpSpPr>
        <a:xfrm>
          <a:off x="0" y="0"/>
          <a:ext cx="0" cy="0"/>
          <a:chOff x="0" y="0"/>
          <a:chExt cx="0" cy="0"/>
        </a:xfrm>
      </p:grpSpPr>
      <p:sp>
        <p:nvSpPr>
          <p:cNvPr name="Freeform 2" id="2"/>
          <p:cNvSpPr/>
          <p:nvPr/>
        </p:nvSpPr>
        <p:spPr>
          <a:xfrm flipH="false" flipV="false" rot="0">
            <a:off x="14579992" y="-4676540"/>
            <a:ext cx="8338513" cy="8338513"/>
          </a:xfrm>
          <a:custGeom>
            <a:avLst/>
            <a:gdLst/>
            <a:ahLst/>
            <a:cxnLst/>
            <a:rect r="r" b="b" t="t" l="l"/>
            <a:pathLst>
              <a:path h="8338513" w="8338513">
                <a:moveTo>
                  <a:pt x="0" y="0"/>
                </a:moveTo>
                <a:lnTo>
                  <a:pt x="8338513" y="0"/>
                </a:lnTo>
                <a:lnTo>
                  <a:pt x="8338513" y="8338513"/>
                </a:lnTo>
                <a:lnTo>
                  <a:pt x="0" y="8338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893112" y="6936329"/>
            <a:ext cx="8338513" cy="8338513"/>
          </a:xfrm>
          <a:custGeom>
            <a:avLst/>
            <a:gdLst/>
            <a:ahLst/>
            <a:cxnLst/>
            <a:rect r="r" b="b" t="t" l="l"/>
            <a:pathLst>
              <a:path h="8338513" w="8338513">
                <a:moveTo>
                  <a:pt x="0" y="0"/>
                </a:moveTo>
                <a:lnTo>
                  <a:pt x="8338513" y="0"/>
                </a:lnTo>
                <a:lnTo>
                  <a:pt x="8338513" y="8338513"/>
                </a:lnTo>
                <a:lnTo>
                  <a:pt x="0" y="8338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4448338" y="3619928"/>
            <a:ext cx="9391325" cy="4441689"/>
            <a:chOff x="0" y="0"/>
            <a:chExt cx="12521767" cy="5922252"/>
          </a:xfrm>
        </p:grpSpPr>
        <p:sp>
          <p:nvSpPr>
            <p:cNvPr name="TextBox 5" id="5"/>
            <p:cNvSpPr txBox="true"/>
            <p:nvPr/>
          </p:nvSpPr>
          <p:spPr>
            <a:xfrm rot="0">
              <a:off x="0" y="741064"/>
              <a:ext cx="12521767" cy="5181187"/>
            </a:xfrm>
            <a:prstGeom prst="rect">
              <a:avLst/>
            </a:prstGeom>
          </p:spPr>
          <p:txBody>
            <a:bodyPr anchor="t" rtlCol="false" tIns="0" lIns="0" bIns="0" rIns="0">
              <a:spAutoFit/>
            </a:bodyPr>
            <a:lstStyle/>
            <a:p>
              <a:pPr algn="ctr">
                <a:lnSpc>
                  <a:spcPts val="3923"/>
                </a:lnSpc>
              </a:pPr>
              <a:r>
                <a:rPr lang="en-US" sz="2802">
                  <a:solidFill>
                    <a:srgbClr val="FFFFFF"/>
                  </a:solidFill>
                  <a:latin typeface="Alice"/>
                  <a:ea typeface="Alice"/>
                  <a:cs typeface="Alice"/>
                  <a:sym typeface="Alice"/>
                </a:rPr>
                <a:t>This projects aims to find the relation between adolescent fertility rates and the percentage of adolescents out of school.</a:t>
              </a:r>
            </a:p>
            <a:p>
              <a:pPr algn="ctr">
                <a:lnSpc>
                  <a:spcPts val="3923"/>
                </a:lnSpc>
              </a:pPr>
            </a:p>
            <a:p>
              <a:pPr algn="ctr">
                <a:lnSpc>
                  <a:spcPts val="3923"/>
                </a:lnSpc>
              </a:pPr>
              <a:r>
                <a:rPr lang="en-US" sz="2802">
                  <a:solidFill>
                    <a:srgbClr val="FFFFFF"/>
                  </a:solidFill>
                  <a:latin typeface="Alice"/>
                  <a:ea typeface="Alice"/>
                  <a:cs typeface="Alice"/>
                  <a:sym typeface="Alice"/>
                </a:rPr>
                <a:t> Spreading</a:t>
              </a:r>
              <a:r>
                <a:rPr lang="en-US" sz="2802">
                  <a:solidFill>
                    <a:srgbClr val="FFFFFF"/>
                  </a:solidFill>
                  <a:latin typeface="Alice"/>
                  <a:ea typeface="Alice"/>
                  <a:cs typeface="Alice"/>
                  <a:sym typeface="Alice"/>
                </a:rPr>
                <a:t> awareness is the first step to mitigation so if we are able to address these issues in the countries where it is needed most, we could significantly increase their literacy rates and decrease child fertility rates.</a:t>
              </a:r>
            </a:p>
          </p:txBody>
        </p:sp>
        <p:sp>
          <p:nvSpPr>
            <p:cNvPr name="TextBox 6" id="6"/>
            <p:cNvSpPr txBox="true"/>
            <p:nvPr/>
          </p:nvSpPr>
          <p:spPr>
            <a:xfrm rot="0">
              <a:off x="4690365" y="-57150"/>
              <a:ext cx="3141036" cy="639214"/>
            </a:xfrm>
            <a:prstGeom prst="rect">
              <a:avLst/>
            </a:prstGeom>
          </p:spPr>
          <p:txBody>
            <a:bodyPr anchor="t" rtlCol="false" tIns="0" lIns="0" bIns="0" rIns="0">
              <a:spAutoFit/>
            </a:bodyPr>
            <a:lstStyle/>
            <a:p>
              <a:pPr algn="ctr">
                <a:lnSpc>
                  <a:spcPts val="4078"/>
                </a:lnSpc>
              </a:pPr>
              <a:r>
                <a:rPr lang="en-US" sz="2913" b="true">
                  <a:solidFill>
                    <a:srgbClr val="FFFFFF"/>
                  </a:solidFill>
                  <a:latin typeface="Libre Baskerville Bold"/>
                  <a:ea typeface="Libre Baskerville Bold"/>
                  <a:cs typeface="Libre Baskerville Bold"/>
                  <a:sym typeface="Libre Baskerville Bold"/>
                </a:rPr>
                <a:t>Project</a:t>
              </a:r>
            </a:p>
          </p:txBody>
        </p:sp>
      </p:grpSp>
      <p:sp>
        <p:nvSpPr>
          <p:cNvPr name="TextBox 7" id="7"/>
          <p:cNvSpPr txBox="true"/>
          <p:nvPr/>
        </p:nvSpPr>
        <p:spPr>
          <a:xfrm rot="0">
            <a:off x="3979294" y="1381125"/>
            <a:ext cx="10329412" cy="1042119"/>
          </a:xfrm>
          <a:prstGeom prst="rect">
            <a:avLst/>
          </a:prstGeom>
        </p:spPr>
        <p:txBody>
          <a:bodyPr anchor="t" rtlCol="false" tIns="0" lIns="0" bIns="0" rIns="0">
            <a:spAutoFit/>
          </a:bodyPr>
          <a:lstStyle/>
          <a:p>
            <a:pPr algn="ctr">
              <a:lnSpc>
                <a:spcPts val="7160"/>
              </a:lnSpc>
            </a:pPr>
            <a:r>
              <a:rPr lang="en-US" sz="9180" spc="-569">
                <a:solidFill>
                  <a:srgbClr val="FBF9F5"/>
                </a:solidFill>
                <a:latin typeface="Lovelace"/>
                <a:ea typeface="Lovelace"/>
                <a:cs typeface="Lovelace"/>
                <a:sym typeface="Lovelace"/>
              </a:rPr>
              <a:t>Introduction</a:t>
            </a:r>
          </a:p>
        </p:txBody>
      </p:sp>
      <p:sp>
        <p:nvSpPr>
          <p:cNvPr name="Freeform 8" id="8"/>
          <p:cNvSpPr/>
          <p:nvPr/>
        </p:nvSpPr>
        <p:spPr>
          <a:xfrm flipH="true" flipV="true" rot="-10800000">
            <a:off x="15370811" y="199057"/>
            <a:ext cx="2707686" cy="2678148"/>
          </a:xfrm>
          <a:custGeom>
            <a:avLst/>
            <a:gdLst/>
            <a:ahLst/>
            <a:cxnLst/>
            <a:rect r="r" b="b" t="t" l="l"/>
            <a:pathLst>
              <a:path h="2678148" w="2707686">
                <a:moveTo>
                  <a:pt x="2707686" y="2678148"/>
                </a:moveTo>
                <a:lnTo>
                  <a:pt x="0" y="2678148"/>
                </a:lnTo>
                <a:lnTo>
                  <a:pt x="0" y="0"/>
                </a:lnTo>
                <a:lnTo>
                  <a:pt x="2707686" y="0"/>
                </a:lnTo>
                <a:lnTo>
                  <a:pt x="2707686" y="2678148"/>
                </a:lnTo>
                <a:close/>
              </a:path>
            </a:pathLst>
          </a:custGeom>
          <a:blipFill>
            <a:blip r:embed="rId4">
              <a:alphaModFix amt="43000"/>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10800000">
            <a:off x="136449" y="7432393"/>
            <a:ext cx="2707686" cy="2678148"/>
          </a:xfrm>
          <a:custGeom>
            <a:avLst/>
            <a:gdLst/>
            <a:ahLst/>
            <a:cxnLst/>
            <a:rect r="r" b="b" t="t" l="l"/>
            <a:pathLst>
              <a:path h="2678148" w="2707686">
                <a:moveTo>
                  <a:pt x="0" y="0"/>
                </a:moveTo>
                <a:lnTo>
                  <a:pt x="2707686" y="0"/>
                </a:lnTo>
                <a:lnTo>
                  <a:pt x="2707686" y="2678148"/>
                </a:lnTo>
                <a:lnTo>
                  <a:pt x="0" y="2678148"/>
                </a:lnTo>
                <a:lnTo>
                  <a:pt x="0" y="0"/>
                </a:lnTo>
                <a:close/>
              </a:path>
            </a:pathLst>
          </a:custGeom>
          <a:blipFill>
            <a:blip r:embed="rId4">
              <a:alphaModFix amt="43000"/>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8031686" y="9220200"/>
            <a:ext cx="2224628" cy="355723"/>
          </a:xfrm>
          <a:prstGeom prst="rect">
            <a:avLst/>
          </a:prstGeom>
        </p:spPr>
        <p:txBody>
          <a:bodyPr anchor="t" rtlCol="false" tIns="0" lIns="0" bIns="0" rIns="0">
            <a:spAutoFit/>
          </a:bodyPr>
          <a:lstStyle/>
          <a:p>
            <a:pPr algn="ctr">
              <a:lnSpc>
                <a:spcPts val="2969"/>
              </a:lnSpc>
            </a:pPr>
            <a:r>
              <a:rPr lang="en-US" sz="2120">
                <a:solidFill>
                  <a:srgbClr val="ECEBE4"/>
                </a:solidFill>
                <a:latin typeface="Libre Baskerville"/>
                <a:ea typeface="Libre Baskerville"/>
                <a:cs typeface="Libre Baskerville"/>
                <a:sym typeface="Libre Baskerville"/>
              </a:rPr>
              <a:t>1</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5780C0"/>
        </a:solidFill>
      </p:bgPr>
    </p:bg>
    <p:spTree>
      <p:nvGrpSpPr>
        <p:cNvPr id="1" name=""/>
        <p:cNvGrpSpPr/>
        <p:nvPr/>
      </p:nvGrpSpPr>
      <p:grpSpPr>
        <a:xfrm>
          <a:off x="0" y="0"/>
          <a:ext cx="0" cy="0"/>
          <a:chOff x="0" y="0"/>
          <a:chExt cx="0" cy="0"/>
        </a:xfrm>
      </p:grpSpPr>
      <p:sp>
        <p:nvSpPr>
          <p:cNvPr name="Freeform 2" id="2"/>
          <p:cNvSpPr/>
          <p:nvPr/>
        </p:nvSpPr>
        <p:spPr>
          <a:xfrm flipH="false" flipV="false" rot="0">
            <a:off x="13090044" y="7420590"/>
            <a:ext cx="8338513" cy="8338513"/>
          </a:xfrm>
          <a:custGeom>
            <a:avLst/>
            <a:gdLst/>
            <a:ahLst/>
            <a:cxnLst/>
            <a:rect r="r" b="b" t="t" l="l"/>
            <a:pathLst>
              <a:path h="8338513" w="8338513">
                <a:moveTo>
                  <a:pt x="0" y="0"/>
                </a:moveTo>
                <a:lnTo>
                  <a:pt x="8338512" y="0"/>
                </a:lnTo>
                <a:lnTo>
                  <a:pt x="8338512" y="8338513"/>
                </a:lnTo>
                <a:lnTo>
                  <a:pt x="0" y="8338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689370" y="494002"/>
            <a:ext cx="1139859" cy="1069395"/>
          </a:xfrm>
          <a:custGeom>
            <a:avLst/>
            <a:gdLst/>
            <a:ahLst/>
            <a:cxnLst/>
            <a:rect r="r" b="b" t="t" l="l"/>
            <a:pathLst>
              <a:path h="1069395" w="1139859">
                <a:moveTo>
                  <a:pt x="0" y="0"/>
                </a:moveTo>
                <a:lnTo>
                  <a:pt x="1139860" y="0"/>
                </a:lnTo>
                <a:lnTo>
                  <a:pt x="1139860" y="1069396"/>
                </a:lnTo>
                <a:lnTo>
                  <a:pt x="0" y="10693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381125"/>
            <a:ext cx="10329412" cy="1042119"/>
          </a:xfrm>
          <a:prstGeom prst="rect">
            <a:avLst/>
          </a:prstGeom>
        </p:spPr>
        <p:txBody>
          <a:bodyPr anchor="t" rtlCol="false" tIns="0" lIns="0" bIns="0" rIns="0">
            <a:spAutoFit/>
          </a:bodyPr>
          <a:lstStyle/>
          <a:p>
            <a:pPr algn="l">
              <a:lnSpc>
                <a:spcPts val="7160"/>
              </a:lnSpc>
            </a:pPr>
            <a:r>
              <a:rPr lang="en-US" sz="9180" spc="-569">
                <a:solidFill>
                  <a:srgbClr val="FBF9F5"/>
                </a:solidFill>
                <a:latin typeface="Lovelace"/>
                <a:ea typeface="Lovelace"/>
                <a:cs typeface="Lovelace"/>
                <a:sym typeface="Lovelace"/>
              </a:rPr>
              <a:t>Introduction</a:t>
            </a:r>
          </a:p>
        </p:txBody>
      </p:sp>
      <p:sp>
        <p:nvSpPr>
          <p:cNvPr name="TextBox 5" id="5"/>
          <p:cNvSpPr txBox="true"/>
          <p:nvPr/>
        </p:nvSpPr>
        <p:spPr>
          <a:xfrm rot="0">
            <a:off x="1063349" y="2084268"/>
            <a:ext cx="2096558" cy="338976"/>
          </a:xfrm>
          <a:prstGeom prst="rect">
            <a:avLst/>
          </a:prstGeom>
        </p:spPr>
        <p:txBody>
          <a:bodyPr anchor="t" rtlCol="false" tIns="0" lIns="0" bIns="0" rIns="0">
            <a:spAutoFit/>
          </a:bodyPr>
          <a:lstStyle/>
          <a:p>
            <a:pPr algn="l">
              <a:lnSpc>
                <a:spcPts val="2839"/>
              </a:lnSpc>
            </a:pPr>
            <a:r>
              <a:rPr lang="en-US" sz="2028" b="true">
                <a:solidFill>
                  <a:srgbClr val="FBF9F5"/>
                </a:solidFill>
                <a:latin typeface="Libre Baskerville Bold"/>
                <a:ea typeface="Libre Baskerville Bold"/>
                <a:cs typeface="Libre Baskerville Bold"/>
                <a:sym typeface="Libre Baskerville Bold"/>
              </a:rPr>
              <a:t>pt. 2</a:t>
            </a:r>
          </a:p>
        </p:txBody>
      </p:sp>
      <p:sp>
        <p:nvSpPr>
          <p:cNvPr name="TextBox 6" id="6"/>
          <p:cNvSpPr txBox="true"/>
          <p:nvPr/>
        </p:nvSpPr>
        <p:spPr>
          <a:xfrm rot="0">
            <a:off x="1028700" y="4006263"/>
            <a:ext cx="7063573" cy="3598883"/>
          </a:xfrm>
          <a:prstGeom prst="rect">
            <a:avLst/>
          </a:prstGeom>
        </p:spPr>
        <p:txBody>
          <a:bodyPr anchor="t" rtlCol="false" tIns="0" lIns="0" bIns="0" rIns="0">
            <a:spAutoFit/>
          </a:bodyPr>
          <a:lstStyle/>
          <a:p>
            <a:pPr algn="l">
              <a:lnSpc>
                <a:spcPts val="3220"/>
              </a:lnSpc>
            </a:pPr>
            <a:r>
              <a:rPr lang="en-US" sz="2300">
                <a:solidFill>
                  <a:srgbClr val="FFFFFF"/>
                </a:solidFill>
                <a:latin typeface="Alice"/>
                <a:ea typeface="Alice"/>
                <a:cs typeface="Alice"/>
                <a:sym typeface="Alice"/>
              </a:rPr>
              <a:t>My data consists of 3 total datasets and they all come from the World Bank. Extra information also orginates from the world bank.</a:t>
            </a:r>
          </a:p>
          <a:p>
            <a:pPr algn="l">
              <a:lnSpc>
                <a:spcPts val="3220"/>
              </a:lnSpc>
            </a:pPr>
          </a:p>
          <a:p>
            <a:pPr algn="l" marL="496571" indent="-248285" lvl="1">
              <a:lnSpc>
                <a:spcPts val="3220"/>
              </a:lnSpc>
              <a:buFont typeface="Arial"/>
              <a:buChar char="•"/>
            </a:pPr>
            <a:r>
              <a:rPr lang="en-US" sz="2300">
                <a:solidFill>
                  <a:srgbClr val="FFFFFF"/>
                </a:solidFill>
                <a:latin typeface="Alice"/>
                <a:ea typeface="Alice"/>
                <a:cs typeface="Alice"/>
                <a:sym typeface="Alice"/>
              </a:rPr>
              <a:t>female adolescents out of school</a:t>
            </a:r>
          </a:p>
          <a:p>
            <a:pPr algn="l" marL="496571" indent="-248285" lvl="1">
              <a:lnSpc>
                <a:spcPts val="3220"/>
              </a:lnSpc>
              <a:buFont typeface="Arial"/>
              <a:buChar char="•"/>
            </a:pPr>
            <a:r>
              <a:rPr lang="en-US" sz="2300">
                <a:solidFill>
                  <a:srgbClr val="FFFFFF"/>
                </a:solidFill>
                <a:latin typeface="Alice"/>
                <a:ea typeface="Alice"/>
                <a:cs typeface="Alice"/>
                <a:sym typeface="Alice"/>
              </a:rPr>
              <a:t>male adolescents out of school</a:t>
            </a:r>
          </a:p>
          <a:p>
            <a:pPr algn="l" marL="496571" indent="-248285" lvl="1">
              <a:lnSpc>
                <a:spcPts val="3220"/>
              </a:lnSpc>
              <a:buFont typeface="Arial"/>
              <a:buChar char="•"/>
            </a:pPr>
            <a:r>
              <a:rPr lang="en-US" sz="2300">
                <a:solidFill>
                  <a:srgbClr val="FFFFFF"/>
                </a:solidFill>
                <a:latin typeface="Alice"/>
                <a:ea typeface="Alice"/>
                <a:cs typeface="Alice"/>
                <a:sym typeface="Alice"/>
              </a:rPr>
              <a:t>adolescent fertility rate</a:t>
            </a:r>
          </a:p>
          <a:p>
            <a:pPr algn="l" marL="993141" indent="-331047" lvl="2">
              <a:lnSpc>
                <a:spcPts val="3220"/>
              </a:lnSpc>
              <a:buFont typeface="Arial"/>
              <a:buChar char="⚬"/>
            </a:pPr>
            <a:r>
              <a:rPr lang="en-US" sz="2300">
                <a:solidFill>
                  <a:srgbClr val="FFFFFF"/>
                </a:solidFill>
                <a:latin typeface="Alice"/>
                <a:ea typeface="Alice"/>
                <a:cs typeface="Alice"/>
                <a:sym typeface="Alice"/>
              </a:rPr>
              <a:t>The world by region</a:t>
            </a:r>
          </a:p>
          <a:p>
            <a:pPr algn="l" marL="993141" indent="-331047" lvl="2">
              <a:lnSpc>
                <a:spcPts val="3220"/>
              </a:lnSpc>
              <a:buFont typeface="Arial"/>
              <a:buChar char="⚬"/>
            </a:pPr>
            <a:r>
              <a:rPr lang="en-US" sz="2300">
                <a:solidFill>
                  <a:srgbClr val="FFFFFF"/>
                </a:solidFill>
                <a:latin typeface="Alice"/>
                <a:ea typeface="Alice"/>
                <a:cs typeface="Alice"/>
                <a:sym typeface="Alice"/>
              </a:rPr>
              <a:t>World Bank Country and Lending Groups</a:t>
            </a:r>
          </a:p>
        </p:txBody>
      </p:sp>
      <p:sp>
        <p:nvSpPr>
          <p:cNvPr name="TextBox 7" id="7"/>
          <p:cNvSpPr txBox="true"/>
          <p:nvPr/>
        </p:nvSpPr>
        <p:spPr>
          <a:xfrm rot="0">
            <a:off x="1028700" y="3497376"/>
            <a:ext cx="2096558" cy="412734"/>
          </a:xfrm>
          <a:prstGeom prst="rect">
            <a:avLst/>
          </a:prstGeom>
        </p:spPr>
        <p:txBody>
          <a:bodyPr anchor="t" rtlCol="false" tIns="0" lIns="0" bIns="0" rIns="0">
            <a:spAutoFit/>
          </a:bodyPr>
          <a:lstStyle/>
          <a:p>
            <a:pPr algn="l">
              <a:lnSpc>
                <a:spcPts val="3499"/>
              </a:lnSpc>
            </a:pPr>
            <a:r>
              <a:rPr lang="en-US" sz="2499" b="true">
                <a:solidFill>
                  <a:srgbClr val="FFFFFF"/>
                </a:solidFill>
                <a:latin typeface="Libre Baskerville Bold"/>
                <a:ea typeface="Libre Baskerville Bold"/>
                <a:cs typeface="Libre Baskerville Bold"/>
                <a:sym typeface="Libre Baskerville Bold"/>
              </a:rPr>
              <a:t>Data</a:t>
            </a:r>
          </a:p>
        </p:txBody>
      </p:sp>
      <p:sp>
        <p:nvSpPr>
          <p:cNvPr name="TextBox 8" id="8"/>
          <p:cNvSpPr txBox="true"/>
          <p:nvPr/>
        </p:nvSpPr>
        <p:spPr>
          <a:xfrm rot="0">
            <a:off x="11263383" y="4294486"/>
            <a:ext cx="6091167" cy="1813184"/>
          </a:xfrm>
          <a:prstGeom prst="rect">
            <a:avLst/>
          </a:prstGeom>
        </p:spPr>
        <p:txBody>
          <a:bodyPr anchor="t" rtlCol="false" tIns="0" lIns="0" bIns="0" rIns="0">
            <a:spAutoFit/>
          </a:bodyPr>
          <a:lstStyle/>
          <a:p>
            <a:pPr algn="just" marL="496571" indent="-248285" lvl="1">
              <a:lnSpc>
                <a:spcPts val="3634"/>
              </a:lnSpc>
              <a:buFont typeface="Arial"/>
              <a:buChar char="•"/>
            </a:pPr>
            <a:r>
              <a:rPr lang="en-US" sz="2300">
                <a:solidFill>
                  <a:srgbClr val="FFFFFF"/>
                </a:solidFill>
                <a:latin typeface="Alice"/>
                <a:ea typeface="Alice"/>
                <a:cs typeface="Alice"/>
                <a:sym typeface="Alice"/>
              </a:rPr>
              <a:t>RStudio for cleaning, analyses, and graphs</a:t>
            </a:r>
          </a:p>
          <a:p>
            <a:pPr algn="just" marL="496571" indent="-248285" lvl="1">
              <a:lnSpc>
                <a:spcPts val="3634"/>
              </a:lnSpc>
              <a:buFont typeface="Arial"/>
              <a:buChar char="•"/>
            </a:pPr>
            <a:r>
              <a:rPr lang="en-US" sz="2300">
                <a:solidFill>
                  <a:srgbClr val="FFFFFF"/>
                </a:solidFill>
                <a:latin typeface="Alice"/>
                <a:ea typeface="Alice"/>
                <a:cs typeface="Alice"/>
                <a:sym typeface="Alice"/>
              </a:rPr>
              <a:t>Highcharter for interactive visualizations</a:t>
            </a:r>
          </a:p>
          <a:p>
            <a:pPr algn="l" marL="496571" indent="-248285" lvl="1">
              <a:lnSpc>
                <a:spcPts val="3634"/>
              </a:lnSpc>
              <a:buFont typeface="Arial"/>
              <a:buChar char="•"/>
            </a:pPr>
            <a:r>
              <a:rPr lang="en-US" sz="2300">
                <a:solidFill>
                  <a:srgbClr val="FFFFFF"/>
                </a:solidFill>
                <a:latin typeface="Alice"/>
                <a:ea typeface="Alice"/>
                <a:cs typeface="Alice"/>
                <a:sym typeface="Alice"/>
              </a:rPr>
              <a:t>Tableau for interactive dashboards</a:t>
            </a:r>
          </a:p>
          <a:p>
            <a:pPr algn="r">
              <a:lnSpc>
                <a:spcPts val="3634"/>
              </a:lnSpc>
            </a:pPr>
          </a:p>
        </p:txBody>
      </p:sp>
      <p:sp>
        <p:nvSpPr>
          <p:cNvPr name="TextBox 9" id="9"/>
          <p:cNvSpPr txBox="true"/>
          <p:nvPr/>
        </p:nvSpPr>
        <p:spPr>
          <a:xfrm rot="0">
            <a:off x="15162742" y="3817414"/>
            <a:ext cx="2096558" cy="412734"/>
          </a:xfrm>
          <a:prstGeom prst="rect">
            <a:avLst/>
          </a:prstGeom>
        </p:spPr>
        <p:txBody>
          <a:bodyPr anchor="t" rtlCol="false" tIns="0" lIns="0" bIns="0" rIns="0">
            <a:spAutoFit/>
          </a:bodyPr>
          <a:lstStyle/>
          <a:p>
            <a:pPr algn="r">
              <a:lnSpc>
                <a:spcPts val="3499"/>
              </a:lnSpc>
            </a:pPr>
            <a:r>
              <a:rPr lang="en-US" sz="2499" b="true">
                <a:solidFill>
                  <a:srgbClr val="FFFFFF"/>
                </a:solidFill>
                <a:latin typeface="Libre Baskerville Bold"/>
                <a:ea typeface="Libre Baskerville Bold"/>
                <a:cs typeface="Libre Baskerville Bold"/>
                <a:sym typeface="Libre Baskerville Bold"/>
              </a:rPr>
              <a:t>Tools</a:t>
            </a:r>
          </a:p>
        </p:txBody>
      </p:sp>
      <p:sp>
        <p:nvSpPr>
          <p:cNvPr name="TextBox 10" id="10"/>
          <p:cNvSpPr txBox="true"/>
          <p:nvPr/>
        </p:nvSpPr>
        <p:spPr>
          <a:xfrm rot="0">
            <a:off x="8031686" y="9220200"/>
            <a:ext cx="2224628" cy="355723"/>
          </a:xfrm>
          <a:prstGeom prst="rect">
            <a:avLst/>
          </a:prstGeom>
        </p:spPr>
        <p:txBody>
          <a:bodyPr anchor="t" rtlCol="false" tIns="0" lIns="0" bIns="0" rIns="0">
            <a:spAutoFit/>
          </a:bodyPr>
          <a:lstStyle/>
          <a:p>
            <a:pPr algn="ctr">
              <a:lnSpc>
                <a:spcPts val="2969"/>
              </a:lnSpc>
            </a:pPr>
            <a:r>
              <a:rPr lang="en-US" sz="2120">
                <a:solidFill>
                  <a:srgbClr val="ECEBE4"/>
                </a:solidFill>
                <a:latin typeface="Libre Baskerville"/>
                <a:ea typeface="Libre Baskerville"/>
                <a:cs typeface="Libre Baskerville"/>
                <a:sym typeface="Libre Baskerville"/>
              </a:rPr>
              <a:t>2</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5780C0"/>
        </a:solidFill>
      </p:bgPr>
    </p:bg>
    <p:spTree>
      <p:nvGrpSpPr>
        <p:cNvPr id="1" name=""/>
        <p:cNvGrpSpPr/>
        <p:nvPr/>
      </p:nvGrpSpPr>
      <p:grpSpPr>
        <a:xfrm>
          <a:off x="0" y="0"/>
          <a:ext cx="0" cy="0"/>
          <a:chOff x="0" y="0"/>
          <a:chExt cx="0" cy="0"/>
        </a:xfrm>
      </p:grpSpPr>
      <p:sp>
        <p:nvSpPr>
          <p:cNvPr name="Freeform 2" id="2"/>
          <p:cNvSpPr/>
          <p:nvPr/>
        </p:nvSpPr>
        <p:spPr>
          <a:xfrm flipH="false" flipV="false" rot="-471168">
            <a:off x="-2460915" y="-1213405"/>
            <a:ext cx="22588102" cy="11786882"/>
          </a:xfrm>
          <a:custGeom>
            <a:avLst/>
            <a:gdLst/>
            <a:ahLst/>
            <a:cxnLst/>
            <a:rect r="r" b="b" t="t" l="l"/>
            <a:pathLst>
              <a:path h="11786882" w="22588102">
                <a:moveTo>
                  <a:pt x="0" y="0"/>
                </a:moveTo>
                <a:lnTo>
                  <a:pt x="22588102" y="0"/>
                </a:lnTo>
                <a:lnTo>
                  <a:pt x="22588102" y="11786882"/>
                </a:lnTo>
                <a:lnTo>
                  <a:pt x="0" y="117868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144000" y="6517485"/>
            <a:ext cx="663356" cy="674391"/>
          </a:xfrm>
          <a:custGeom>
            <a:avLst/>
            <a:gdLst/>
            <a:ahLst/>
            <a:cxnLst/>
            <a:rect r="r" b="b" t="t" l="l"/>
            <a:pathLst>
              <a:path h="674391" w="663356">
                <a:moveTo>
                  <a:pt x="0" y="0"/>
                </a:moveTo>
                <a:lnTo>
                  <a:pt x="663356" y="0"/>
                </a:lnTo>
                <a:lnTo>
                  <a:pt x="663356" y="674391"/>
                </a:lnTo>
                <a:lnTo>
                  <a:pt x="0" y="67439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024832" y="8058193"/>
            <a:ext cx="1200107" cy="1200107"/>
          </a:xfrm>
          <a:custGeom>
            <a:avLst/>
            <a:gdLst/>
            <a:ahLst/>
            <a:cxnLst/>
            <a:rect r="r" b="b" t="t" l="l"/>
            <a:pathLst>
              <a:path h="1200107" w="1200107">
                <a:moveTo>
                  <a:pt x="0" y="0"/>
                </a:moveTo>
                <a:lnTo>
                  <a:pt x="1200108" y="0"/>
                </a:lnTo>
                <a:lnTo>
                  <a:pt x="1200108" y="1200107"/>
                </a:lnTo>
                <a:lnTo>
                  <a:pt x="0" y="12001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589239" y="459809"/>
            <a:ext cx="1243142" cy="1266163"/>
          </a:xfrm>
          <a:custGeom>
            <a:avLst/>
            <a:gdLst/>
            <a:ahLst/>
            <a:cxnLst/>
            <a:rect r="r" b="b" t="t" l="l"/>
            <a:pathLst>
              <a:path h="1266163" w="1243142">
                <a:moveTo>
                  <a:pt x="0" y="0"/>
                </a:moveTo>
                <a:lnTo>
                  <a:pt x="1243142" y="0"/>
                </a:lnTo>
                <a:lnTo>
                  <a:pt x="1243142" y="1266163"/>
                </a:lnTo>
                <a:lnTo>
                  <a:pt x="0" y="126616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6" id="6"/>
          <p:cNvGrpSpPr/>
          <p:nvPr/>
        </p:nvGrpSpPr>
        <p:grpSpPr>
          <a:xfrm rot="0">
            <a:off x="3979294" y="781564"/>
            <a:ext cx="10329412" cy="1641680"/>
            <a:chOff x="0" y="0"/>
            <a:chExt cx="13772550" cy="2188907"/>
          </a:xfrm>
        </p:grpSpPr>
        <p:sp>
          <p:nvSpPr>
            <p:cNvPr name="TextBox 7" id="7"/>
            <p:cNvSpPr txBox="true"/>
            <p:nvPr/>
          </p:nvSpPr>
          <p:spPr>
            <a:xfrm rot="0">
              <a:off x="0" y="681940"/>
              <a:ext cx="13772550" cy="1506967"/>
            </a:xfrm>
            <a:prstGeom prst="rect">
              <a:avLst/>
            </a:prstGeom>
          </p:spPr>
          <p:txBody>
            <a:bodyPr anchor="t" rtlCol="false" tIns="0" lIns="0" bIns="0" rIns="0">
              <a:spAutoFit/>
            </a:bodyPr>
            <a:lstStyle/>
            <a:p>
              <a:pPr algn="ctr">
                <a:lnSpc>
                  <a:spcPts val="7160"/>
                </a:lnSpc>
              </a:pPr>
              <a:r>
                <a:rPr lang="en-US" sz="9180" spc="-569">
                  <a:solidFill>
                    <a:srgbClr val="FBF9F5"/>
                  </a:solidFill>
                  <a:latin typeface="Lovelace"/>
                  <a:ea typeface="Lovelace"/>
                  <a:cs typeface="Lovelace"/>
                  <a:sym typeface="Lovelace"/>
                </a:rPr>
                <a:t>Data Cleaning</a:t>
              </a:r>
            </a:p>
          </p:txBody>
        </p:sp>
        <p:sp>
          <p:nvSpPr>
            <p:cNvPr name="Freeform 8" id="8"/>
            <p:cNvSpPr/>
            <p:nvPr/>
          </p:nvSpPr>
          <p:spPr>
            <a:xfrm flipH="false" flipV="false" rot="863728">
              <a:off x="1779369" y="98757"/>
              <a:ext cx="909297" cy="909297"/>
            </a:xfrm>
            <a:custGeom>
              <a:avLst/>
              <a:gdLst/>
              <a:ahLst/>
              <a:cxnLst/>
              <a:rect r="r" b="b" t="t" l="l"/>
              <a:pathLst>
                <a:path h="909297" w="909297">
                  <a:moveTo>
                    <a:pt x="0" y="0"/>
                  </a:moveTo>
                  <a:lnTo>
                    <a:pt x="909297" y="0"/>
                  </a:lnTo>
                  <a:lnTo>
                    <a:pt x="909297" y="909297"/>
                  </a:lnTo>
                  <a:lnTo>
                    <a:pt x="0" y="90929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sp>
        <p:nvSpPr>
          <p:cNvPr name="TextBox 9" id="9"/>
          <p:cNvSpPr txBox="true"/>
          <p:nvPr/>
        </p:nvSpPr>
        <p:spPr>
          <a:xfrm rot="0">
            <a:off x="4859257" y="3428792"/>
            <a:ext cx="8569485" cy="4491851"/>
          </a:xfrm>
          <a:prstGeom prst="rect">
            <a:avLst/>
          </a:prstGeom>
        </p:spPr>
        <p:txBody>
          <a:bodyPr anchor="t" rtlCol="false" tIns="0" lIns="0" bIns="0" rIns="0">
            <a:spAutoFit/>
          </a:bodyPr>
          <a:lstStyle/>
          <a:p>
            <a:pPr algn="l" marL="602437" indent="-301219" lvl="1">
              <a:lnSpc>
                <a:spcPts val="5106"/>
              </a:lnSpc>
              <a:buFont typeface="Arial"/>
              <a:buChar char="•"/>
            </a:pPr>
            <a:r>
              <a:rPr lang="en-US" sz="2790">
                <a:solidFill>
                  <a:srgbClr val="FFFFFF"/>
                </a:solidFill>
                <a:latin typeface="Alice"/>
                <a:ea typeface="Alice"/>
                <a:cs typeface="Alice"/>
                <a:sym typeface="Alice"/>
              </a:rPr>
              <a:t>renamed columns</a:t>
            </a:r>
          </a:p>
          <a:p>
            <a:pPr algn="l" marL="602437" indent="-301219" lvl="1">
              <a:lnSpc>
                <a:spcPts val="5106"/>
              </a:lnSpc>
              <a:buFont typeface="Arial"/>
              <a:buChar char="•"/>
            </a:pPr>
            <a:r>
              <a:rPr lang="en-US" sz="2790">
                <a:solidFill>
                  <a:srgbClr val="FFFFFF"/>
                </a:solidFill>
                <a:latin typeface="Alice"/>
                <a:ea typeface="Alice"/>
                <a:cs typeface="Alice"/>
                <a:sym typeface="Alice"/>
              </a:rPr>
              <a:t>omitted row</a:t>
            </a:r>
          </a:p>
          <a:p>
            <a:pPr algn="l" marL="602437" indent="-301219" lvl="1">
              <a:lnSpc>
                <a:spcPts val="5106"/>
              </a:lnSpc>
              <a:buFont typeface="Arial"/>
              <a:buChar char="•"/>
            </a:pPr>
            <a:r>
              <a:rPr lang="en-US" sz="2790">
                <a:solidFill>
                  <a:srgbClr val="FFFFFF"/>
                </a:solidFill>
                <a:latin typeface="Alice"/>
                <a:ea typeface="Alice"/>
                <a:cs typeface="Alice"/>
                <a:sym typeface="Alice"/>
              </a:rPr>
              <a:t>omitted columns (out of school datasets)</a:t>
            </a:r>
          </a:p>
          <a:p>
            <a:pPr algn="l" marL="602437" indent="-301219" lvl="1">
              <a:lnSpc>
                <a:spcPts val="5106"/>
              </a:lnSpc>
              <a:buFont typeface="Arial"/>
              <a:buChar char="•"/>
            </a:pPr>
            <a:r>
              <a:rPr lang="en-US" sz="2790">
                <a:solidFill>
                  <a:srgbClr val="FFFFFF"/>
                </a:solidFill>
                <a:latin typeface="Alice"/>
                <a:ea typeface="Alice"/>
                <a:cs typeface="Alice"/>
                <a:sym typeface="Alice"/>
              </a:rPr>
              <a:t>mutated to create 2 variables for all datasets</a:t>
            </a:r>
          </a:p>
          <a:p>
            <a:pPr algn="l" marL="1204874" indent="-401625" lvl="2">
              <a:lnSpc>
                <a:spcPts val="5106"/>
              </a:lnSpc>
              <a:buFont typeface="Arial"/>
              <a:buChar char="⚬"/>
            </a:pPr>
            <a:r>
              <a:rPr lang="en-US" sz="2790">
                <a:solidFill>
                  <a:srgbClr val="FFFFFF"/>
                </a:solidFill>
                <a:latin typeface="Alice"/>
                <a:ea typeface="Alice"/>
                <a:cs typeface="Alice"/>
                <a:sym typeface="Alice"/>
              </a:rPr>
              <a:t>region</a:t>
            </a:r>
          </a:p>
          <a:p>
            <a:pPr algn="l" marL="1204874" indent="-401625" lvl="2">
              <a:lnSpc>
                <a:spcPts val="5106"/>
              </a:lnSpc>
              <a:buFont typeface="Arial"/>
              <a:buChar char="⚬"/>
            </a:pPr>
            <a:r>
              <a:rPr lang="en-US" sz="2790">
                <a:solidFill>
                  <a:srgbClr val="FFFFFF"/>
                </a:solidFill>
                <a:latin typeface="Alice"/>
                <a:ea typeface="Alice"/>
                <a:cs typeface="Alice"/>
                <a:sym typeface="Alice"/>
              </a:rPr>
              <a:t>income</a:t>
            </a:r>
          </a:p>
          <a:p>
            <a:pPr algn="l" marL="602437" indent="-301219" lvl="1">
              <a:lnSpc>
                <a:spcPts val="5106"/>
              </a:lnSpc>
              <a:buFont typeface="Arial"/>
              <a:buChar char="•"/>
            </a:pPr>
            <a:r>
              <a:rPr lang="en-US" sz="2790">
                <a:solidFill>
                  <a:srgbClr val="FFFFFF"/>
                </a:solidFill>
                <a:latin typeface="Alice"/>
                <a:ea typeface="Alice"/>
                <a:cs typeface="Alice"/>
                <a:sym typeface="Alice"/>
              </a:rPr>
              <a:t>omitted N/A values from out of school datasets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5780C0"/>
        </a:solidFill>
      </p:bgPr>
    </p:bg>
    <p:spTree>
      <p:nvGrpSpPr>
        <p:cNvPr id="1" name=""/>
        <p:cNvGrpSpPr/>
        <p:nvPr/>
      </p:nvGrpSpPr>
      <p:grpSpPr>
        <a:xfrm>
          <a:off x="0" y="0"/>
          <a:ext cx="0" cy="0"/>
          <a:chOff x="0" y="0"/>
          <a:chExt cx="0" cy="0"/>
        </a:xfrm>
      </p:grpSpPr>
      <p:sp>
        <p:nvSpPr>
          <p:cNvPr name="Freeform 2" id="2"/>
          <p:cNvSpPr/>
          <p:nvPr/>
        </p:nvSpPr>
        <p:spPr>
          <a:xfrm flipH="false" flipV="false" rot="0">
            <a:off x="8166796" y="8755484"/>
            <a:ext cx="1954408" cy="1005632"/>
          </a:xfrm>
          <a:custGeom>
            <a:avLst/>
            <a:gdLst/>
            <a:ahLst/>
            <a:cxnLst/>
            <a:rect r="r" b="b" t="t" l="l"/>
            <a:pathLst>
              <a:path h="1005632" w="1954408">
                <a:moveTo>
                  <a:pt x="0" y="0"/>
                </a:moveTo>
                <a:lnTo>
                  <a:pt x="1954408" y="0"/>
                </a:lnTo>
                <a:lnTo>
                  <a:pt x="1954408" y="1005632"/>
                </a:lnTo>
                <a:lnTo>
                  <a:pt x="0" y="10056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a:off x="0" y="9239250"/>
            <a:ext cx="7792669" cy="0"/>
          </a:xfrm>
          <a:prstGeom prst="line">
            <a:avLst/>
          </a:prstGeom>
          <a:ln cap="flat" w="19050">
            <a:solidFill>
              <a:srgbClr val="FBF9F5"/>
            </a:solidFill>
            <a:prstDash val="solid"/>
            <a:headEnd type="none" len="sm" w="sm"/>
            <a:tailEnd type="none" len="sm" w="sm"/>
          </a:ln>
        </p:spPr>
      </p:sp>
      <p:sp>
        <p:nvSpPr>
          <p:cNvPr name="AutoShape 4" id="4"/>
          <p:cNvSpPr/>
          <p:nvPr/>
        </p:nvSpPr>
        <p:spPr>
          <a:xfrm>
            <a:off x="10495331" y="9229725"/>
            <a:ext cx="7792669" cy="0"/>
          </a:xfrm>
          <a:prstGeom prst="line">
            <a:avLst/>
          </a:prstGeom>
          <a:ln cap="flat" w="19050">
            <a:solidFill>
              <a:srgbClr val="FBF9F5"/>
            </a:solidFill>
            <a:prstDash val="solid"/>
            <a:headEnd type="none" len="sm" w="sm"/>
            <a:tailEnd type="none" len="sm" w="sm"/>
          </a:ln>
        </p:spPr>
      </p:sp>
      <p:sp>
        <p:nvSpPr>
          <p:cNvPr name="TextBox 5" id="5"/>
          <p:cNvSpPr txBox="true"/>
          <p:nvPr/>
        </p:nvSpPr>
        <p:spPr>
          <a:xfrm rot="0">
            <a:off x="7049306" y="1381125"/>
            <a:ext cx="10209994" cy="1946994"/>
          </a:xfrm>
          <a:prstGeom prst="rect">
            <a:avLst/>
          </a:prstGeom>
        </p:spPr>
        <p:txBody>
          <a:bodyPr anchor="t" rtlCol="false" tIns="0" lIns="0" bIns="0" rIns="0">
            <a:spAutoFit/>
          </a:bodyPr>
          <a:lstStyle/>
          <a:p>
            <a:pPr algn="r">
              <a:lnSpc>
                <a:spcPts val="7160"/>
              </a:lnSpc>
            </a:pPr>
            <a:r>
              <a:rPr lang="en-US" sz="9180" spc="-569">
                <a:solidFill>
                  <a:srgbClr val="FBF9F5"/>
                </a:solidFill>
                <a:latin typeface="Lovelace"/>
                <a:ea typeface="Lovelace"/>
                <a:cs typeface="Lovelace"/>
                <a:sym typeface="Lovelace"/>
              </a:rPr>
              <a:t>Descriptive Statistics</a:t>
            </a:r>
          </a:p>
        </p:txBody>
      </p:sp>
      <p:sp>
        <p:nvSpPr>
          <p:cNvPr name="Freeform 6" id="6"/>
          <p:cNvSpPr/>
          <p:nvPr/>
        </p:nvSpPr>
        <p:spPr>
          <a:xfrm flipH="false" flipV="false" rot="5400000">
            <a:off x="11577019" y="2104145"/>
            <a:ext cx="812538" cy="961067"/>
          </a:xfrm>
          <a:custGeom>
            <a:avLst/>
            <a:gdLst/>
            <a:ahLst/>
            <a:cxnLst/>
            <a:rect r="r" b="b" t="t" l="l"/>
            <a:pathLst>
              <a:path h="961067" w="812538">
                <a:moveTo>
                  <a:pt x="0" y="0"/>
                </a:moveTo>
                <a:lnTo>
                  <a:pt x="812539" y="0"/>
                </a:lnTo>
                <a:lnTo>
                  <a:pt x="812539" y="961067"/>
                </a:lnTo>
                <a:lnTo>
                  <a:pt x="0" y="9610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028700" y="3605099"/>
            <a:ext cx="7914011" cy="4723837"/>
            <a:chOff x="0" y="0"/>
            <a:chExt cx="2084349" cy="1244138"/>
          </a:xfrm>
        </p:grpSpPr>
        <p:sp>
          <p:nvSpPr>
            <p:cNvPr name="Freeform 8" id="8"/>
            <p:cNvSpPr/>
            <p:nvPr/>
          </p:nvSpPr>
          <p:spPr>
            <a:xfrm flipH="false" flipV="false" rot="0">
              <a:off x="0" y="0"/>
              <a:ext cx="2084349" cy="1244138"/>
            </a:xfrm>
            <a:custGeom>
              <a:avLst/>
              <a:gdLst/>
              <a:ahLst/>
              <a:cxnLst/>
              <a:rect r="r" b="b" t="t" l="l"/>
              <a:pathLst>
                <a:path h="1244138" w="2084349">
                  <a:moveTo>
                    <a:pt x="49891" y="0"/>
                  </a:moveTo>
                  <a:lnTo>
                    <a:pt x="2034458" y="0"/>
                  </a:lnTo>
                  <a:cubicBezTo>
                    <a:pt x="2062012" y="0"/>
                    <a:pt x="2084349" y="22337"/>
                    <a:pt x="2084349" y="49891"/>
                  </a:cubicBezTo>
                  <a:lnTo>
                    <a:pt x="2084349" y="1194247"/>
                  </a:lnTo>
                  <a:cubicBezTo>
                    <a:pt x="2084349" y="1207479"/>
                    <a:pt x="2079092" y="1220169"/>
                    <a:pt x="2069736" y="1229525"/>
                  </a:cubicBezTo>
                  <a:cubicBezTo>
                    <a:pt x="2060379" y="1238882"/>
                    <a:pt x="2047690" y="1244138"/>
                    <a:pt x="2034458" y="1244138"/>
                  </a:cubicBezTo>
                  <a:lnTo>
                    <a:pt x="49891" y="1244138"/>
                  </a:lnTo>
                  <a:cubicBezTo>
                    <a:pt x="22337" y="1244138"/>
                    <a:pt x="0" y="1221801"/>
                    <a:pt x="0" y="1194247"/>
                  </a:cubicBezTo>
                  <a:lnTo>
                    <a:pt x="0" y="49891"/>
                  </a:lnTo>
                  <a:cubicBezTo>
                    <a:pt x="0" y="36659"/>
                    <a:pt x="5256" y="23969"/>
                    <a:pt x="14613" y="14613"/>
                  </a:cubicBezTo>
                  <a:cubicBezTo>
                    <a:pt x="23969" y="5256"/>
                    <a:pt x="36659" y="0"/>
                    <a:pt x="49891" y="0"/>
                  </a:cubicBezTo>
                  <a:close/>
                </a:path>
              </a:pathLst>
            </a:custGeom>
            <a:solidFill>
              <a:srgbClr val="345383"/>
            </a:solidFill>
          </p:spPr>
        </p:sp>
        <p:sp>
          <p:nvSpPr>
            <p:cNvPr name="TextBox 9" id="9"/>
            <p:cNvSpPr txBox="true"/>
            <p:nvPr/>
          </p:nvSpPr>
          <p:spPr>
            <a:xfrm>
              <a:off x="0" y="-38100"/>
              <a:ext cx="2084349" cy="1282238"/>
            </a:xfrm>
            <a:prstGeom prst="rect">
              <a:avLst/>
            </a:prstGeom>
          </p:spPr>
          <p:txBody>
            <a:bodyPr anchor="ctr" rtlCol="false" tIns="50800" lIns="50800" bIns="50800" rIns="50800"/>
            <a:lstStyle/>
            <a:p>
              <a:pPr algn="ctr">
                <a:lnSpc>
                  <a:spcPts val="3499"/>
                </a:lnSpc>
              </a:pPr>
            </a:p>
          </p:txBody>
        </p:sp>
      </p:grpSp>
      <p:sp>
        <p:nvSpPr>
          <p:cNvPr name="TextBox 10" id="10"/>
          <p:cNvSpPr txBox="true"/>
          <p:nvPr/>
        </p:nvSpPr>
        <p:spPr>
          <a:xfrm rot="0">
            <a:off x="1376628" y="4154721"/>
            <a:ext cx="7218155" cy="3510294"/>
          </a:xfrm>
          <a:prstGeom prst="rect">
            <a:avLst/>
          </a:prstGeom>
        </p:spPr>
        <p:txBody>
          <a:bodyPr anchor="t" rtlCol="false" tIns="0" lIns="0" bIns="0" rIns="0">
            <a:spAutoFit/>
          </a:bodyPr>
          <a:lstStyle/>
          <a:p>
            <a:pPr algn="l">
              <a:lnSpc>
                <a:spcPts val="3906"/>
              </a:lnSpc>
            </a:pPr>
            <a:r>
              <a:rPr lang="en-US" sz="2790" b="true">
                <a:solidFill>
                  <a:srgbClr val="FFFFFF"/>
                </a:solidFill>
                <a:latin typeface="ITC New Baskerville Bold"/>
                <a:ea typeface="ITC New Baskerville Bold"/>
                <a:cs typeface="ITC New Baskerville Bold"/>
                <a:sym typeface="ITC New Baskerville Bold"/>
              </a:rPr>
              <a:t>Datasets Overview</a:t>
            </a:r>
          </a:p>
          <a:p>
            <a:pPr algn="l" marL="602437" indent="-301219" lvl="1">
              <a:lnSpc>
                <a:spcPts val="3906"/>
              </a:lnSpc>
              <a:buFont typeface="Arial"/>
              <a:buChar char="•"/>
            </a:pPr>
            <a:r>
              <a:rPr lang="en-US" sz="2790">
                <a:solidFill>
                  <a:srgbClr val="FFFFFF"/>
                </a:solidFill>
                <a:latin typeface="ITC New Baskerville"/>
                <a:ea typeface="ITC New Baskerville"/>
                <a:cs typeface="ITC New Baskerville"/>
                <a:sym typeface="ITC New Baskerville"/>
              </a:rPr>
              <a:t>Fertility Rate (births per 1000 girls)</a:t>
            </a:r>
          </a:p>
          <a:p>
            <a:pPr algn="l" marL="1204874" indent="-401625" lvl="2">
              <a:lnSpc>
                <a:spcPts val="3906"/>
              </a:lnSpc>
              <a:buFont typeface="Arial"/>
              <a:buChar char="⚬"/>
            </a:pPr>
            <a:r>
              <a:rPr lang="en-US" sz="2790">
                <a:solidFill>
                  <a:srgbClr val="FFFFFF"/>
                </a:solidFill>
                <a:latin typeface="ITC New Baskerville"/>
                <a:ea typeface="ITC New Baskerville"/>
                <a:cs typeface="ITC New Baskerville"/>
                <a:sym typeface="ITC New Baskerville"/>
              </a:rPr>
              <a:t>217 observations / 8 variables</a:t>
            </a:r>
          </a:p>
          <a:p>
            <a:pPr algn="l" marL="602437" indent="-301219" lvl="1">
              <a:lnSpc>
                <a:spcPts val="3906"/>
              </a:lnSpc>
              <a:buFont typeface="Arial"/>
              <a:buChar char="•"/>
            </a:pPr>
            <a:r>
              <a:rPr lang="en-US" sz="2790">
                <a:solidFill>
                  <a:srgbClr val="FFFFFF"/>
                </a:solidFill>
                <a:latin typeface="ITC New Baskerville"/>
                <a:ea typeface="ITC New Baskerville"/>
                <a:cs typeface="ITC New Baskerville"/>
                <a:sym typeface="ITC New Baskerville"/>
              </a:rPr>
              <a:t>Female Adolescents Out of School (%)</a:t>
            </a:r>
          </a:p>
          <a:p>
            <a:pPr algn="l" marL="1204874" indent="-401625" lvl="2">
              <a:lnSpc>
                <a:spcPts val="3906"/>
              </a:lnSpc>
              <a:buFont typeface="Arial"/>
              <a:buChar char="⚬"/>
            </a:pPr>
            <a:r>
              <a:rPr lang="en-US" sz="2790">
                <a:solidFill>
                  <a:srgbClr val="FFFFFF"/>
                </a:solidFill>
                <a:latin typeface="ITC New Baskerville"/>
                <a:ea typeface="ITC New Baskerville"/>
                <a:cs typeface="ITC New Baskerville"/>
                <a:sym typeface="ITC New Baskerville"/>
              </a:rPr>
              <a:t>217 observations / 8 variables</a:t>
            </a:r>
          </a:p>
          <a:p>
            <a:pPr algn="l" marL="602437" indent="-301219" lvl="1">
              <a:lnSpc>
                <a:spcPts val="3906"/>
              </a:lnSpc>
              <a:buFont typeface="Arial"/>
              <a:buChar char="•"/>
            </a:pPr>
            <a:r>
              <a:rPr lang="en-US" sz="2790">
                <a:solidFill>
                  <a:srgbClr val="FFFFFF"/>
                </a:solidFill>
                <a:latin typeface="ITC New Baskerville"/>
                <a:ea typeface="ITC New Baskerville"/>
                <a:cs typeface="ITC New Baskerville"/>
                <a:sym typeface="ITC New Baskerville"/>
              </a:rPr>
              <a:t>Male Adolescents Out of School (%)</a:t>
            </a:r>
          </a:p>
          <a:p>
            <a:pPr algn="l" marL="1204874" indent="-401625" lvl="2">
              <a:lnSpc>
                <a:spcPts val="3906"/>
              </a:lnSpc>
              <a:buFont typeface="Arial"/>
              <a:buChar char="⚬"/>
            </a:pPr>
            <a:r>
              <a:rPr lang="en-US" sz="2790">
                <a:solidFill>
                  <a:srgbClr val="FFFFFF"/>
                </a:solidFill>
                <a:latin typeface="ITC New Baskerville"/>
                <a:ea typeface="ITC New Baskerville"/>
                <a:cs typeface="ITC New Baskerville"/>
                <a:sym typeface="ITC New Baskerville"/>
              </a:rPr>
              <a:t>217 observations / 8 variables</a:t>
            </a:r>
          </a:p>
        </p:txBody>
      </p:sp>
      <p:grpSp>
        <p:nvGrpSpPr>
          <p:cNvPr name="Group 11" id="11"/>
          <p:cNvGrpSpPr/>
          <p:nvPr/>
        </p:nvGrpSpPr>
        <p:grpSpPr>
          <a:xfrm rot="0">
            <a:off x="9659799" y="3605099"/>
            <a:ext cx="7914011" cy="4723837"/>
            <a:chOff x="0" y="0"/>
            <a:chExt cx="2084349" cy="1244138"/>
          </a:xfrm>
        </p:grpSpPr>
        <p:sp>
          <p:nvSpPr>
            <p:cNvPr name="Freeform 12" id="12"/>
            <p:cNvSpPr/>
            <p:nvPr/>
          </p:nvSpPr>
          <p:spPr>
            <a:xfrm flipH="false" flipV="false" rot="0">
              <a:off x="0" y="0"/>
              <a:ext cx="2084349" cy="1244138"/>
            </a:xfrm>
            <a:custGeom>
              <a:avLst/>
              <a:gdLst/>
              <a:ahLst/>
              <a:cxnLst/>
              <a:rect r="r" b="b" t="t" l="l"/>
              <a:pathLst>
                <a:path h="1244138" w="2084349">
                  <a:moveTo>
                    <a:pt x="49891" y="0"/>
                  </a:moveTo>
                  <a:lnTo>
                    <a:pt x="2034458" y="0"/>
                  </a:lnTo>
                  <a:cubicBezTo>
                    <a:pt x="2062012" y="0"/>
                    <a:pt x="2084349" y="22337"/>
                    <a:pt x="2084349" y="49891"/>
                  </a:cubicBezTo>
                  <a:lnTo>
                    <a:pt x="2084349" y="1194247"/>
                  </a:lnTo>
                  <a:cubicBezTo>
                    <a:pt x="2084349" y="1207479"/>
                    <a:pt x="2079092" y="1220169"/>
                    <a:pt x="2069736" y="1229525"/>
                  </a:cubicBezTo>
                  <a:cubicBezTo>
                    <a:pt x="2060379" y="1238882"/>
                    <a:pt x="2047690" y="1244138"/>
                    <a:pt x="2034458" y="1244138"/>
                  </a:cubicBezTo>
                  <a:lnTo>
                    <a:pt x="49891" y="1244138"/>
                  </a:lnTo>
                  <a:cubicBezTo>
                    <a:pt x="22337" y="1244138"/>
                    <a:pt x="0" y="1221801"/>
                    <a:pt x="0" y="1194247"/>
                  </a:cubicBezTo>
                  <a:lnTo>
                    <a:pt x="0" y="49891"/>
                  </a:lnTo>
                  <a:cubicBezTo>
                    <a:pt x="0" y="36659"/>
                    <a:pt x="5256" y="23969"/>
                    <a:pt x="14613" y="14613"/>
                  </a:cubicBezTo>
                  <a:cubicBezTo>
                    <a:pt x="23969" y="5256"/>
                    <a:pt x="36659" y="0"/>
                    <a:pt x="49891" y="0"/>
                  </a:cubicBezTo>
                  <a:close/>
                </a:path>
              </a:pathLst>
            </a:custGeom>
            <a:solidFill>
              <a:srgbClr val="345383"/>
            </a:solidFill>
          </p:spPr>
        </p:sp>
        <p:sp>
          <p:nvSpPr>
            <p:cNvPr name="TextBox 13" id="13"/>
            <p:cNvSpPr txBox="true"/>
            <p:nvPr/>
          </p:nvSpPr>
          <p:spPr>
            <a:xfrm>
              <a:off x="0" y="-38100"/>
              <a:ext cx="2084349" cy="1282238"/>
            </a:xfrm>
            <a:prstGeom prst="rect">
              <a:avLst/>
            </a:prstGeom>
          </p:spPr>
          <p:txBody>
            <a:bodyPr anchor="ctr" rtlCol="false" tIns="50800" lIns="50800" bIns="50800" rIns="50800"/>
            <a:lstStyle/>
            <a:p>
              <a:pPr algn="ctr">
                <a:lnSpc>
                  <a:spcPts val="3499"/>
                </a:lnSpc>
              </a:pPr>
            </a:p>
          </p:txBody>
        </p:sp>
      </p:grpSp>
      <p:sp>
        <p:nvSpPr>
          <p:cNvPr name="TextBox 14" id="14"/>
          <p:cNvSpPr txBox="true"/>
          <p:nvPr/>
        </p:nvSpPr>
        <p:spPr>
          <a:xfrm rot="0">
            <a:off x="10423886" y="3907087"/>
            <a:ext cx="6385836" cy="4005561"/>
          </a:xfrm>
          <a:prstGeom prst="rect">
            <a:avLst/>
          </a:prstGeom>
        </p:spPr>
        <p:txBody>
          <a:bodyPr anchor="t" rtlCol="false" tIns="0" lIns="0" bIns="0" rIns="0">
            <a:spAutoFit/>
          </a:bodyPr>
          <a:lstStyle/>
          <a:p>
            <a:pPr algn="l">
              <a:lnSpc>
                <a:spcPts val="3906"/>
              </a:lnSpc>
            </a:pPr>
            <a:r>
              <a:rPr lang="en-US" sz="2790" b="true">
                <a:solidFill>
                  <a:srgbClr val="FFFFFF"/>
                </a:solidFill>
                <a:latin typeface="ITC New Baskerville Bold"/>
                <a:ea typeface="ITC New Baskerville Bold"/>
                <a:cs typeface="ITC New Baskerville Bold"/>
                <a:sym typeface="ITC New Baskerville Bold"/>
              </a:rPr>
              <a:t>Variables</a:t>
            </a:r>
          </a:p>
          <a:p>
            <a:pPr algn="l" marL="602437" indent="-301219" lvl="1">
              <a:lnSpc>
                <a:spcPts val="3906"/>
              </a:lnSpc>
              <a:buFont typeface="Arial"/>
              <a:buChar char="•"/>
            </a:pPr>
            <a:r>
              <a:rPr lang="en-US" sz="2790">
                <a:solidFill>
                  <a:srgbClr val="FFFFFF"/>
                </a:solidFill>
                <a:latin typeface="ITC New Baskerville"/>
                <a:ea typeface="ITC New Baskerville"/>
                <a:cs typeface="ITC New Baskerville"/>
                <a:sym typeface="ITC New Baskerville"/>
              </a:rPr>
              <a:t>Country</a:t>
            </a:r>
          </a:p>
          <a:p>
            <a:pPr algn="l" marL="602437" indent="-301219" lvl="1">
              <a:lnSpc>
                <a:spcPts val="3906"/>
              </a:lnSpc>
              <a:buFont typeface="Arial"/>
              <a:buChar char="•"/>
            </a:pPr>
            <a:r>
              <a:rPr lang="en-US" sz="2790">
                <a:solidFill>
                  <a:srgbClr val="FFFFFF"/>
                </a:solidFill>
                <a:latin typeface="ITC New Baskerville"/>
                <a:ea typeface="ITC New Baskerville"/>
                <a:cs typeface="ITC New Baskerville"/>
                <a:sym typeface="ITC New Baskerville"/>
              </a:rPr>
              <a:t>Region</a:t>
            </a:r>
          </a:p>
          <a:p>
            <a:pPr algn="l" marL="602437" indent="-301219" lvl="1">
              <a:lnSpc>
                <a:spcPts val="3906"/>
              </a:lnSpc>
              <a:buFont typeface="Arial"/>
              <a:buChar char="•"/>
            </a:pPr>
            <a:r>
              <a:rPr lang="en-US" sz="2790">
                <a:solidFill>
                  <a:srgbClr val="FFFFFF"/>
                </a:solidFill>
                <a:latin typeface="ITC New Baskerville"/>
                <a:ea typeface="ITC New Baskerville"/>
                <a:cs typeface="ITC New Baskerville"/>
                <a:sym typeface="ITC New Baskerville"/>
              </a:rPr>
              <a:t>Income</a:t>
            </a:r>
          </a:p>
          <a:p>
            <a:pPr algn="l" marL="602437" indent="-301219" lvl="1">
              <a:lnSpc>
                <a:spcPts val="3906"/>
              </a:lnSpc>
              <a:buFont typeface="Arial"/>
              <a:buChar char="•"/>
            </a:pPr>
            <a:r>
              <a:rPr lang="en-US" sz="2790">
                <a:solidFill>
                  <a:srgbClr val="FFFFFF"/>
                </a:solidFill>
                <a:latin typeface="ITC New Baskerville"/>
                <a:ea typeface="ITC New Baskerville"/>
                <a:cs typeface="ITC New Baskerville"/>
                <a:sym typeface="ITC New Baskerville"/>
              </a:rPr>
              <a:t>Fertility Rate</a:t>
            </a:r>
          </a:p>
          <a:p>
            <a:pPr algn="l" marL="1204874" indent="-401625" lvl="2">
              <a:lnSpc>
                <a:spcPts val="3906"/>
              </a:lnSpc>
              <a:buFont typeface="Arial"/>
              <a:buChar char="⚬"/>
            </a:pPr>
            <a:r>
              <a:rPr lang="en-US" sz="2790">
                <a:solidFill>
                  <a:srgbClr val="FFFFFF"/>
                </a:solidFill>
                <a:latin typeface="ITC New Baskerville"/>
                <a:ea typeface="ITC New Baskerville"/>
                <a:cs typeface="ITC New Baskerville"/>
                <a:sym typeface="ITC New Baskerville"/>
              </a:rPr>
              <a:t>years 1960 - 2020</a:t>
            </a:r>
          </a:p>
          <a:p>
            <a:pPr algn="l" marL="602437" indent="-301219" lvl="1">
              <a:lnSpc>
                <a:spcPts val="3906"/>
              </a:lnSpc>
              <a:buFont typeface="Arial"/>
              <a:buChar char="•"/>
            </a:pPr>
            <a:r>
              <a:rPr lang="en-US" sz="2790">
                <a:solidFill>
                  <a:srgbClr val="FFFFFF"/>
                </a:solidFill>
                <a:latin typeface="ITC New Baskerville"/>
                <a:ea typeface="ITC New Baskerville"/>
                <a:cs typeface="ITC New Baskerville"/>
                <a:sym typeface="ITC New Baskerville"/>
              </a:rPr>
              <a:t>Out of School datasets</a:t>
            </a:r>
          </a:p>
          <a:p>
            <a:pPr algn="l" marL="1204874" indent="-401625" lvl="2">
              <a:lnSpc>
                <a:spcPts val="3906"/>
              </a:lnSpc>
              <a:buFont typeface="Arial"/>
              <a:buChar char="⚬"/>
            </a:pPr>
            <a:r>
              <a:rPr lang="en-US" sz="2790">
                <a:solidFill>
                  <a:srgbClr val="FFFFFF"/>
                </a:solidFill>
                <a:latin typeface="ITC New Baskerville"/>
                <a:ea typeface="ITC New Baskerville"/>
                <a:cs typeface="ITC New Baskerville"/>
                <a:sym typeface="ITC New Baskerville"/>
              </a:rPr>
              <a:t>years 2000 - 2020</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5780C0"/>
        </a:solidFill>
      </p:bgPr>
    </p:bg>
    <p:spTree>
      <p:nvGrpSpPr>
        <p:cNvPr id="1" name=""/>
        <p:cNvGrpSpPr/>
        <p:nvPr/>
      </p:nvGrpSpPr>
      <p:grpSpPr>
        <a:xfrm>
          <a:off x="0" y="0"/>
          <a:ext cx="0" cy="0"/>
          <a:chOff x="0" y="0"/>
          <a:chExt cx="0" cy="0"/>
        </a:xfrm>
      </p:grpSpPr>
      <p:sp>
        <p:nvSpPr>
          <p:cNvPr name="Freeform 2" id="2"/>
          <p:cNvSpPr/>
          <p:nvPr/>
        </p:nvSpPr>
        <p:spPr>
          <a:xfrm flipH="false" flipV="false" rot="0">
            <a:off x="-3407595" y="7472482"/>
            <a:ext cx="8338513" cy="8338513"/>
          </a:xfrm>
          <a:custGeom>
            <a:avLst/>
            <a:gdLst/>
            <a:ahLst/>
            <a:cxnLst/>
            <a:rect r="r" b="b" t="t" l="l"/>
            <a:pathLst>
              <a:path h="8338513" w="8338513">
                <a:moveTo>
                  <a:pt x="0" y="0"/>
                </a:moveTo>
                <a:lnTo>
                  <a:pt x="8338513" y="0"/>
                </a:lnTo>
                <a:lnTo>
                  <a:pt x="8338513" y="8338513"/>
                </a:lnTo>
                <a:lnTo>
                  <a:pt x="0" y="8338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728246" y="-4868262"/>
            <a:ext cx="8338513" cy="8338513"/>
          </a:xfrm>
          <a:custGeom>
            <a:avLst/>
            <a:gdLst/>
            <a:ahLst/>
            <a:cxnLst/>
            <a:rect r="r" b="b" t="t" l="l"/>
            <a:pathLst>
              <a:path h="8338513" w="8338513">
                <a:moveTo>
                  <a:pt x="0" y="0"/>
                </a:moveTo>
                <a:lnTo>
                  <a:pt x="8338513" y="0"/>
                </a:lnTo>
                <a:lnTo>
                  <a:pt x="8338513" y="8338512"/>
                </a:lnTo>
                <a:lnTo>
                  <a:pt x="0" y="8338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flipV="true">
            <a:off x="-578214" y="9258300"/>
            <a:ext cx="20429268" cy="9525"/>
          </a:xfrm>
          <a:prstGeom prst="line">
            <a:avLst/>
          </a:prstGeom>
          <a:ln cap="flat" w="19050">
            <a:solidFill>
              <a:srgbClr val="FBF9F5"/>
            </a:solidFill>
            <a:prstDash val="solid"/>
            <a:headEnd type="none" len="sm" w="sm"/>
            <a:tailEnd type="none" len="sm" w="sm"/>
          </a:ln>
        </p:spPr>
      </p:sp>
      <p:sp>
        <p:nvSpPr>
          <p:cNvPr name="Freeform 5" id="5"/>
          <p:cNvSpPr/>
          <p:nvPr/>
        </p:nvSpPr>
        <p:spPr>
          <a:xfrm flipH="false" flipV="false" rot="5400000">
            <a:off x="154305" y="-154305"/>
            <a:ext cx="3806190" cy="4114800"/>
          </a:xfrm>
          <a:custGeom>
            <a:avLst/>
            <a:gdLst/>
            <a:ahLst/>
            <a:cxnLst/>
            <a:rect r="r" b="b" t="t" l="l"/>
            <a:pathLst>
              <a:path h="4114800" w="3806190">
                <a:moveTo>
                  <a:pt x="0" y="0"/>
                </a:moveTo>
                <a:lnTo>
                  <a:pt x="3806190" y="0"/>
                </a:lnTo>
                <a:lnTo>
                  <a:pt x="380619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5029851" y="7028851"/>
            <a:ext cx="3131208" cy="3385090"/>
          </a:xfrm>
          <a:custGeom>
            <a:avLst/>
            <a:gdLst/>
            <a:ahLst/>
            <a:cxnLst/>
            <a:rect r="r" b="b" t="t" l="l"/>
            <a:pathLst>
              <a:path h="3385090" w="3131208">
                <a:moveTo>
                  <a:pt x="0" y="0"/>
                </a:moveTo>
                <a:lnTo>
                  <a:pt x="3131208" y="0"/>
                </a:lnTo>
                <a:lnTo>
                  <a:pt x="3131208" y="3385090"/>
                </a:lnTo>
                <a:lnTo>
                  <a:pt x="0" y="33850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3979294" y="4798653"/>
            <a:ext cx="10329412" cy="1042119"/>
          </a:xfrm>
          <a:prstGeom prst="rect">
            <a:avLst/>
          </a:prstGeom>
        </p:spPr>
        <p:txBody>
          <a:bodyPr anchor="t" rtlCol="false" tIns="0" lIns="0" bIns="0" rIns="0">
            <a:spAutoFit/>
          </a:bodyPr>
          <a:lstStyle/>
          <a:p>
            <a:pPr algn="ctr">
              <a:lnSpc>
                <a:spcPts val="7160"/>
              </a:lnSpc>
            </a:pPr>
            <a:r>
              <a:rPr lang="en-US" sz="9180" spc="-569">
                <a:solidFill>
                  <a:srgbClr val="FBF9F5"/>
                </a:solidFill>
                <a:latin typeface="Lovelace"/>
                <a:ea typeface="Lovelace"/>
                <a:cs typeface="Lovelace"/>
                <a:sym typeface="Lovelace"/>
              </a:rPr>
              <a:t>Final Data Products</a:t>
            </a:r>
          </a:p>
        </p:txBody>
      </p:sp>
      <p:sp>
        <p:nvSpPr>
          <p:cNvPr name="Freeform 8" id="8"/>
          <p:cNvSpPr/>
          <p:nvPr/>
        </p:nvSpPr>
        <p:spPr>
          <a:xfrm flipH="false" flipV="false" rot="0">
            <a:off x="3101286" y="3806190"/>
            <a:ext cx="1139859" cy="1069395"/>
          </a:xfrm>
          <a:custGeom>
            <a:avLst/>
            <a:gdLst/>
            <a:ahLst/>
            <a:cxnLst/>
            <a:rect r="r" b="b" t="t" l="l"/>
            <a:pathLst>
              <a:path h="1069395" w="1139859">
                <a:moveTo>
                  <a:pt x="0" y="0"/>
                </a:moveTo>
                <a:lnTo>
                  <a:pt x="1139859" y="0"/>
                </a:lnTo>
                <a:lnTo>
                  <a:pt x="1139859" y="1069395"/>
                </a:lnTo>
                <a:lnTo>
                  <a:pt x="0" y="106939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true" flipV="true" rot="0">
            <a:off x="14018392" y="5143500"/>
            <a:ext cx="1139859" cy="1069395"/>
          </a:xfrm>
          <a:custGeom>
            <a:avLst/>
            <a:gdLst/>
            <a:ahLst/>
            <a:cxnLst/>
            <a:rect r="r" b="b" t="t" l="l"/>
            <a:pathLst>
              <a:path h="1069395" w="1139859">
                <a:moveTo>
                  <a:pt x="1139859" y="1069395"/>
                </a:moveTo>
                <a:lnTo>
                  <a:pt x="0" y="1069395"/>
                </a:lnTo>
                <a:lnTo>
                  <a:pt x="0" y="0"/>
                </a:lnTo>
                <a:lnTo>
                  <a:pt x="1139859" y="0"/>
                </a:lnTo>
                <a:lnTo>
                  <a:pt x="1139859" y="1069395"/>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5780C0"/>
        </a:solidFill>
      </p:bgPr>
    </p:bg>
    <p:spTree>
      <p:nvGrpSpPr>
        <p:cNvPr id="1" name=""/>
        <p:cNvGrpSpPr/>
        <p:nvPr/>
      </p:nvGrpSpPr>
      <p:grpSpPr>
        <a:xfrm>
          <a:off x="0" y="0"/>
          <a:ext cx="0" cy="0"/>
          <a:chOff x="0" y="0"/>
          <a:chExt cx="0" cy="0"/>
        </a:xfrm>
      </p:grpSpPr>
      <p:sp>
        <p:nvSpPr>
          <p:cNvPr name="Freeform 2" id="2"/>
          <p:cNvSpPr/>
          <p:nvPr/>
        </p:nvSpPr>
        <p:spPr>
          <a:xfrm flipH="false" flipV="false" rot="0">
            <a:off x="3573059" y="2433897"/>
            <a:ext cx="11141882" cy="6824403"/>
          </a:xfrm>
          <a:custGeom>
            <a:avLst/>
            <a:gdLst/>
            <a:ahLst/>
            <a:cxnLst/>
            <a:rect r="r" b="b" t="t" l="l"/>
            <a:pathLst>
              <a:path h="6824403" w="11141882">
                <a:moveTo>
                  <a:pt x="0" y="0"/>
                </a:moveTo>
                <a:lnTo>
                  <a:pt x="11141882" y="0"/>
                </a:lnTo>
                <a:lnTo>
                  <a:pt x="11141882" y="6824403"/>
                </a:lnTo>
                <a:lnTo>
                  <a:pt x="0" y="6824403"/>
                </a:lnTo>
                <a:lnTo>
                  <a:pt x="0" y="0"/>
                </a:lnTo>
                <a:close/>
              </a:path>
            </a:pathLst>
          </a:custGeom>
          <a:blipFill>
            <a:blip r:embed="rId2"/>
            <a:stretch>
              <a:fillRect l="0" t="0" r="0" b="0"/>
            </a:stretch>
          </a:blipFill>
        </p:spPr>
      </p:sp>
      <p:sp>
        <p:nvSpPr>
          <p:cNvPr name="TextBox 3" id="3"/>
          <p:cNvSpPr txBox="true"/>
          <p:nvPr/>
        </p:nvSpPr>
        <p:spPr>
          <a:xfrm rot="0">
            <a:off x="2677629" y="914400"/>
            <a:ext cx="12932742" cy="980518"/>
          </a:xfrm>
          <a:prstGeom prst="rect">
            <a:avLst/>
          </a:prstGeom>
        </p:spPr>
        <p:txBody>
          <a:bodyPr anchor="t" rtlCol="false" tIns="0" lIns="0" bIns="0" rIns="0">
            <a:spAutoFit/>
          </a:bodyPr>
          <a:lstStyle/>
          <a:p>
            <a:pPr algn="ctr">
              <a:lnSpc>
                <a:spcPts val="3707"/>
              </a:lnSpc>
              <a:spcBef>
                <a:spcPct val="0"/>
              </a:spcBef>
            </a:pPr>
            <a:r>
              <a:rPr lang="en-US" b="true" sz="2648">
                <a:solidFill>
                  <a:srgbClr val="FFFFFF"/>
                </a:solidFill>
                <a:latin typeface="ITC New Baskerville Bold"/>
                <a:ea typeface="ITC New Baskerville Bold"/>
                <a:cs typeface="ITC New Baskerville Bold"/>
                <a:sym typeface="ITC New Baskerville Bold"/>
              </a:rPr>
              <a:t>Are change</a:t>
            </a:r>
            <a:r>
              <a:rPr lang="en-US" b="true" sz="2648">
                <a:solidFill>
                  <a:srgbClr val="FFFFFF"/>
                </a:solidFill>
                <a:latin typeface="ITC New Baskerville Bold"/>
                <a:ea typeface="ITC New Baskerville Bold"/>
                <a:cs typeface="ITC New Baskerville Bold"/>
                <a:sym typeface="ITC New Baskerville Bold"/>
              </a:rPr>
              <a:t>s in adolescent fertility associated with increases or decreases in school dropout rates among adolescent girls?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5780C0"/>
        </a:solidFill>
      </p:bgPr>
    </p:bg>
    <p:spTree>
      <p:nvGrpSpPr>
        <p:cNvPr id="1" name=""/>
        <p:cNvGrpSpPr/>
        <p:nvPr/>
      </p:nvGrpSpPr>
      <p:grpSpPr>
        <a:xfrm>
          <a:off x="0" y="0"/>
          <a:ext cx="0" cy="0"/>
          <a:chOff x="0" y="0"/>
          <a:chExt cx="0" cy="0"/>
        </a:xfrm>
      </p:grpSpPr>
      <p:sp>
        <p:nvSpPr>
          <p:cNvPr name="Freeform 2" id="2"/>
          <p:cNvSpPr/>
          <p:nvPr/>
        </p:nvSpPr>
        <p:spPr>
          <a:xfrm flipH="false" flipV="false" rot="0">
            <a:off x="3199644" y="1872437"/>
            <a:ext cx="11888712" cy="7385863"/>
          </a:xfrm>
          <a:custGeom>
            <a:avLst/>
            <a:gdLst/>
            <a:ahLst/>
            <a:cxnLst/>
            <a:rect r="r" b="b" t="t" l="l"/>
            <a:pathLst>
              <a:path h="7385863" w="11888712">
                <a:moveTo>
                  <a:pt x="0" y="0"/>
                </a:moveTo>
                <a:lnTo>
                  <a:pt x="11888712" y="0"/>
                </a:lnTo>
                <a:lnTo>
                  <a:pt x="11888712" y="7385863"/>
                </a:lnTo>
                <a:lnTo>
                  <a:pt x="0" y="7385863"/>
                </a:lnTo>
                <a:lnTo>
                  <a:pt x="0" y="0"/>
                </a:lnTo>
                <a:close/>
              </a:path>
            </a:pathLst>
          </a:custGeom>
          <a:blipFill>
            <a:blip r:embed="rId2"/>
            <a:stretch>
              <a:fillRect l="0" t="0" r="0" b="0"/>
            </a:stretch>
          </a:blipFill>
        </p:spPr>
      </p:sp>
      <p:sp>
        <p:nvSpPr>
          <p:cNvPr name="TextBox 3" id="3"/>
          <p:cNvSpPr txBox="true"/>
          <p:nvPr/>
        </p:nvSpPr>
        <p:spPr>
          <a:xfrm rot="0">
            <a:off x="2677629" y="914400"/>
            <a:ext cx="12932742" cy="513776"/>
          </a:xfrm>
          <a:prstGeom prst="rect">
            <a:avLst/>
          </a:prstGeom>
        </p:spPr>
        <p:txBody>
          <a:bodyPr anchor="t" rtlCol="false" tIns="0" lIns="0" bIns="0" rIns="0">
            <a:spAutoFit/>
          </a:bodyPr>
          <a:lstStyle/>
          <a:p>
            <a:pPr algn="ctr">
              <a:lnSpc>
                <a:spcPts val="3707"/>
              </a:lnSpc>
              <a:spcBef>
                <a:spcPct val="0"/>
              </a:spcBef>
            </a:pPr>
            <a:r>
              <a:rPr lang="en-US" b="true" sz="2648">
                <a:solidFill>
                  <a:srgbClr val="FFFFFF"/>
                </a:solidFill>
                <a:latin typeface="ITC New Baskerville Bold"/>
                <a:ea typeface="ITC New Baskerville Bold"/>
                <a:cs typeface="ITC New Baskerville Bold"/>
                <a:sym typeface="ITC New Baskerville Bold"/>
              </a:rPr>
              <a:t>How</a:t>
            </a:r>
            <a:r>
              <a:rPr lang="en-US" b="true" sz="2648">
                <a:solidFill>
                  <a:srgbClr val="FFFFFF"/>
                </a:solidFill>
                <a:latin typeface="ITC New Baskerville Bold"/>
                <a:ea typeface="ITC New Baskerville Bold"/>
                <a:cs typeface="ITC New Baskerville Bold"/>
                <a:sym typeface="ITC New Baskerville Bold"/>
              </a:rPr>
              <a:t> does national income level affect adolescents’ school attendance rates?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5780C0"/>
        </a:solidFill>
      </p:bgPr>
    </p:bg>
    <p:spTree>
      <p:nvGrpSpPr>
        <p:cNvPr id="1" name=""/>
        <p:cNvGrpSpPr/>
        <p:nvPr/>
      </p:nvGrpSpPr>
      <p:grpSpPr>
        <a:xfrm>
          <a:off x="0" y="0"/>
          <a:ext cx="0" cy="0"/>
          <a:chOff x="0" y="0"/>
          <a:chExt cx="0" cy="0"/>
        </a:xfrm>
      </p:grpSpPr>
      <p:sp>
        <p:nvSpPr>
          <p:cNvPr name="Freeform 2" id="2"/>
          <p:cNvSpPr/>
          <p:nvPr/>
        </p:nvSpPr>
        <p:spPr>
          <a:xfrm flipH="false" flipV="false" rot="0">
            <a:off x="5241782" y="4486175"/>
            <a:ext cx="663356" cy="657325"/>
          </a:xfrm>
          <a:custGeom>
            <a:avLst/>
            <a:gdLst/>
            <a:ahLst/>
            <a:cxnLst/>
            <a:rect r="r" b="b" t="t" l="l"/>
            <a:pathLst>
              <a:path h="657325" w="663356">
                <a:moveTo>
                  <a:pt x="0" y="0"/>
                </a:moveTo>
                <a:lnTo>
                  <a:pt x="663356" y="0"/>
                </a:lnTo>
                <a:lnTo>
                  <a:pt x="663356" y="657325"/>
                </a:lnTo>
                <a:lnTo>
                  <a:pt x="0" y="6573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a:hlinkClick r:id="rId5" tooltip="https://public.tableau.com/app/profile/aashka.navale/viz/FertilityRateOverTime_17472204668760/Dashboard1?publish=yes"/>
          </p:cNvPr>
          <p:cNvSpPr/>
          <p:nvPr/>
        </p:nvSpPr>
        <p:spPr>
          <a:xfrm flipH="false" flipV="false" rot="0">
            <a:off x="3740788" y="2544810"/>
            <a:ext cx="10806423" cy="6713490"/>
          </a:xfrm>
          <a:custGeom>
            <a:avLst/>
            <a:gdLst/>
            <a:ahLst/>
            <a:cxnLst/>
            <a:rect r="r" b="b" t="t" l="l"/>
            <a:pathLst>
              <a:path h="6713490" w="10806423">
                <a:moveTo>
                  <a:pt x="0" y="0"/>
                </a:moveTo>
                <a:lnTo>
                  <a:pt x="10806424" y="0"/>
                </a:lnTo>
                <a:lnTo>
                  <a:pt x="10806424" y="6713490"/>
                </a:lnTo>
                <a:lnTo>
                  <a:pt x="0" y="6713490"/>
                </a:lnTo>
                <a:lnTo>
                  <a:pt x="0" y="0"/>
                </a:lnTo>
                <a:close/>
              </a:path>
            </a:pathLst>
          </a:custGeom>
          <a:blipFill>
            <a:blip r:embed="rId4"/>
            <a:stretch>
              <a:fillRect l="0" t="0" r="0" b="0"/>
            </a:stretch>
          </a:blipFill>
        </p:spPr>
      </p:sp>
      <p:sp>
        <p:nvSpPr>
          <p:cNvPr name="TextBox 4" id="4"/>
          <p:cNvSpPr txBox="true"/>
          <p:nvPr/>
        </p:nvSpPr>
        <p:spPr>
          <a:xfrm rot="0">
            <a:off x="2677629" y="914400"/>
            <a:ext cx="12932742" cy="980518"/>
          </a:xfrm>
          <a:prstGeom prst="rect">
            <a:avLst/>
          </a:prstGeom>
        </p:spPr>
        <p:txBody>
          <a:bodyPr anchor="t" rtlCol="false" tIns="0" lIns="0" bIns="0" rIns="0">
            <a:spAutoFit/>
          </a:bodyPr>
          <a:lstStyle/>
          <a:p>
            <a:pPr algn="ctr">
              <a:lnSpc>
                <a:spcPts val="3707"/>
              </a:lnSpc>
              <a:spcBef>
                <a:spcPct val="0"/>
              </a:spcBef>
            </a:pPr>
            <a:r>
              <a:rPr lang="en-US" b="true" sz="2648">
                <a:solidFill>
                  <a:srgbClr val="FFFFFF"/>
                </a:solidFill>
                <a:latin typeface="ITC New Baskerville Bold"/>
                <a:ea typeface="ITC New Baskerville Bold"/>
                <a:cs typeface="ITC New Baskerville Bold"/>
                <a:sym typeface="ITC New Baskerville Bold"/>
              </a:rPr>
              <a:t>How</a:t>
            </a:r>
            <a:r>
              <a:rPr lang="en-US" b="true" sz="2648">
                <a:solidFill>
                  <a:srgbClr val="FFFFFF"/>
                </a:solidFill>
                <a:latin typeface="ITC New Baskerville Bold"/>
                <a:ea typeface="ITC New Baskerville Bold"/>
                <a:cs typeface="ITC New Baskerville Bold"/>
                <a:sym typeface="ITC New Baskerville Bold"/>
              </a:rPr>
              <a:t> do adolescent fertility rates vary across world regions, and how have they changed over time?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DAGmmU5K4Zs</dc:identifier>
  <dcterms:modified xsi:type="dcterms:W3CDTF">2011-08-01T06:04:30Z</dcterms:modified>
  <cp:revision>1</cp:revision>
  <dc:title>AashkaNavale_FinalPresentation</dc:title>
</cp:coreProperties>
</file>