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34"/>
  </p:notesMasterIdLst>
  <p:sldIdLst>
    <p:sldId id="293" r:id="rId2"/>
    <p:sldId id="380" r:id="rId3"/>
    <p:sldId id="384" r:id="rId4"/>
    <p:sldId id="299" r:id="rId5"/>
    <p:sldId id="381" r:id="rId6"/>
    <p:sldId id="301" r:id="rId7"/>
    <p:sldId id="302" r:id="rId8"/>
    <p:sldId id="303" r:id="rId9"/>
    <p:sldId id="305" r:id="rId10"/>
    <p:sldId id="308" r:id="rId11"/>
    <p:sldId id="309" r:id="rId12"/>
    <p:sldId id="313" r:id="rId13"/>
    <p:sldId id="314" r:id="rId14"/>
    <p:sldId id="315" r:id="rId15"/>
    <p:sldId id="316" r:id="rId16"/>
    <p:sldId id="317" r:id="rId17"/>
    <p:sldId id="318" r:id="rId18"/>
    <p:sldId id="382" r:id="rId19"/>
    <p:sldId id="319" r:id="rId20"/>
    <p:sldId id="383" r:id="rId21"/>
    <p:sldId id="320" r:id="rId22"/>
    <p:sldId id="322" r:id="rId23"/>
    <p:sldId id="323" r:id="rId24"/>
    <p:sldId id="324" r:id="rId25"/>
    <p:sldId id="325" r:id="rId26"/>
    <p:sldId id="326" r:id="rId27"/>
    <p:sldId id="351" r:id="rId28"/>
    <p:sldId id="330" r:id="rId29"/>
    <p:sldId id="331" r:id="rId30"/>
    <p:sldId id="333" r:id="rId31"/>
    <p:sldId id="334" r:id="rId32"/>
    <p:sldId id="34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78705" autoAdjust="0"/>
  </p:normalViewPr>
  <p:slideViewPr>
    <p:cSldViewPr snapToGrid="0" snapToObjects="1">
      <p:cViewPr varScale="1">
        <p:scale>
          <a:sx n="68" d="100"/>
          <a:sy n="68" d="100"/>
        </p:scale>
        <p:origin x="174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472EB-EBC6-544C-B2CC-E76EFA8F27C5}" type="datetimeFigureOut">
              <a:rPr lang="en-US" smtClean="0"/>
              <a:t>8/14/2018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069B8F-4BC4-0B4A-BC30-71A7CAA4C69B}" type="slidenum">
              <a:rPr lang="en-US" smtClean="0"/>
              <a:t>‹#›</a:t>
            </a:fld>
            <a:endParaRPr lang="en-US"/>
          </a:p>
        </p:txBody>
      </p:sp>
    </p:spTree>
    <p:extLst>
      <p:ext uri="{BB962C8B-B14F-4D97-AF65-F5344CB8AC3E}">
        <p14:creationId xmlns:p14="http://schemas.microsoft.com/office/powerpoint/2010/main" val="36209888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8D12-F021-4959-80CB-145E71C4B4B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F1F2E65-D95E-49EA-8550-F0CF252D0C4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F46100-61FF-4804-A41B-A9459D694FB1}"/>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573E217B-F39D-4220-9768-F73837904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B1C73-83F9-484C-A727-A5642BEC2B27}"/>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216489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8C99-E3B8-4D20-8603-4E60593876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BA9CF5-8DD6-4BC0-887F-92C7362648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C5AC1-ABA2-4239-8A06-227B57301A26}"/>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3578978A-F4D0-4040-9584-FE818A766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4383-4F95-4FD7-9EC7-9F319D0486F5}"/>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245093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55B0-F2FC-4A7B-9BDC-06F3FB08C70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7D6BF3-AE98-4D7F-B7DA-9B9379AC329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B1B4D-AD0C-4CED-9DB4-4D8EEA19F8CC}"/>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875D3DC1-001B-44C0-9E07-8D0DFB1E6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0908D-E056-4CE4-8C0F-6529D5CCDA23}"/>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296810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6172201"/>
            <a:ext cx="9144000" cy="514351"/>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6695329"/>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2538087"/>
            <a:ext cx="6048376" cy="609398"/>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a:t>Click to Edit Master</a:t>
            </a:r>
          </a:p>
        </p:txBody>
      </p:sp>
      <p:sp>
        <p:nvSpPr>
          <p:cNvPr id="18" name="Content Placeholder 3"/>
          <p:cNvSpPr>
            <a:spLocks noGrp="1"/>
          </p:cNvSpPr>
          <p:nvPr>
            <p:ph sz="quarter" idx="10" hasCustomPrompt="1"/>
          </p:nvPr>
        </p:nvSpPr>
        <p:spPr bwMode="gray">
          <a:xfrm>
            <a:off x="1026054" y="3262838"/>
            <a:ext cx="6048375" cy="750357"/>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6285289"/>
            <a:ext cx="957262" cy="292607"/>
          </a:xfrm>
          <a:prstGeom prst="rect">
            <a:avLst/>
          </a:prstGeom>
        </p:spPr>
      </p:pic>
      <p:sp>
        <p:nvSpPr>
          <p:cNvPr id="10" name="TextBox 9"/>
          <p:cNvSpPr txBox="1"/>
          <p:nvPr userDrawn="1"/>
        </p:nvSpPr>
        <p:spPr bwMode="gray">
          <a:xfrm>
            <a:off x="365126" y="6701001"/>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a:solidFill>
                  <a:schemeClr val="bg1">
                    <a:lumMod val="50000"/>
                  </a:schemeClr>
                </a:solidFill>
                <a:latin typeface="Arial"/>
                <a:cs typeface="Arial"/>
              </a:rPr>
              <a:t>Pivotal Confidential</a:t>
            </a:r>
            <a:r>
              <a:rPr lang="en-US" sz="650" baseline="0" dirty="0">
                <a:solidFill>
                  <a:schemeClr val="bg1">
                    <a:lumMod val="50000"/>
                  </a:schemeClr>
                </a:solidFill>
                <a:latin typeface="Arial"/>
                <a:cs typeface="Arial"/>
              </a:rPr>
              <a:t>–Internal Use Only</a:t>
            </a:r>
            <a:endParaRPr lang="en-US" sz="700" dirty="0">
              <a:solidFill>
                <a:schemeClr val="bg2"/>
              </a:solidFill>
              <a:latin typeface="+mn-lt"/>
            </a:endParaRPr>
          </a:p>
        </p:txBody>
      </p:sp>
    </p:spTree>
    <p:extLst>
      <p:ext uri="{BB962C8B-B14F-4D97-AF65-F5344CB8AC3E}">
        <p14:creationId xmlns:p14="http://schemas.microsoft.com/office/powerpoint/2010/main" val="16178845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625B-4DD0-4382-8DA6-11A7ECDAC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1E4133-5F7A-4132-BD2F-9499A6BE0C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F7C96-1634-469C-B67A-C4D826E5A745}"/>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983F6A2E-6D32-44C9-845F-492BF5CB8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88EA3-2793-4D20-A57B-C6F43967A0B9}"/>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159662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3D85-1B97-4EE9-B253-40727630A6E8}"/>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219E3B-48D2-4AFF-99E9-D861889F325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6F7FA8-B44F-4147-A405-672D8335DCDC}"/>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37E03343-DDF8-4BD4-AC36-A55CEB44E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C7CDD-34FA-456A-97D2-5CD26A716DD5}"/>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247792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6A33-8DFC-415B-AF0F-696EB1883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F4334A-3251-43D4-8FF5-F024A7ABCD9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F92DDC-3BFD-4C29-9851-6FBB94BC434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8918B9-5DD8-42AF-9207-2080D5901F29}"/>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6" name="Footer Placeholder 5">
            <a:extLst>
              <a:ext uri="{FF2B5EF4-FFF2-40B4-BE49-F238E27FC236}">
                <a16:creationId xmlns:a16="http://schemas.microsoft.com/office/drawing/2014/main" id="{2B7EB939-4E9F-4A76-900A-5ADB0577B0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6D41CE-0AA9-4CEB-871E-83BF3B42F49B}"/>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374328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8AFD-6E15-4334-9E3F-9B47C7221A7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606E2A-FA7A-4A5C-8F09-20D3BE131DD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7EC9A09-7CA4-485C-BE92-92706CD071F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6BE75C-EB9D-4F9E-8B04-840C3BFB992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3B5CFD20-08E0-47AA-8466-E0DF93F52B93}"/>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FF1440-8C7E-40FA-BA78-8A3A394E0518}"/>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8" name="Footer Placeholder 7">
            <a:extLst>
              <a:ext uri="{FF2B5EF4-FFF2-40B4-BE49-F238E27FC236}">
                <a16:creationId xmlns:a16="http://schemas.microsoft.com/office/drawing/2014/main" id="{7836B2CB-2006-42DA-AAC3-B5B4EAB636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3CF11-3C00-48C7-A973-F870221B2201}"/>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117453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012D1-26A3-4184-A436-2264A610B9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F21FDB-4F27-42D3-B08A-3D80A42862F6}"/>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4" name="Footer Placeholder 3">
            <a:extLst>
              <a:ext uri="{FF2B5EF4-FFF2-40B4-BE49-F238E27FC236}">
                <a16:creationId xmlns:a16="http://schemas.microsoft.com/office/drawing/2014/main" id="{83E6AA58-9404-4F8B-A08E-5733F0D817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E9CEDF-2D92-4B5E-8C6A-8BA14E0B573F}"/>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274793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EDB0B-5C15-4AFB-BBE2-A9E9D0AC7DFB}"/>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3" name="Footer Placeholder 2">
            <a:extLst>
              <a:ext uri="{FF2B5EF4-FFF2-40B4-BE49-F238E27FC236}">
                <a16:creationId xmlns:a16="http://schemas.microsoft.com/office/drawing/2014/main" id="{2ED46281-4539-4942-BAE4-80F8F3D8E4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3A792B-DD42-43CE-96CA-7B95BCCAB88F}"/>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178112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A9B9-CAE7-4C0D-B889-F54192683EF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8B16A5-BD16-4EBD-8438-28D9BA800FF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194E7E-2FDD-4723-AD9A-DA8E486D9E8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62344A5-AC35-4DCB-AF78-86969EB9E9E3}"/>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6" name="Footer Placeholder 5">
            <a:extLst>
              <a:ext uri="{FF2B5EF4-FFF2-40B4-BE49-F238E27FC236}">
                <a16:creationId xmlns:a16="http://schemas.microsoft.com/office/drawing/2014/main" id="{C667AC13-DA8D-4C38-83FB-4A73C45AC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10BBA-4020-426F-82C6-5E03A62FB821}"/>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358676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229FD-8097-4556-8D0B-D0A262A42CA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9DF8D9-DF30-49FF-9AB3-EA12B6F879C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4631B20-5846-4685-AD62-4758A928FF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32502743-4368-4B3A-A6F6-B553BCB55DB2}"/>
              </a:ext>
            </a:extLst>
          </p:cNvPr>
          <p:cNvSpPr>
            <a:spLocks noGrp="1"/>
          </p:cNvSpPr>
          <p:nvPr>
            <p:ph type="dt" sz="half" idx="10"/>
          </p:nvPr>
        </p:nvSpPr>
        <p:spPr/>
        <p:txBody>
          <a:bodyPr/>
          <a:lstStyle/>
          <a:p>
            <a:fld id="{DFE752BD-0C59-654D-AEE6-EEBA1FEE2CBE}" type="datetimeFigureOut">
              <a:rPr lang="en-US" smtClean="0"/>
              <a:t>8/14/2018</a:t>
            </a:fld>
            <a:endParaRPr lang="en-US"/>
          </a:p>
        </p:txBody>
      </p:sp>
      <p:sp>
        <p:nvSpPr>
          <p:cNvPr id="6" name="Footer Placeholder 5">
            <a:extLst>
              <a:ext uri="{FF2B5EF4-FFF2-40B4-BE49-F238E27FC236}">
                <a16:creationId xmlns:a16="http://schemas.microsoft.com/office/drawing/2014/main" id="{FFCBD1A2-4610-41D8-89F5-D701C0763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912C69-52D3-446C-9E3B-F99D758F166D}"/>
              </a:ext>
            </a:extLst>
          </p:cNvPr>
          <p:cNvSpPr>
            <a:spLocks noGrp="1"/>
          </p:cNvSpPr>
          <p:nvPr>
            <p:ph type="sldNum" sz="quarter" idx="12"/>
          </p:nvPr>
        </p:nvSpPr>
        <p:spPr/>
        <p:txBody>
          <a:bodyPr/>
          <a:lstStyle/>
          <a:p>
            <a:fld id="{6675659B-9DA6-3040-8855-39AA718270B5}" type="slidenum">
              <a:rPr lang="en-US" smtClean="0"/>
              <a:t>‹#›</a:t>
            </a:fld>
            <a:endParaRPr lang="en-US"/>
          </a:p>
        </p:txBody>
      </p:sp>
    </p:spTree>
    <p:extLst>
      <p:ext uri="{BB962C8B-B14F-4D97-AF65-F5344CB8AC3E}">
        <p14:creationId xmlns:p14="http://schemas.microsoft.com/office/powerpoint/2010/main" val="4869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FFB1E-D88A-4910-94AF-9C962B2E56B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17DF46-D608-4D9C-9908-95FA67D52B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3AB5D-8750-4170-8CF3-794A78B4C10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E752BD-0C59-654D-AEE6-EEBA1FEE2CBE}" type="datetimeFigureOut">
              <a:rPr lang="en-US" smtClean="0"/>
              <a:t>8/14/2018</a:t>
            </a:fld>
            <a:endParaRPr lang="en-US"/>
          </a:p>
        </p:txBody>
      </p:sp>
      <p:sp>
        <p:nvSpPr>
          <p:cNvPr id="5" name="Footer Placeholder 4">
            <a:extLst>
              <a:ext uri="{FF2B5EF4-FFF2-40B4-BE49-F238E27FC236}">
                <a16:creationId xmlns:a16="http://schemas.microsoft.com/office/drawing/2014/main" id="{B7706D2A-5F04-4663-BAD3-A42937D49D9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7F2EB6-944B-4D87-A455-5F698D0D240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75659B-9DA6-3040-8855-39AA718270B5}" type="slidenum">
              <a:rPr lang="en-US" smtClean="0"/>
              <a:t>‹#›</a:t>
            </a:fld>
            <a:endParaRPr lang="en-US"/>
          </a:p>
        </p:txBody>
      </p:sp>
    </p:spTree>
    <p:extLst>
      <p:ext uri="{BB962C8B-B14F-4D97-AF65-F5344CB8AC3E}">
        <p14:creationId xmlns:p14="http://schemas.microsoft.com/office/powerpoint/2010/main" val="160571587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66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hive.apach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Apache Hive</a:t>
            </a:r>
          </a:p>
        </p:txBody>
      </p:sp>
      <p:sp>
        <p:nvSpPr>
          <p:cNvPr id="6" name="Subtitle 5">
            <a:extLst>
              <a:ext uri="{FF2B5EF4-FFF2-40B4-BE49-F238E27FC236}">
                <a16:creationId xmlns:a16="http://schemas.microsoft.com/office/drawing/2014/main" id="{4248E44B-5EC3-4CBD-A611-6417C39614A0}"/>
              </a:ext>
            </a:extLst>
          </p:cNvPr>
          <p:cNvSpPr>
            <a:spLocks noGrp="1"/>
          </p:cNvSpPr>
          <p:nvPr>
            <p:ph type="subTitle" idx="1"/>
          </p:nvPr>
        </p:nvSpPr>
        <p:spPr/>
        <p:txBody>
          <a:bodyPr/>
          <a:lstStyle/>
          <a:p>
            <a:r>
              <a:rPr lang="en-IN" dirty="0"/>
              <a:t>Do it yourself</a:t>
            </a:r>
          </a:p>
        </p:txBody>
      </p:sp>
    </p:spTree>
    <p:extLst>
      <p:ext uri="{BB962C8B-B14F-4D97-AF65-F5344CB8AC3E}">
        <p14:creationId xmlns:p14="http://schemas.microsoft.com/office/powerpoint/2010/main" val="294698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575732" y="274638"/>
            <a:ext cx="8111067" cy="457199"/>
          </a:xfrm>
          <a:noFill/>
          <a:ln>
            <a:miter lim="800000"/>
            <a:headEnd/>
            <a:tailEnd/>
          </a:ln>
        </p:spPr>
        <p:txBody>
          <a:bodyPr vert="horz" wrap="square" numCol="1" compatLnSpc="1">
            <a:prstTxWarp prst="textNoShape">
              <a:avLst/>
            </a:prstTxWarp>
            <a:normAutofit fontScale="90000"/>
          </a:bodyPr>
          <a:lstStyle/>
          <a:p>
            <a:r>
              <a:rPr lang="en-AU" sz="3200" dirty="0">
                <a:cs typeface="Arial" pitchFamily="34" charset="0"/>
              </a:rPr>
              <a:t>Hive </a:t>
            </a:r>
            <a:r>
              <a:rPr lang="en-AU" sz="3200" dirty="0" err="1">
                <a:cs typeface="Arial" pitchFamily="34" charset="0"/>
              </a:rPr>
              <a:t>Metastore</a:t>
            </a:r>
            <a:endParaRPr lang="en-AU" sz="3200" dirty="0">
              <a:cs typeface="Arial" pitchFamily="34" charset="0"/>
            </a:endParaRPr>
          </a:p>
        </p:txBody>
      </p:sp>
      <p:sp>
        <p:nvSpPr>
          <p:cNvPr id="22530" name="Content Placeholder 2"/>
          <p:cNvSpPr>
            <a:spLocks noGrp="1"/>
          </p:cNvSpPr>
          <p:nvPr>
            <p:ph idx="1"/>
          </p:nvPr>
        </p:nvSpPr>
        <p:spPr>
          <a:xfrm>
            <a:off x="457200" y="729015"/>
            <a:ext cx="8404577" cy="5502452"/>
          </a:xfrm>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Stores Hive metadata</a:t>
            </a:r>
          </a:p>
          <a:p>
            <a:r>
              <a:rPr lang="en-AU" sz="1600" dirty="0">
                <a:cs typeface="Arial" pitchFamily="34" charset="0"/>
              </a:rPr>
              <a:t>Default </a:t>
            </a:r>
            <a:r>
              <a:rPr lang="en-AU" sz="1600" dirty="0" err="1">
                <a:cs typeface="Arial" pitchFamily="34" charset="0"/>
              </a:rPr>
              <a:t>metastore</a:t>
            </a:r>
            <a:r>
              <a:rPr lang="en-AU" sz="1600" dirty="0">
                <a:cs typeface="Arial" pitchFamily="34" charset="0"/>
              </a:rPr>
              <a:t> database uses Apache Derby</a:t>
            </a:r>
          </a:p>
          <a:p>
            <a:r>
              <a:rPr lang="en-AU" sz="1600" dirty="0">
                <a:cs typeface="Arial" pitchFamily="34" charset="0"/>
              </a:rPr>
              <a:t>Various configurations:</a:t>
            </a:r>
          </a:p>
          <a:p>
            <a:pPr lvl="1"/>
            <a:r>
              <a:rPr lang="en-AU" sz="1600" dirty="0">
                <a:cs typeface="Arial" pitchFamily="34" charset="0"/>
              </a:rPr>
              <a:t>Embedded  (in-process </a:t>
            </a:r>
            <a:r>
              <a:rPr lang="en-AU" sz="1600" dirty="0" err="1">
                <a:cs typeface="Arial" pitchFamily="34" charset="0"/>
              </a:rPr>
              <a:t>metastore</a:t>
            </a:r>
            <a:r>
              <a:rPr lang="en-AU" sz="1600" dirty="0">
                <a:cs typeface="Arial" pitchFamily="34" charset="0"/>
              </a:rPr>
              <a:t>, in-process database)</a:t>
            </a:r>
          </a:p>
          <a:p>
            <a:pPr lvl="2"/>
            <a:r>
              <a:rPr lang="en-AU" sz="1600" dirty="0">
                <a:cs typeface="Arial" pitchFamily="34" charset="0"/>
              </a:rPr>
              <a:t>Mainly for unit tests</a:t>
            </a:r>
          </a:p>
          <a:p>
            <a:pPr lvl="2"/>
            <a:endParaRPr lang="en-AU" sz="1600" dirty="0">
              <a:cs typeface="Arial" pitchFamily="34" charset="0"/>
            </a:endParaRPr>
          </a:p>
          <a:p>
            <a:pPr lvl="1"/>
            <a:endParaRPr lang="en-AU" sz="1600" dirty="0">
              <a:cs typeface="Arial" pitchFamily="34" charset="0"/>
            </a:endParaRPr>
          </a:p>
          <a:p>
            <a:pPr lvl="1"/>
            <a:endParaRPr lang="en-AU" sz="1600" dirty="0">
              <a:cs typeface="Arial" pitchFamily="34" charset="0"/>
            </a:endParaRPr>
          </a:p>
          <a:p>
            <a:pPr lvl="1"/>
            <a:r>
              <a:rPr lang="en-AU" sz="1600" dirty="0">
                <a:cs typeface="Arial" pitchFamily="34" charset="0"/>
              </a:rPr>
              <a:t>Local  (in-process </a:t>
            </a:r>
            <a:r>
              <a:rPr lang="en-AU" sz="1600" dirty="0" err="1">
                <a:cs typeface="Arial" pitchFamily="34" charset="0"/>
              </a:rPr>
              <a:t>metastore</a:t>
            </a:r>
            <a:r>
              <a:rPr lang="en-AU" sz="1600" dirty="0">
                <a:cs typeface="Arial" pitchFamily="34" charset="0"/>
              </a:rPr>
              <a:t>, out-of-process database)</a:t>
            </a:r>
          </a:p>
          <a:p>
            <a:pPr lvl="2"/>
            <a:r>
              <a:rPr lang="en-AU" sz="1600" dirty="0">
                <a:cs typeface="Arial" pitchFamily="34" charset="0"/>
              </a:rPr>
              <a:t>Each Hive client connects to the </a:t>
            </a:r>
            <a:r>
              <a:rPr lang="en-AU" sz="1600" dirty="0" err="1">
                <a:cs typeface="Arial" pitchFamily="34" charset="0"/>
              </a:rPr>
              <a:t>metastore</a:t>
            </a:r>
            <a:r>
              <a:rPr lang="en-AU" sz="1600" dirty="0">
                <a:cs typeface="Arial" pitchFamily="34" charset="0"/>
              </a:rPr>
              <a:t> directly</a:t>
            </a:r>
          </a:p>
          <a:p>
            <a:pPr lvl="2"/>
            <a:endParaRPr lang="en-AU" sz="1600" dirty="0">
              <a:cs typeface="Arial" pitchFamily="34" charset="0"/>
            </a:endParaRPr>
          </a:p>
          <a:p>
            <a:pPr lvl="2"/>
            <a:endParaRPr lang="en-AU" sz="1600" dirty="0">
              <a:cs typeface="Arial" pitchFamily="34" charset="0"/>
            </a:endParaRPr>
          </a:p>
          <a:p>
            <a:pPr lvl="2"/>
            <a:endParaRPr lang="en-AU" sz="1600" dirty="0">
              <a:cs typeface="Arial" pitchFamily="34" charset="0"/>
            </a:endParaRPr>
          </a:p>
          <a:p>
            <a:pPr lvl="2"/>
            <a:endParaRPr lang="en-AU" sz="1600" dirty="0">
              <a:cs typeface="Arial" pitchFamily="34" charset="0"/>
            </a:endParaRPr>
          </a:p>
          <a:p>
            <a:pPr lvl="1"/>
            <a:r>
              <a:rPr lang="en-AU" sz="1600" dirty="0">
                <a:cs typeface="Arial" pitchFamily="34" charset="0"/>
              </a:rPr>
              <a:t>Remote  (out-of-process </a:t>
            </a:r>
            <a:r>
              <a:rPr lang="en-AU" sz="1600" dirty="0" err="1">
                <a:cs typeface="Arial" pitchFamily="34" charset="0"/>
              </a:rPr>
              <a:t>metastore</a:t>
            </a:r>
            <a:r>
              <a:rPr lang="en-AU" sz="1600" dirty="0">
                <a:cs typeface="Arial" pitchFamily="34" charset="0"/>
              </a:rPr>
              <a:t>, out-of-process database)</a:t>
            </a:r>
          </a:p>
          <a:p>
            <a:pPr lvl="2"/>
            <a:r>
              <a:rPr lang="en-AU" sz="1600" dirty="0">
                <a:cs typeface="Arial" pitchFamily="34" charset="0"/>
              </a:rPr>
              <a:t>Each Hive client connects to a </a:t>
            </a:r>
            <a:r>
              <a:rPr lang="en-AU" sz="1600" dirty="0" err="1">
                <a:cs typeface="Arial" pitchFamily="34" charset="0"/>
              </a:rPr>
              <a:t>metastore</a:t>
            </a:r>
            <a:r>
              <a:rPr lang="en-AU" sz="1600" dirty="0">
                <a:cs typeface="Arial" pitchFamily="34" charset="0"/>
              </a:rPr>
              <a:t> server, which connects to the metadata database itself</a:t>
            </a:r>
          </a:p>
        </p:txBody>
      </p:sp>
      <p:pic>
        <p:nvPicPr>
          <p:cNvPr id="2" name="Picture 1">
            <a:extLst>
              <a:ext uri="{FF2B5EF4-FFF2-40B4-BE49-F238E27FC236}">
                <a16:creationId xmlns:a16="http://schemas.microsoft.com/office/drawing/2014/main" id="{1EC611CB-F3F7-4B1C-87BF-92C6B5D2D252}"/>
              </a:ext>
            </a:extLst>
          </p:cNvPr>
          <p:cNvPicPr>
            <a:picLocks noChangeAspect="1"/>
          </p:cNvPicPr>
          <p:nvPr/>
        </p:nvPicPr>
        <p:blipFill>
          <a:blip r:embed="rId2"/>
          <a:stretch>
            <a:fillRect/>
          </a:stretch>
        </p:blipFill>
        <p:spPr>
          <a:xfrm>
            <a:off x="1660526" y="2241771"/>
            <a:ext cx="3786186" cy="924759"/>
          </a:xfrm>
          <a:prstGeom prst="rect">
            <a:avLst/>
          </a:prstGeom>
        </p:spPr>
      </p:pic>
      <p:pic>
        <p:nvPicPr>
          <p:cNvPr id="3" name="Picture 2">
            <a:extLst>
              <a:ext uri="{FF2B5EF4-FFF2-40B4-BE49-F238E27FC236}">
                <a16:creationId xmlns:a16="http://schemas.microsoft.com/office/drawing/2014/main" id="{4BABDCED-E91D-45A1-9557-C30D76154A71}"/>
              </a:ext>
            </a:extLst>
          </p:cNvPr>
          <p:cNvPicPr>
            <a:picLocks noChangeAspect="1"/>
          </p:cNvPicPr>
          <p:nvPr/>
        </p:nvPicPr>
        <p:blipFill>
          <a:blip r:embed="rId3"/>
          <a:stretch>
            <a:fillRect/>
          </a:stretch>
        </p:blipFill>
        <p:spPr>
          <a:xfrm>
            <a:off x="1660526" y="3688601"/>
            <a:ext cx="3786187" cy="1147762"/>
          </a:xfrm>
          <a:prstGeom prst="rect">
            <a:avLst/>
          </a:prstGeom>
        </p:spPr>
      </p:pic>
      <p:pic>
        <p:nvPicPr>
          <p:cNvPr id="4" name="Picture 3">
            <a:extLst>
              <a:ext uri="{FF2B5EF4-FFF2-40B4-BE49-F238E27FC236}">
                <a16:creationId xmlns:a16="http://schemas.microsoft.com/office/drawing/2014/main" id="{D59E3E06-8AFF-4A72-970B-A738C05E1447}"/>
              </a:ext>
            </a:extLst>
          </p:cNvPr>
          <p:cNvPicPr>
            <a:picLocks noChangeAspect="1"/>
          </p:cNvPicPr>
          <p:nvPr/>
        </p:nvPicPr>
        <p:blipFill>
          <a:blip r:embed="rId4"/>
          <a:stretch>
            <a:fillRect/>
          </a:stretch>
        </p:blipFill>
        <p:spPr>
          <a:xfrm>
            <a:off x="1715294" y="5627335"/>
            <a:ext cx="3731419" cy="1126203"/>
          </a:xfrm>
          <a:prstGeom prst="rect">
            <a:avLst/>
          </a:prstGeom>
        </p:spPr>
      </p:pic>
    </p:spTree>
    <p:extLst>
      <p:ext uri="{BB962C8B-B14F-4D97-AF65-F5344CB8AC3E}">
        <p14:creationId xmlns:p14="http://schemas.microsoft.com/office/powerpoint/2010/main" val="129570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Hive Warehouse</a:t>
            </a:r>
          </a:p>
        </p:txBody>
      </p:sp>
      <p:sp>
        <p:nvSpPr>
          <p:cNvPr id="3" name="Content Placeholder 2"/>
          <p:cNvSpPr>
            <a:spLocks noGrp="1"/>
          </p:cNvSpPr>
          <p:nvPr>
            <p:ph idx="1"/>
          </p:nvPr>
        </p:nvSpPr>
        <p:spPr>
          <a:xfrm>
            <a:off x="457200" y="1080912"/>
            <a:ext cx="8229600" cy="4525963"/>
          </a:xfrm>
        </p:spPr>
        <p:txBody>
          <a:bodyPr>
            <a:normAutofit/>
          </a:bodyPr>
          <a:lstStyle/>
          <a:p>
            <a:r>
              <a:rPr lang="en-US" sz="1600" dirty="0"/>
              <a:t>Hive tables are stored in the Hive “warehouse”</a:t>
            </a:r>
          </a:p>
          <a:p>
            <a:pPr lvl="1"/>
            <a:r>
              <a:rPr lang="en-US" sz="1600" dirty="0"/>
              <a:t>Default HDFS location: /user/hive/warehouse</a:t>
            </a:r>
          </a:p>
          <a:p>
            <a:r>
              <a:rPr lang="en-US" sz="1600" dirty="0"/>
              <a:t>Tables are stored as sub-directories in the warehouse directory</a:t>
            </a:r>
          </a:p>
          <a:p>
            <a:r>
              <a:rPr lang="en-US" sz="1600" dirty="0"/>
              <a:t>Partitions are subdirectories of tables</a:t>
            </a:r>
          </a:p>
          <a:p>
            <a:r>
              <a:rPr lang="en-US" sz="1600" dirty="0"/>
              <a:t>External tables are supported in Hive</a:t>
            </a:r>
          </a:p>
          <a:p>
            <a:r>
              <a:rPr lang="en-US" sz="1600" dirty="0"/>
              <a:t>The actual data is stored in flat files</a:t>
            </a:r>
          </a:p>
        </p:txBody>
      </p:sp>
    </p:spTree>
    <p:extLst>
      <p:ext uri="{BB962C8B-B14F-4D97-AF65-F5344CB8AC3E}">
        <p14:creationId xmlns:p14="http://schemas.microsoft.com/office/powerpoint/2010/main" val="358618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Create Table Syntax</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Font typeface="Wingdings" pitchFamily="2" charset="2"/>
              <a:buNone/>
            </a:pPr>
            <a:r>
              <a:rPr lang="en-AU" sz="1800" dirty="0">
                <a:latin typeface="Courier New"/>
                <a:cs typeface="Courier New"/>
              </a:rPr>
              <a:t>CREATE TABLE </a:t>
            </a:r>
            <a:r>
              <a:rPr lang="en-AU" sz="1800" dirty="0" err="1">
                <a:latin typeface="Courier New"/>
                <a:cs typeface="Courier New"/>
              </a:rPr>
              <a:t>table_name</a:t>
            </a:r>
            <a:endParaRPr lang="en-AU" sz="1800" dirty="0">
              <a:latin typeface="Courier New"/>
              <a:cs typeface="Courier New"/>
            </a:endParaRPr>
          </a:p>
          <a:p>
            <a:pPr marL="0" indent="290513">
              <a:spcBef>
                <a:spcPts val="600"/>
              </a:spcBef>
              <a:buFont typeface="Wingdings" pitchFamily="2" charset="2"/>
              <a:buNone/>
            </a:pPr>
            <a:r>
              <a:rPr lang="en-AU" sz="1800" dirty="0">
                <a:latin typeface="Courier New"/>
                <a:cs typeface="Courier New"/>
              </a:rPr>
              <a:t> (col1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Font typeface="Wingdings" pitchFamily="2" charset="2"/>
              <a:buNone/>
            </a:pPr>
            <a:r>
              <a:rPr lang="en-AU" sz="1800" dirty="0">
                <a:latin typeface="Courier New"/>
                <a:cs typeface="Courier New"/>
              </a:rPr>
              <a:t>col2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Font typeface="Wingdings" pitchFamily="2" charset="2"/>
              <a:buNone/>
            </a:pPr>
            <a:r>
              <a:rPr lang="en-AU" sz="1800" dirty="0">
                <a:latin typeface="Courier New"/>
                <a:cs typeface="Courier New"/>
              </a:rPr>
              <a:t>col3 </a:t>
            </a:r>
            <a:r>
              <a:rPr lang="en-AU" sz="1800" dirty="0" err="1">
                <a:latin typeface="Courier New"/>
                <a:cs typeface="Courier New"/>
              </a:rPr>
              <a:t>data_type</a:t>
            </a:r>
            <a:r>
              <a:rPr lang="en-AU" sz="1800" dirty="0">
                <a:latin typeface="Courier New"/>
                <a:cs typeface="Courier New"/>
              </a:rPr>
              <a:t>,</a:t>
            </a:r>
          </a:p>
          <a:p>
            <a:pPr marL="747713" indent="-179388">
              <a:spcBef>
                <a:spcPts val="600"/>
              </a:spcBef>
              <a:buFont typeface="Wingdings" pitchFamily="2" charset="2"/>
              <a:buNone/>
            </a:pPr>
            <a:r>
              <a:rPr lang="en-AU" sz="1800" dirty="0">
                <a:latin typeface="Courier New"/>
                <a:cs typeface="Courier New"/>
              </a:rPr>
              <a:t>col4 </a:t>
            </a:r>
            <a:r>
              <a:rPr lang="en-AU" sz="1800" dirty="0" err="1">
                <a:latin typeface="Courier New"/>
                <a:cs typeface="Courier New"/>
              </a:rPr>
              <a:t>datatype</a:t>
            </a:r>
            <a:r>
              <a:rPr lang="en-AU" sz="1800" dirty="0">
                <a:latin typeface="Courier New"/>
                <a:cs typeface="Courier New"/>
              </a:rPr>
              <a:t> )</a:t>
            </a:r>
          </a:p>
          <a:p>
            <a:pPr marL="747713" indent="-401638">
              <a:spcBef>
                <a:spcPts val="600"/>
              </a:spcBef>
              <a:buFont typeface="Wingdings" pitchFamily="2" charset="2"/>
              <a:buNone/>
            </a:pPr>
            <a:r>
              <a:rPr lang="en-AU" sz="1800" dirty="0">
                <a:latin typeface="Courier New"/>
                <a:cs typeface="Courier New"/>
              </a:rPr>
              <a:t>ROW FORMAT DELIMITED</a:t>
            </a:r>
          </a:p>
          <a:p>
            <a:pPr marL="747713" indent="-401638">
              <a:spcBef>
                <a:spcPts val="600"/>
              </a:spcBef>
              <a:buFont typeface="Wingdings" pitchFamily="2" charset="2"/>
              <a:buNone/>
            </a:pPr>
            <a:r>
              <a:rPr lang="en-AU" sz="1800" dirty="0">
                <a:latin typeface="Courier New"/>
                <a:cs typeface="Courier New"/>
              </a:rPr>
              <a:t>FIELDS TERMINATED BY ','</a:t>
            </a:r>
          </a:p>
          <a:p>
            <a:pPr marL="747713" indent="-401638">
              <a:spcBef>
                <a:spcPts val="600"/>
              </a:spcBef>
              <a:buFont typeface="Wingdings" pitchFamily="2" charset="2"/>
              <a:buNone/>
            </a:pPr>
            <a:r>
              <a:rPr lang="en-AU" sz="1800" dirty="0">
                <a:latin typeface="Courier New"/>
                <a:cs typeface="Courier New"/>
              </a:rPr>
              <a:t>STORED AS </a:t>
            </a:r>
            <a:r>
              <a:rPr lang="en-AU" sz="1800" dirty="0" err="1">
                <a:latin typeface="Courier New"/>
                <a:cs typeface="Courier New"/>
              </a:rPr>
              <a:t>format_type</a:t>
            </a:r>
            <a:r>
              <a:rPr lang="en-AU" sz="1800" dirty="0">
                <a:latin typeface="Courier New"/>
                <a:cs typeface="Courier New"/>
              </a:rPr>
              <a:t>;</a:t>
            </a:r>
          </a:p>
        </p:txBody>
      </p:sp>
    </p:spTree>
    <p:extLst>
      <p:ext uri="{BB962C8B-B14F-4D97-AF65-F5344CB8AC3E}">
        <p14:creationId xmlns:p14="http://schemas.microsoft.com/office/powerpoint/2010/main" val="78457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Simple Table</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Font typeface="Wingdings" pitchFamily="2" charset="2"/>
              <a:buNone/>
            </a:pPr>
            <a:r>
              <a:rPr lang="en-AU" sz="1800" dirty="0">
                <a:latin typeface="Courier New"/>
                <a:cs typeface="Courier New"/>
              </a:rPr>
              <a:t>CREATE TABLE </a:t>
            </a:r>
            <a:r>
              <a:rPr lang="en-AU" sz="1800" dirty="0" err="1">
                <a:latin typeface="Courier New"/>
                <a:cs typeface="Courier New"/>
              </a:rPr>
              <a:t>page_view</a:t>
            </a:r>
            <a:endParaRPr lang="en-AU" sz="1800" dirty="0">
              <a:latin typeface="Courier New"/>
              <a:cs typeface="Courier New"/>
            </a:endParaRPr>
          </a:p>
          <a:p>
            <a:pPr marL="0" indent="290513">
              <a:spcBef>
                <a:spcPts val="600"/>
              </a:spcBef>
              <a:buFont typeface="Wingdings" pitchFamily="2" charset="2"/>
              <a:buNone/>
            </a:pPr>
            <a:r>
              <a:rPr lang="en-AU" sz="1800" dirty="0">
                <a:latin typeface="Courier New"/>
                <a:cs typeface="Courier New"/>
              </a:rPr>
              <a:t> (</a:t>
            </a:r>
            <a:r>
              <a:rPr lang="en-AU" sz="1800" dirty="0" err="1">
                <a:latin typeface="Courier New"/>
                <a:cs typeface="Courier New"/>
              </a:rPr>
              <a:t>viewTime</a:t>
            </a:r>
            <a:r>
              <a:rPr lang="en-AU" sz="1800" dirty="0">
                <a:latin typeface="Courier New"/>
                <a:cs typeface="Courier New"/>
              </a:rPr>
              <a:t> INT,</a:t>
            </a:r>
          </a:p>
          <a:p>
            <a:pPr marL="0" indent="568325">
              <a:spcBef>
                <a:spcPts val="600"/>
              </a:spcBef>
              <a:buFont typeface="Wingdings" pitchFamily="2" charset="2"/>
              <a:buNone/>
            </a:pPr>
            <a:r>
              <a:rPr lang="en-AU" sz="1800" dirty="0" err="1">
                <a:latin typeface="Courier New"/>
                <a:cs typeface="Courier New"/>
              </a:rPr>
              <a:t>userid</a:t>
            </a:r>
            <a:r>
              <a:rPr lang="en-AU" sz="1800" dirty="0">
                <a:latin typeface="Courier New"/>
                <a:cs typeface="Courier New"/>
              </a:rPr>
              <a:t> BIGINT,</a:t>
            </a:r>
          </a:p>
          <a:p>
            <a:pPr marL="0" indent="568325">
              <a:spcBef>
                <a:spcPts val="600"/>
              </a:spcBef>
              <a:buFont typeface="Wingdings" pitchFamily="2" charset="2"/>
              <a:buNone/>
            </a:pPr>
            <a:r>
              <a:rPr lang="en-AU" sz="1800" dirty="0" err="1">
                <a:latin typeface="Courier New"/>
                <a:cs typeface="Courier New"/>
              </a:rPr>
              <a:t>page_url</a:t>
            </a:r>
            <a:r>
              <a:rPr lang="en-AU" sz="1800" dirty="0">
                <a:latin typeface="Courier New"/>
                <a:cs typeface="Courier New"/>
              </a:rPr>
              <a:t> STRING,</a:t>
            </a:r>
          </a:p>
          <a:p>
            <a:pPr marL="0" indent="568325">
              <a:spcBef>
                <a:spcPts val="600"/>
              </a:spcBef>
              <a:buFont typeface="Wingdings" pitchFamily="2" charset="2"/>
              <a:buNone/>
            </a:pPr>
            <a:r>
              <a:rPr lang="en-AU" sz="1800" dirty="0" err="1">
                <a:latin typeface="Courier New"/>
                <a:cs typeface="Courier New"/>
              </a:rPr>
              <a:t>referrer_url</a:t>
            </a:r>
            <a:r>
              <a:rPr lang="en-AU" sz="1800" dirty="0">
                <a:latin typeface="Courier New"/>
                <a:cs typeface="Courier New"/>
              </a:rPr>
              <a:t> STRING,</a:t>
            </a:r>
          </a:p>
          <a:p>
            <a:pPr marL="0" indent="568325">
              <a:spcBef>
                <a:spcPts val="600"/>
              </a:spcBef>
              <a:buFont typeface="Wingdings" pitchFamily="2" charset="2"/>
              <a:buNone/>
            </a:pPr>
            <a:r>
              <a:rPr lang="en-AU" sz="1800" dirty="0" err="1">
                <a:latin typeface="Courier New"/>
                <a:cs typeface="Courier New"/>
              </a:rPr>
              <a:t>ip</a:t>
            </a:r>
            <a:r>
              <a:rPr lang="en-AU" sz="1800" dirty="0">
                <a:latin typeface="Courier New"/>
                <a:cs typeface="Courier New"/>
              </a:rPr>
              <a:t> STRING COMMENT 'IP Address of the User' )</a:t>
            </a:r>
          </a:p>
          <a:p>
            <a:pPr marL="747713" indent="-401638">
              <a:spcBef>
                <a:spcPts val="600"/>
              </a:spcBef>
              <a:buNone/>
            </a:pPr>
            <a:r>
              <a:rPr lang="en-US" sz="1800" dirty="0">
                <a:latin typeface="Courier New"/>
                <a:cs typeface="Courier New"/>
              </a:rPr>
              <a:t>ROW FORMAT DELIMITED </a:t>
            </a:r>
          </a:p>
          <a:p>
            <a:pPr marL="747713" indent="-401638">
              <a:spcBef>
                <a:spcPts val="600"/>
              </a:spcBef>
              <a:buNone/>
            </a:pPr>
            <a:r>
              <a:rPr lang="en-US" sz="1800" dirty="0">
                <a:latin typeface="Courier New"/>
                <a:cs typeface="Courier New"/>
              </a:rPr>
              <a:t>FIELDS TERMINATED BY '\t'</a:t>
            </a:r>
          </a:p>
          <a:p>
            <a:pPr marL="747713" indent="-401638">
              <a:spcBef>
                <a:spcPts val="600"/>
              </a:spcBef>
              <a:buNone/>
            </a:pPr>
            <a:r>
              <a:rPr lang="en-US" sz="1800" dirty="0">
                <a:latin typeface="Courier New"/>
                <a:cs typeface="Courier New"/>
              </a:rPr>
              <a:t>STORED AS TEXTFILE;</a:t>
            </a:r>
            <a:endParaRPr lang="en-AU" sz="1800" dirty="0">
              <a:latin typeface="Courier New"/>
              <a:cs typeface="Courier New"/>
            </a:endParaRPr>
          </a:p>
        </p:txBody>
      </p:sp>
    </p:spTree>
    <p:extLst>
      <p:ext uri="{BB962C8B-B14F-4D97-AF65-F5344CB8AC3E}">
        <p14:creationId xmlns:p14="http://schemas.microsoft.com/office/powerpoint/2010/main" val="72445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More Complex Table</a:t>
            </a:r>
          </a:p>
        </p:txBody>
      </p:sp>
      <p:sp>
        <p:nvSpPr>
          <p:cNvPr id="3072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Font typeface="Wingdings" pitchFamily="2" charset="2"/>
              <a:buNone/>
            </a:pPr>
            <a:r>
              <a:rPr lang="en-AU" sz="1800" dirty="0">
                <a:latin typeface="Courier New"/>
                <a:cs typeface="Courier New"/>
              </a:rPr>
              <a:t>CREATE TABLE employees  ( </a:t>
            </a:r>
          </a:p>
          <a:p>
            <a:pPr marL="747713" indent="-457200">
              <a:spcBef>
                <a:spcPts val="600"/>
              </a:spcBef>
              <a:buFont typeface="Wingdings" pitchFamily="2" charset="2"/>
              <a:buNone/>
            </a:pPr>
            <a:r>
              <a:rPr lang="en-AU" sz="1800" dirty="0">
                <a:latin typeface="Courier New"/>
                <a:cs typeface="Courier New"/>
              </a:rPr>
              <a:t>  (name STRING,</a:t>
            </a:r>
          </a:p>
          <a:p>
            <a:pPr marL="747713" indent="-179388">
              <a:spcBef>
                <a:spcPts val="600"/>
              </a:spcBef>
              <a:buFont typeface="Wingdings" pitchFamily="2" charset="2"/>
              <a:buNone/>
            </a:pPr>
            <a:r>
              <a:rPr lang="en-AU" sz="1800" dirty="0">
                <a:latin typeface="Courier New"/>
                <a:cs typeface="Courier New"/>
              </a:rPr>
              <a:t>salary FLOAT,</a:t>
            </a:r>
          </a:p>
          <a:p>
            <a:pPr marL="747713" indent="-179388">
              <a:spcBef>
                <a:spcPts val="600"/>
              </a:spcBef>
              <a:buFont typeface="Wingdings" pitchFamily="2" charset="2"/>
              <a:buNone/>
            </a:pPr>
            <a:r>
              <a:rPr lang="en-AU" sz="1800" dirty="0">
                <a:latin typeface="Courier New"/>
                <a:cs typeface="Courier New"/>
              </a:rPr>
              <a:t>subordinates ARRAY&lt;STRING&gt;,</a:t>
            </a:r>
          </a:p>
          <a:p>
            <a:pPr marL="747713" indent="-179388">
              <a:spcBef>
                <a:spcPts val="600"/>
              </a:spcBef>
              <a:buFont typeface="Wingdings" pitchFamily="2" charset="2"/>
              <a:buNone/>
            </a:pPr>
            <a:r>
              <a:rPr lang="en-AU" sz="1800" dirty="0">
                <a:latin typeface="Courier New"/>
                <a:cs typeface="Courier New"/>
              </a:rPr>
              <a:t>deductions MAP&lt;STRING, FLOAT&gt;,</a:t>
            </a:r>
          </a:p>
          <a:p>
            <a:pPr marL="747713" indent="-179388">
              <a:spcBef>
                <a:spcPts val="600"/>
              </a:spcBef>
              <a:buFont typeface="Wingdings" pitchFamily="2" charset="2"/>
              <a:buNone/>
            </a:pPr>
            <a:r>
              <a:rPr lang="en-AU" sz="1800" dirty="0">
                <a:latin typeface="Courier New"/>
                <a:cs typeface="Courier New"/>
              </a:rPr>
              <a:t>address STRUCT&lt;</a:t>
            </a:r>
            <a:r>
              <a:rPr lang="en-AU" sz="1800" dirty="0" err="1">
                <a:latin typeface="Courier New"/>
                <a:cs typeface="Courier New"/>
              </a:rPr>
              <a:t>street:STRING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city:STRING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state:STRING</a:t>
            </a:r>
            <a:r>
              <a:rPr lang="en-AU" sz="1800" dirty="0">
                <a:latin typeface="Courier New"/>
                <a:cs typeface="Courier New"/>
              </a:rPr>
              <a:t>,</a:t>
            </a:r>
          </a:p>
          <a:p>
            <a:pPr marL="747713" indent="1704975">
              <a:spcBef>
                <a:spcPts val="600"/>
              </a:spcBef>
              <a:buFont typeface="Wingdings" pitchFamily="2" charset="2"/>
              <a:buNone/>
            </a:pPr>
            <a:r>
              <a:rPr lang="en-AU" sz="1800" dirty="0" err="1">
                <a:latin typeface="Courier New"/>
                <a:cs typeface="Courier New"/>
              </a:rPr>
              <a:t>zip:INT</a:t>
            </a:r>
            <a:r>
              <a:rPr lang="en-AU" sz="1800" dirty="0">
                <a:latin typeface="Courier New"/>
                <a:cs typeface="Courier New"/>
              </a:rPr>
              <a:t>&gt;)</a:t>
            </a:r>
          </a:p>
          <a:p>
            <a:pPr marL="747713" indent="-457200">
              <a:spcBef>
                <a:spcPts val="600"/>
              </a:spcBef>
              <a:buNone/>
            </a:pPr>
            <a:r>
              <a:rPr lang="en-US" sz="1800" dirty="0">
                <a:latin typeface="Courier New"/>
                <a:cs typeface="Courier New"/>
              </a:rPr>
              <a:t>ROW FORMAT DELIMITED </a:t>
            </a:r>
          </a:p>
          <a:p>
            <a:pPr marL="747713" indent="-457200">
              <a:spcBef>
                <a:spcPts val="600"/>
              </a:spcBef>
              <a:buNone/>
            </a:pPr>
            <a:r>
              <a:rPr lang="en-US" sz="1800" dirty="0">
                <a:latin typeface="Courier New"/>
                <a:cs typeface="Courier New"/>
              </a:rPr>
              <a:t>FIELDS TERMINATED BY '\t'</a:t>
            </a:r>
          </a:p>
          <a:p>
            <a:pPr marL="747713" indent="-457200">
              <a:spcBef>
                <a:spcPts val="600"/>
              </a:spcBef>
              <a:buNone/>
            </a:pPr>
            <a:r>
              <a:rPr lang="en-US" sz="1800" dirty="0">
                <a:latin typeface="Courier New"/>
                <a:cs typeface="Courier New"/>
              </a:rPr>
              <a:t>STORED AS TEXTFILE</a:t>
            </a:r>
            <a:r>
              <a:rPr lang="en-AU" sz="1800" dirty="0">
                <a:latin typeface="Courier New"/>
                <a:cs typeface="Courier New"/>
              </a:rPr>
              <a:t>;</a:t>
            </a:r>
          </a:p>
        </p:txBody>
      </p:sp>
    </p:spTree>
    <p:extLst>
      <p:ext uri="{BB962C8B-B14F-4D97-AF65-F5344CB8AC3E}">
        <p14:creationId xmlns:p14="http://schemas.microsoft.com/office/powerpoint/2010/main" val="285960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External Table</a:t>
            </a:r>
          </a:p>
        </p:txBody>
      </p:sp>
      <p:sp>
        <p:nvSpPr>
          <p:cNvPr id="25602" name="Content Placeholder 2"/>
          <p:cNvSpPr>
            <a:spLocks noGrp="1"/>
          </p:cNvSpPr>
          <p:nvPr>
            <p:ph idx="1"/>
          </p:nvPr>
        </p:nvSpPr>
        <p:spPr>
          <a:noFill/>
          <a:ln>
            <a:miter lim="800000"/>
            <a:headEnd/>
            <a:tailEnd/>
          </a:ln>
        </p:spPr>
        <p:txBody>
          <a:bodyPr vert="horz" wrap="square" numCol="1" anchor="t" anchorCtr="0" compatLnSpc="1">
            <a:prstTxWarp prst="textNoShape">
              <a:avLst/>
            </a:prstTxWarp>
          </a:bodyPr>
          <a:lstStyle/>
          <a:p>
            <a:pPr marL="0" indent="0">
              <a:spcBef>
                <a:spcPts val="600"/>
              </a:spcBef>
              <a:buFont typeface="Wingdings" pitchFamily="2" charset="2"/>
              <a:buNone/>
            </a:pPr>
            <a:r>
              <a:rPr lang="en-AU" sz="1800" dirty="0">
                <a:latin typeface="Courier New"/>
                <a:cs typeface="Courier New"/>
              </a:rPr>
              <a:t>CREATE EXTERNAL TABLE </a:t>
            </a:r>
            <a:r>
              <a:rPr lang="en-AU" sz="1800" dirty="0" err="1">
                <a:latin typeface="Courier New"/>
                <a:cs typeface="Courier New"/>
              </a:rPr>
              <a:t>page_view_stg</a:t>
            </a:r>
            <a:endParaRPr lang="en-AU" sz="1800" dirty="0">
              <a:latin typeface="Courier New"/>
              <a:cs typeface="Courier New"/>
            </a:endParaRPr>
          </a:p>
          <a:p>
            <a:pPr marL="0" indent="290513">
              <a:spcBef>
                <a:spcPts val="600"/>
              </a:spcBef>
              <a:buFont typeface="Wingdings" pitchFamily="2" charset="2"/>
              <a:buNone/>
            </a:pPr>
            <a:r>
              <a:rPr lang="en-AU" sz="1800" dirty="0">
                <a:latin typeface="Courier New"/>
                <a:cs typeface="Courier New"/>
              </a:rPr>
              <a:t> (</a:t>
            </a:r>
            <a:r>
              <a:rPr lang="en-AU" sz="1800" dirty="0" err="1">
                <a:latin typeface="Courier New"/>
                <a:cs typeface="Courier New"/>
              </a:rPr>
              <a:t>viewTime</a:t>
            </a:r>
            <a:r>
              <a:rPr lang="en-AU" sz="1800" dirty="0">
                <a:latin typeface="Courier New"/>
                <a:cs typeface="Courier New"/>
              </a:rPr>
              <a:t> INT,</a:t>
            </a:r>
          </a:p>
          <a:p>
            <a:pPr marL="747713" indent="-179388">
              <a:spcBef>
                <a:spcPts val="600"/>
              </a:spcBef>
              <a:buFont typeface="Wingdings" pitchFamily="2" charset="2"/>
              <a:buNone/>
            </a:pPr>
            <a:r>
              <a:rPr lang="en-AU" sz="1800" dirty="0" err="1">
                <a:latin typeface="Courier New"/>
                <a:cs typeface="Courier New"/>
              </a:rPr>
              <a:t>userid</a:t>
            </a:r>
            <a:r>
              <a:rPr lang="en-AU" sz="1800" dirty="0">
                <a:latin typeface="Courier New"/>
                <a:cs typeface="Courier New"/>
              </a:rPr>
              <a:t> BIGINT,</a:t>
            </a:r>
          </a:p>
          <a:p>
            <a:pPr marL="747713" indent="-179388">
              <a:spcBef>
                <a:spcPts val="600"/>
              </a:spcBef>
              <a:buFont typeface="Wingdings" pitchFamily="2" charset="2"/>
              <a:buNone/>
            </a:pPr>
            <a:r>
              <a:rPr lang="en-AU" sz="1800" dirty="0" err="1">
                <a:latin typeface="Courier New"/>
                <a:cs typeface="Courier New"/>
              </a:rPr>
              <a:t>page_url</a:t>
            </a:r>
            <a:r>
              <a:rPr lang="en-AU" sz="1800" dirty="0">
                <a:latin typeface="Courier New"/>
                <a:cs typeface="Courier New"/>
              </a:rPr>
              <a:t> STRING,</a:t>
            </a:r>
          </a:p>
          <a:p>
            <a:pPr marL="747713" indent="-179388">
              <a:spcBef>
                <a:spcPts val="600"/>
              </a:spcBef>
              <a:buFont typeface="Wingdings" pitchFamily="2" charset="2"/>
              <a:buNone/>
            </a:pPr>
            <a:r>
              <a:rPr lang="en-AU" sz="1800" dirty="0" err="1">
                <a:latin typeface="Courier New"/>
                <a:cs typeface="Courier New"/>
              </a:rPr>
              <a:t>referrer_url</a:t>
            </a:r>
            <a:r>
              <a:rPr lang="en-AU" sz="1800" dirty="0">
                <a:latin typeface="Courier New"/>
                <a:cs typeface="Courier New"/>
              </a:rPr>
              <a:t> STRING,</a:t>
            </a:r>
          </a:p>
          <a:p>
            <a:pPr marL="346075" indent="222250">
              <a:spcBef>
                <a:spcPts val="600"/>
              </a:spcBef>
              <a:buFont typeface="Wingdings" pitchFamily="2" charset="2"/>
              <a:buNone/>
            </a:pPr>
            <a:r>
              <a:rPr lang="en-AU" sz="1800" dirty="0" err="1">
                <a:latin typeface="Courier New"/>
                <a:cs typeface="Courier New"/>
              </a:rPr>
              <a:t>ip</a:t>
            </a:r>
            <a:r>
              <a:rPr lang="en-AU" sz="1800" dirty="0">
                <a:latin typeface="Courier New"/>
                <a:cs typeface="Courier New"/>
              </a:rPr>
              <a:t> STRING COMMENT 'IP Address of the User')</a:t>
            </a:r>
            <a:br>
              <a:rPr lang="en-AU" sz="1800" dirty="0">
                <a:latin typeface="Courier New"/>
                <a:cs typeface="Courier New"/>
              </a:rPr>
            </a:br>
            <a:r>
              <a:rPr lang="en-AU" sz="1800" dirty="0">
                <a:latin typeface="Courier New"/>
                <a:cs typeface="Courier New"/>
              </a:rPr>
              <a:t>ROW FORMAT DELIMITED </a:t>
            </a:r>
          </a:p>
          <a:p>
            <a:pPr marL="747713" indent="-401638">
              <a:spcBef>
                <a:spcPts val="600"/>
              </a:spcBef>
              <a:buFont typeface="Wingdings" pitchFamily="2" charset="2"/>
              <a:buNone/>
            </a:pPr>
            <a:r>
              <a:rPr lang="en-AU" sz="1800" dirty="0">
                <a:latin typeface="Courier New"/>
                <a:cs typeface="Courier New"/>
              </a:rPr>
              <a:t>FIELDS TERMINATED BY '\t'</a:t>
            </a:r>
          </a:p>
          <a:p>
            <a:pPr marL="747713" indent="-401638">
              <a:spcBef>
                <a:spcPts val="600"/>
              </a:spcBef>
              <a:buFont typeface="Wingdings" pitchFamily="2" charset="2"/>
              <a:buNone/>
            </a:pPr>
            <a:r>
              <a:rPr lang="en-AU" sz="1800" dirty="0">
                <a:latin typeface="Courier New"/>
                <a:cs typeface="Courier New"/>
              </a:rPr>
              <a:t>STORED AS TEXTFILE</a:t>
            </a:r>
          </a:p>
          <a:p>
            <a:pPr marL="747713" indent="-401638">
              <a:spcBef>
                <a:spcPts val="600"/>
              </a:spcBef>
              <a:buFont typeface="Wingdings" pitchFamily="2" charset="2"/>
              <a:buNone/>
            </a:pPr>
            <a:r>
              <a:rPr lang="en-AU" sz="1800" dirty="0">
                <a:latin typeface="Courier New"/>
                <a:cs typeface="Courier New"/>
              </a:rPr>
              <a:t>LOCATION '/user/staging/</a:t>
            </a:r>
            <a:r>
              <a:rPr lang="en-AU" sz="1800" dirty="0" err="1">
                <a:latin typeface="Courier New"/>
                <a:cs typeface="Courier New"/>
              </a:rPr>
              <a:t>page_view</a:t>
            </a:r>
            <a:r>
              <a:rPr lang="en-AU" sz="1800" dirty="0">
                <a:latin typeface="Courier New"/>
                <a:cs typeface="Courier New"/>
              </a:rPr>
              <a:t>';</a:t>
            </a:r>
          </a:p>
        </p:txBody>
      </p:sp>
    </p:spTree>
    <p:extLst>
      <p:ext uri="{BB962C8B-B14F-4D97-AF65-F5344CB8AC3E}">
        <p14:creationId xmlns:p14="http://schemas.microsoft.com/office/powerpoint/2010/main" val="35156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Difference in external and normal table</a:t>
            </a:r>
          </a:p>
        </p:txBody>
      </p:sp>
      <p:sp>
        <p:nvSpPr>
          <p:cNvPr id="34818"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CREATE TABLE</a:t>
            </a:r>
          </a:p>
          <a:p>
            <a:pPr lvl="1"/>
            <a:r>
              <a:rPr lang="en-AU" sz="1600" dirty="0">
                <a:cs typeface="Arial" pitchFamily="34" charset="0"/>
              </a:rPr>
              <a:t>LOAD: file moved into Hive</a:t>
            </a:r>
            <a:r>
              <a:rPr lang="en-AU" altLang="en-US" sz="1600" dirty="0">
                <a:cs typeface="Arial" pitchFamily="34" charset="0"/>
              </a:rPr>
              <a:t>’</a:t>
            </a:r>
            <a:r>
              <a:rPr lang="en-AU" sz="1600" dirty="0">
                <a:cs typeface="Arial" pitchFamily="34" charset="0"/>
              </a:rPr>
              <a:t>s data warehouse directory</a:t>
            </a:r>
          </a:p>
          <a:p>
            <a:pPr lvl="1"/>
            <a:r>
              <a:rPr lang="en-AU" sz="1600" dirty="0">
                <a:cs typeface="Arial" pitchFamily="34" charset="0"/>
              </a:rPr>
              <a:t>DROP: both metadata and data deleted</a:t>
            </a:r>
          </a:p>
          <a:p>
            <a:r>
              <a:rPr lang="en-AU" sz="1600" dirty="0">
                <a:cs typeface="Arial" pitchFamily="34" charset="0"/>
              </a:rPr>
              <a:t>CREATE EXTERNAL TABLE</a:t>
            </a:r>
          </a:p>
          <a:p>
            <a:pPr lvl="1"/>
            <a:r>
              <a:rPr lang="en-AU" sz="1600" dirty="0">
                <a:cs typeface="Arial" pitchFamily="34" charset="0"/>
              </a:rPr>
              <a:t>LOAD: no files moved</a:t>
            </a:r>
          </a:p>
          <a:p>
            <a:pPr lvl="1"/>
            <a:r>
              <a:rPr lang="en-AU" sz="1600" dirty="0">
                <a:cs typeface="Arial" pitchFamily="34" charset="0"/>
              </a:rPr>
              <a:t>DROP: only metadata deleted</a:t>
            </a:r>
          </a:p>
          <a:p>
            <a:pPr lvl="1"/>
            <a:r>
              <a:rPr lang="en-AU" sz="1600" dirty="0">
                <a:cs typeface="Arial" pitchFamily="34" charset="0"/>
              </a:rPr>
              <a:t>Use this when sharing with other </a:t>
            </a:r>
            <a:r>
              <a:rPr lang="en-AU" sz="1600" dirty="0" err="1">
                <a:cs typeface="Arial" pitchFamily="34" charset="0"/>
              </a:rPr>
              <a:t>Hadoop</a:t>
            </a:r>
            <a:r>
              <a:rPr lang="en-AU" sz="1600" dirty="0">
                <a:cs typeface="Arial" pitchFamily="34" charset="0"/>
              </a:rPr>
              <a:t> applications, or when you want to use multiple schemas on the same data</a:t>
            </a:r>
          </a:p>
        </p:txBody>
      </p:sp>
    </p:spTree>
    <p:extLst>
      <p:ext uri="{BB962C8B-B14F-4D97-AF65-F5344CB8AC3E}">
        <p14:creationId xmlns:p14="http://schemas.microsoft.com/office/powerpoint/2010/main" val="110204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274638"/>
            <a:ext cx="8229600" cy="617184"/>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Partitioning</a:t>
            </a:r>
          </a:p>
        </p:txBody>
      </p:sp>
      <p:sp>
        <p:nvSpPr>
          <p:cNvPr id="35842" name="Content Placeholder 2"/>
          <p:cNvSpPr>
            <a:spLocks noGrp="1"/>
          </p:cNvSpPr>
          <p:nvPr>
            <p:ph idx="1"/>
          </p:nvPr>
        </p:nvSpPr>
        <p:spPr>
          <a:xfrm>
            <a:off x="570088" y="934155"/>
            <a:ext cx="8393290" cy="5398912"/>
          </a:xfrm>
          <a:noFill/>
          <a:ln>
            <a:miter lim="800000"/>
            <a:headEnd/>
            <a:tailEnd/>
          </a:ln>
        </p:spPr>
        <p:txBody>
          <a:bodyPr vert="horz" wrap="square" numCol="1" anchor="t" anchorCtr="0" compatLnSpc="1">
            <a:prstTxWarp prst="textNoShape">
              <a:avLst/>
            </a:prstTxWarp>
            <a:normAutofit fontScale="92500" lnSpcReduction="10000"/>
          </a:bodyPr>
          <a:lstStyle/>
          <a:p>
            <a:r>
              <a:rPr lang="en-AU" sz="1600" dirty="0">
                <a:cs typeface="Arial" pitchFamily="34" charset="0"/>
              </a:rPr>
              <a:t>Can make some queries faster</a:t>
            </a:r>
          </a:p>
          <a:p>
            <a:r>
              <a:rPr lang="en-AU" sz="1600" dirty="0">
                <a:cs typeface="Arial" pitchFamily="34" charset="0"/>
              </a:rPr>
              <a:t>Divide data based on partition column</a:t>
            </a:r>
          </a:p>
          <a:p>
            <a:r>
              <a:rPr lang="en-AU" sz="1600" dirty="0">
                <a:cs typeface="Arial" pitchFamily="34" charset="0"/>
              </a:rPr>
              <a:t>Use PARTITION BY clause when creating table</a:t>
            </a:r>
          </a:p>
          <a:p>
            <a:r>
              <a:rPr lang="en-AU" sz="1600" dirty="0">
                <a:cs typeface="Arial" pitchFamily="34" charset="0"/>
              </a:rPr>
              <a:t>Use PARTITION clause when loading data</a:t>
            </a:r>
          </a:p>
          <a:p>
            <a:r>
              <a:rPr lang="en-AU" sz="1600" dirty="0">
                <a:cs typeface="Arial" pitchFamily="34" charset="0"/>
              </a:rPr>
              <a:t>SHOW PARTITIONS will show a table</a:t>
            </a:r>
            <a:r>
              <a:rPr lang="en-AU" altLang="en-US" sz="1600" dirty="0">
                <a:cs typeface="Arial" pitchFamily="34" charset="0"/>
              </a:rPr>
              <a:t>’</a:t>
            </a:r>
            <a:r>
              <a:rPr lang="en-AU" sz="1600" dirty="0">
                <a:cs typeface="Arial" pitchFamily="34" charset="0"/>
              </a:rPr>
              <a:t>s partitions</a:t>
            </a:r>
          </a:p>
          <a:p>
            <a:endParaRPr lang="en-AU" sz="1600" dirty="0">
              <a:cs typeface="Arial" pitchFamily="34" charset="0"/>
            </a:endParaRPr>
          </a:p>
          <a:p>
            <a:endParaRPr lang="en-AU" sz="1600" dirty="0">
              <a:cs typeface="Arial" pitchFamily="34" charset="0"/>
            </a:endParaRPr>
          </a:p>
          <a:p>
            <a:pPr marL="0" indent="0">
              <a:buNone/>
            </a:pPr>
            <a:r>
              <a:rPr lang="en-AU" sz="1200" dirty="0">
                <a:cs typeface="Arial" pitchFamily="34" charset="0"/>
              </a:rPr>
              <a:t>DROP TABLE IF EXISTS T_USER_LOG1;</a:t>
            </a:r>
          </a:p>
          <a:p>
            <a:endParaRPr lang="en-AU" sz="1200" dirty="0">
              <a:cs typeface="Arial" pitchFamily="34" charset="0"/>
            </a:endParaRPr>
          </a:p>
          <a:p>
            <a:pPr marL="0" indent="0">
              <a:buNone/>
            </a:pPr>
            <a:r>
              <a:rPr lang="en-AU" sz="1200" dirty="0">
                <a:cs typeface="Arial" pitchFamily="34" charset="0"/>
              </a:rPr>
              <a:t>CREATE TABLE T_USER_LOG1 (USER_ID INT,NAME STRING,SITE STRING)</a:t>
            </a:r>
          </a:p>
          <a:p>
            <a:pPr marL="0" indent="0">
              <a:buNone/>
            </a:pPr>
            <a:r>
              <a:rPr lang="en-AU" sz="1200" dirty="0">
                <a:cs typeface="Arial" pitchFamily="34" charset="0"/>
              </a:rPr>
              <a:t>PARTITIONED BY (DT STRING,COUNTRY STRING)</a:t>
            </a:r>
          </a:p>
          <a:p>
            <a:pPr marL="0" indent="0">
              <a:buNone/>
            </a:pPr>
            <a:r>
              <a:rPr lang="en-AU" sz="1200" dirty="0">
                <a:cs typeface="Arial" pitchFamily="34" charset="0"/>
              </a:rPr>
              <a:t>ROW FORMAT DELIMITED</a:t>
            </a:r>
          </a:p>
          <a:p>
            <a:pPr marL="0" indent="0">
              <a:buNone/>
            </a:pPr>
            <a:r>
              <a:rPr lang="en-AU" sz="1200" dirty="0">
                <a:cs typeface="Arial" pitchFamily="34" charset="0"/>
              </a:rPr>
              <a:t>FIELDS TERMINATED BY '\t’</a:t>
            </a:r>
          </a:p>
          <a:p>
            <a:pPr marL="0" indent="0">
              <a:buNone/>
            </a:pPr>
            <a:r>
              <a:rPr lang="en-AU" sz="1200" dirty="0">
                <a:cs typeface="Arial" pitchFamily="34" charset="0"/>
              </a:rPr>
              <a:t>STORED AS TEXTFILE;</a:t>
            </a:r>
          </a:p>
          <a:p>
            <a:endParaRPr lang="en-AU" sz="1200" dirty="0">
              <a:cs typeface="Arial" pitchFamily="34" charset="0"/>
            </a:endParaRPr>
          </a:p>
          <a:p>
            <a:pPr marL="0" indent="0">
              <a:buNone/>
            </a:pPr>
            <a:r>
              <a:rPr lang="en-AU" sz="1200" dirty="0">
                <a:cs typeface="Arial" pitchFamily="34" charset="0"/>
              </a:rPr>
              <a:t>LOAD DATA LOCAL INPATH '/home/</a:t>
            </a:r>
            <a:r>
              <a:rPr lang="en-AU" sz="1200" dirty="0" err="1">
                <a:cs typeface="Arial" pitchFamily="34" charset="0"/>
              </a:rPr>
              <a:t>hadoop</a:t>
            </a:r>
            <a:r>
              <a:rPr lang="en-AU" sz="1200" dirty="0">
                <a:cs typeface="Arial" pitchFamily="34" charset="0"/>
              </a:rPr>
              <a:t>/</a:t>
            </a:r>
            <a:r>
              <a:rPr lang="en-AU" sz="1200" dirty="0" err="1">
                <a:cs typeface="Arial" pitchFamily="34" charset="0"/>
              </a:rPr>
              <a:t>softwares</a:t>
            </a:r>
            <a:r>
              <a:rPr lang="en-AU" sz="1200" dirty="0">
                <a:cs typeface="Arial" pitchFamily="34" charset="0"/>
              </a:rPr>
              <a:t>/</a:t>
            </a:r>
            <a:r>
              <a:rPr lang="en-AU" sz="1200" dirty="0" err="1">
                <a:cs typeface="Arial" pitchFamily="34" charset="0"/>
              </a:rPr>
              <a:t>data_files</a:t>
            </a:r>
            <a:r>
              <a:rPr lang="en-AU" sz="1200" dirty="0">
                <a:cs typeface="Arial" pitchFamily="34" charset="0"/>
              </a:rPr>
              <a:t>/local/UserLogSrc.txt' OVERWRITE INTO TABLE T_USER_LOG PARTITION (DT='2016-04-29',COUNTRY='UK’);</a:t>
            </a:r>
          </a:p>
          <a:p>
            <a:pPr marL="0" indent="0">
              <a:buNone/>
            </a:pPr>
            <a:r>
              <a:rPr lang="en-AU" sz="1200" dirty="0">
                <a:cs typeface="Arial" pitchFamily="34" charset="0"/>
              </a:rPr>
              <a:t>LOAD DATA LOCAL INPATH '/home/</a:t>
            </a:r>
            <a:r>
              <a:rPr lang="en-AU" sz="1200" dirty="0" err="1">
                <a:cs typeface="Arial" pitchFamily="34" charset="0"/>
              </a:rPr>
              <a:t>hadoop</a:t>
            </a:r>
            <a:r>
              <a:rPr lang="en-AU" sz="1200" dirty="0">
                <a:cs typeface="Arial" pitchFamily="34" charset="0"/>
              </a:rPr>
              <a:t>/</a:t>
            </a:r>
            <a:r>
              <a:rPr lang="en-AU" sz="1200" dirty="0" err="1">
                <a:cs typeface="Arial" pitchFamily="34" charset="0"/>
              </a:rPr>
              <a:t>softwares</a:t>
            </a:r>
            <a:r>
              <a:rPr lang="en-AU" sz="1200" dirty="0">
                <a:cs typeface="Arial" pitchFamily="34" charset="0"/>
              </a:rPr>
              <a:t>/</a:t>
            </a:r>
            <a:r>
              <a:rPr lang="en-AU" sz="1200" dirty="0" err="1">
                <a:cs typeface="Arial" pitchFamily="34" charset="0"/>
              </a:rPr>
              <a:t>data_files</a:t>
            </a:r>
            <a:r>
              <a:rPr lang="en-AU" sz="1200" dirty="0">
                <a:cs typeface="Arial" pitchFamily="34" charset="0"/>
              </a:rPr>
              <a:t>/local/UserLogSrc.txt' OVERWRITE INTO TABLE T_USER_LOG PARTITION (DT='2016-04-30',COUNTRY='UK’);</a:t>
            </a:r>
          </a:p>
          <a:p>
            <a:pPr marL="0" indent="0">
              <a:buNone/>
            </a:pPr>
            <a:r>
              <a:rPr lang="en-AU" sz="1200" dirty="0">
                <a:cs typeface="Arial" pitchFamily="34" charset="0"/>
              </a:rPr>
              <a:t>LOAD DATA LOCAL INPATH '/home/</a:t>
            </a:r>
            <a:r>
              <a:rPr lang="en-AU" sz="1200" dirty="0" err="1">
                <a:cs typeface="Arial" pitchFamily="34" charset="0"/>
              </a:rPr>
              <a:t>hadoop</a:t>
            </a:r>
            <a:r>
              <a:rPr lang="en-AU" sz="1200" dirty="0">
                <a:cs typeface="Arial" pitchFamily="34" charset="0"/>
              </a:rPr>
              <a:t>/</a:t>
            </a:r>
            <a:r>
              <a:rPr lang="en-AU" sz="1200" dirty="0" err="1">
                <a:cs typeface="Arial" pitchFamily="34" charset="0"/>
              </a:rPr>
              <a:t>softwares</a:t>
            </a:r>
            <a:r>
              <a:rPr lang="en-AU" sz="1200" dirty="0">
                <a:cs typeface="Arial" pitchFamily="34" charset="0"/>
              </a:rPr>
              <a:t>/</a:t>
            </a:r>
            <a:r>
              <a:rPr lang="en-AU" sz="1200" dirty="0" err="1">
                <a:cs typeface="Arial" pitchFamily="34" charset="0"/>
              </a:rPr>
              <a:t>data_files</a:t>
            </a:r>
            <a:r>
              <a:rPr lang="en-AU" sz="1200" dirty="0">
                <a:cs typeface="Arial" pitchFamily="34" charset="0"/>
              </a:rPr>
              <a:t>/local/UserLogSrc.txt' OVERWRITE INTO TABLE T_USER_LOG PARTITION (DT='2016-05-24',COUNTRY='INDIA’);</a:t>
            </a:r>
          </a:p>
          <a:p>
            <a:pPr marL="0" indent="0">
              <a:buNone/>
            </a:pPr>
            <a:r>
              <a:rPr lang="en-AU" sz="1200" dirty="0">
                <a:cs typeface="Arial" pitchFamily="34" charset="0"/>
              </a:rPr>
              <a:t>LOAD DATA LOCAL INPATH '/home/</a:t>
            </a:r>
            <a:r>
              <a:rPr lang="en-AU" sz="1200" dirty="0" err="1">
                <a:cs typeface="Arial" pitchFamily="34" charset="0"/>
              </a:rPr>
              <a:t>hadoop</a:t>
            </a:r>
            <a:r>
              <a:rPr lang="en-AU" sz="1200" dirty="0">
                <a:cs typeface="Arial" pitchFamily="34" charset="0"/>
              </a:rPr>
              <a:t>/</a:t>
            </a:r>
            <a:r>
              <a:rPr lang="en-AU" sz="1200" dirty="0" err="1">
                <a:cs typeface="Arial" pitchFamily="34" charset="0"/>
              </a:rPr>
              <a:t>softwares</a:t>
            </a:r>
            <a:r>
              <a:rPr lang="en-AU" sz="1200" dirty="0">
                <a:cs typeface="Arial" pitchFamily="34" charset="0"/>
              </a:rPr>
              <a:t>/</a:t>
            </a:r>
            <a:r>
              <a:rPr lang="en-AU" sz="1200" dirty="0" err="1">
                <a:cs typeface="Arial" pitchFamily="34" charset="0"/>
              </a:rPr>
              <a:t>data_files</a:t>
            </a:r>
            <a:r>
              <a:rPr lang="en-AU" sz="1200" dirty="0">
                <a:cs typeface="Arial" pitchFamily="34" charset="0"/>
              </a:rPr>
              <a:t>/local/UserLogSrc.txt' OVERWRITE INTO TABLE T_USER_LOG PARTITION (DT='2016-05-23',COUNTRY='INDIA');</a:t>
            </a:r>
          </a:p>
        </p:txBody>
      </p:sp>
    </p:spTree>
    <p:extLst>
      <p:ext uri="{BB962C8B-B14F-4D97-AF65-F5344CB8AC3E}">
        <p14:creationId xmlns:p14="http://schemas.microsoft.com/office/powerpoint/2010/main" val="156455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457200" y="274638"/>
            <a:ext cx="8229600" cy="617184"/>
          </a:xfrm>
          <a:noFill/>
          <a:ln>
            <a:miter lim="800000"/>
            <a:headEnd/>
            <a:tailEnd/>
          </a:ln>
        </p:spPr>
        <p:txBody>
          <a:bodyPr vert="horz" wrap="square" numCol="1" compatLnSpc="1">
            <a:prstTxWarp prst="textNoShape">
              <a:avLst/>
            </a:prstTxWarp>
            <a:normAutofit/>
          </a:bodyPr>
          <a:lstStyle/>
          <a:p>
            <a:r>
              <a:rPr lang="en-AU" sz="3200">
                <a:cs typeface="Arial" pitchFamily="34" charset="0"/>
              </a:rPr>
              <a:t>Dynamic Partitioning</a:t>
            </a:r>
            <a:endParaRPr lang="en-AU" sz="3200" dirty="0">
              <a:cs typeface="Arial" pitchFamily="34" charset="0"/>
            </a:endParaRPr>
          </a:p>
        </p:txBody>
      </p:sp>
      <p:sp>
        <p:nvSpPr>
          <p:cNvPr id="35842" name="Content Placeholder 2"/>
          <p:cNvSpPr>
            <a:spLocks noGrp="1"/>
          </p:cNvSpPr>
          <p:nvPr>
            <p:ph idx="1"/>
          </p:nvPr>
        </p:nvSpPr>
        <p:spPr>
          <a:xfrm>
            <a:off x="570088" y="934155"/>
            <a:ext cx="8393290" cy="5398912"/>
          </a:xfrm>
          <a:noFill/>
          <a:ln>
            <a:miter lim="800000"/>
            <a:headEnd/>
            <a:tailEnd/>
          </a:ln>
        </p:spPr>
        <p:txBody>
          <a:bodyPr vert="horz" wrap="square" numCol="1" anchor="t" anchorCtr="0" compatLnSpc="1">
            <a:prstTxWarp prst="textNoShape">
              <a:avLst/>
            </a:prstTxWarp>
            <a:normAutofit lnSpcReduction="10000"/>
          </a:bodyPr>
          <a:lstStyle/>
          <a:p>
            <a:endParaRPr lang="en-AU" sz="1600" dirty="0">
              <a:cs typeface="Arial" pitchFamily="34" charset="0"/>
            </a:endParaRPr>
          </a:p>
          <a:p>
            <a:pPr marL="0" indent="0">
              <a:buNone/>
            </a:pPr>
            <a:r>
              <a:rPr lang="en-AU" sz="1200" dirty="0">
                <a:cs typeface="Arial" pitchFamily="34" charset="0"/>
              </a:rPr>
              <a:t>DROP TABLE IF EXISTS T_USER_LOG_DYN;</a:t>
            </a:r>
          </a:p>
          <a:p>
            <a:pPr marL="0" indent="0">
              <a:buNone/>
            </a:pPr>
            <a:endParaRPr lang="en-AU" sz="1200" dirty="0">
              <a:cs typeface="Arial" pitchFamily="34" charset="0"/>
            </a:endParaRPr>
          </a:p>
          <a:p>
            <a:pPr marL="0" indent="0">
              <a:buNone/>
            </a:pPr>
            <a:r>
              <a:rPr lang="en-AU" sz="1200" dirty="0">
                <a:cs typeface="Arial" pitchFamily="34" charset="0"/>
              </a:rPr>
              <a:t>CREATE TABLE T_USER_LOG_DYN (USER_ID INT,NAME STRING,SITE STRING)</a:t>
            </a:r>
          </a:p>
          <a:p>
            <a:pPr marL="0" indent="0">
              <a:buNone/>
            </a:pPr>
            <a:r>
              <a:rPr lang="en-AU" sz="1200" dirty="0">
                <a:cs typeface="Arial" pitchFamily="34" charset="0"/>
              </a:rPr>
              <a:t>PARTITIONED BY (DT STRING,COUNTRY STRING)</a:t>
            </a:r>
          </a:p>
          <a:p>
            <a:pPr marL="0" indent="0">
              <a:buNone/>
            </a:pPr>
            <a:r>
              <a:rPr lang="en-AU" sz="1200" dirty="0">
                <a:cs typeface="Arial" pitchFamily="34" charset="0"/>
              </a:rPr>
              <a:t>ROW FORMAT DELIMITED</a:t>
            </a:r>
          </a:p>
          <a:p>
            <a:pPr marL="0" indent="0">
              <a:buNone/>
            </a:pPr>
            <a:r>
              <a:rPr lang="en-AU" sz="1200" dirty="0">
                <a:cs typeface="Arial" pitchFamily="34" charset="0"/>
              </a:rPr>
              <a:t>FIELDS TERMINATED BY '\t’</a:t>
            </a:r>
          </a:p>
          <a:p>
            <a:pPr marL="0" indent="0">
              <a:buNone/>
            </a:pPr>
            <a:r>
              <a:rPr lang="en-AU" sz="1200" dirty="0">
                <a:cs typeface="Arial" pitchFamily="34" charset="0"/>
              </a:rPr>
              <a:t>STORED AS TEXTFILE;</a:t>
            </a:r>
          </a:p>
          <a:p>
            <a:pPr marL="0" indent="0">
              <a:buNone/>
            </a:pPr>
            <a:endParaRPr lang="en-AU" sz="1200" dirty="0">
              <a:cs typeface="Arial" pitchFamily="34" charset="0"/>
            </a:endParaRPr>
          </a:p>
          <a:p>
            <a:pPr marL="0" indent="0">
              <a:buNone/>
            </a:pPr>
            <a:r>
              <a:rPr lang="en-AU" sz="1200" dirty="0">
                <a:cs typeface="Arial" pitchFamily="34" charset="0"/>
              </a:rPr>
              <a:t>DROP TABLE IF EXISTS T_USER_LOG_SRC;</a:t>
            </a:r>
          </a:p>
          <a:p>
            <a:pPr marL="0" indent="0">
              <a:buNone/>
            </a:pPr>
            <a:r>
              <a:rPr lang="en-AU" sz="1200" dirty="0">
                <a:cs typeface="Arial" pitchFamily="34" charset="0"/>
              </a:rPr>
              <a:t>CREATE TABLE T_USER_LOG_SRC (USER_ID INT,NAME STRING,SITE STRING,DT STRING,COUNTRY STRING)</a:t>
            </a:r>
          </a:p>
          <a:p>
            <a:pPr marL="0" indent="0">
              <a:buNone/>
            </a:pPr>
            <a:r>
              <a:rPr lang="en-AU" sz="1200" dirty="0">
                <a:cs typeface="Arial" pitchFamily="34" charset="0"/>
              </a:rPr>
              <a:t>ROW FORMAT DELIMITED</a:t>
            </a:r>
          </a:p>
          <a:p>
            <a:pPr marL="0" indent="0">
              <a:buNone/>
            </a:pPr>
            <a:r>
              <a:rPr lang="en-AU" sz="1200" dirty="0">
                <a:cs typeface="Arial" pitchFamily="34" charset="0"/>
              </a:rPr>
              <a:t>FIELDS TERMINATED BY '\t’</a:t>
            </a:r>
          </a:p>
          <a:p>
            <a:pPr marL="0" indent="0">
              <a:buNone/>
            </a:pPr>
            <a:r>
              <a:rPr lang="en-AU" sz="1200" dirty="0">
                <a:cs typeface="Arial" pitchFamily="34" charset="0"/>
              </a:rPr>
              <a:t>STORED AS TEXTFILE;</a:t>
            </a:r>
          </a:p>
          <a:p>
            <a:pPr marL="0" indent="0">
              <a:buNone/>
            </a:pPr>
            <a:endParaRPr lang="en-AU" sz="1200" dirty="0">
              <a:cs typeface="Arial" pitchFamily="34" charset="0"/>
            </a:endParaRPr>
          </a:p>
          <a:p>
            <a:pPr marL="0" indent="0">
              <a:buNone/>
            </a:pPr>
            <a:r>
              <a:rPr lang="en-AU" sz="1200" dirty="0">
                <a:cs typeface="Arial" pitchFamily="34" charset="0"/>
              </a:rPr>
              <a:t>LOAD DATA LOCAL INPATH '/home/</a:t>
            </a:r>
            <a:r>
              <a:rPr lang="en-AU" sz="1200" dirty="0" err="1">
                <a:cs typeface="Arial" pitchFamily="34" charset="0"/>
              </a:rPr>
              <a:t>hadoop</a:t>
            </a:r>
            <a:r>
              <a:rPr lang="en-AU" sz="1200" dirty="0">
                <a:cs typeface="Arial" pitchFamily="34" charset="0"/>
              </a:rPr>
              <a:t>/</a:t>
            </a:r>
            <a:r>
              <a:rPr lang="en-AU" sz="1200" dirty="0" err="1">
                <a:cs typeface="Arial" pitchFamily="34" charset="0"/>
              </a:rPr>
              <a:t>softwares</a:t>
            </a:r>
            <a:r>
              <a:rPr lang="en-AU" sz="1200" dirty="0">
                <a:cs typeface="Arial" pitchFamily="34" charset="0"/>
              </a:rPr>
              <a:t>/</a:t>
            </a:r>
            <a:r>
              <a:rPr lang="en-AU" sz="1200" dirty="0" err="1">
                <a:cs typeface="Arial" pitchFamily="34" charset="0"/>
              </a:rPr>
              <a:t>data_files</a:t>
            </a:r>
            <a:r>
              <a:rPr lang="en-AU" sz="1200" dirty="0">
                <a:cs typeface="Arial" pitchFamily="34" charset="0"/>
              </a:rPr>
              <a:t>/local/UserLogSrc.txt' OVERWRITE INTO TABLE T_USER_LOG_SRC;</a:t>
            </a:r>
          </a:p>
          <a:p>
            <a:pPr marL="0" indent="0">
              <a:buNone/>
            </a:pPr>
            <a:endParaRPr lang="en-AU" sz="1200" dirty="0">
              <a:cs typeface="Arial" pitchFamily="34" charset="0"/>
            </a:endParaRPr>
          </a:p>
          <a:p>
            <a:pPr marL="0" indent="0">
              <a:buNone/>
            </a:pPr>
            <a:r>
              <a:rPr lang="en-AU" sz="1200" dirty="0">
                <a:cs typeface="Arial" pitchFamily="34" charset="0"/>
              </a:rPr>
              <a:t>SET </a:t>
            </a:r>
            <a:r>
              <a:rPr lang="en-AU" sz="1200" dirty="0" err="1">
                <a:cs typeface="Arial" pitchFamily="34" charset="0"/>
              </a:rPr>
              <a:t>hive.exec.dynamic.partition</a:t>
            </a:r>
            <a:r>
              <a:rPr lang="en-AU" sz="1200" dirty="0">
                <a:cs typeface="Arial" pitchFamily="34" charset="0"/>
              </a:rPr>
              <a:t> = true;</a:t>
            </a:r>
          </a:p>
          <a:p>
            <a:pPr marL="0" indent="0">
              <a:buNone/>
            </a:pPr>
            <a:r>
              <a:rPr lang="en-AU" sz="1200" dirty="0">
                <a:cs typeface="Arial" pitchFamily="34" charset="0"/>
              </a:rPr>
              <a:t>SET </a:t>
            </a:r>
            <a:r>
              <a:rPr lang="en-AU" sz="1200" dirty="0" err="1">
                <a:cs typeface="Arial" pitchFamily="34" charset="0"/>
              </a:rPr>
              <a:t>hive.exec.dynamic.partition.mode</a:t>
            </a:r>
            <a:r>
              <a:rPr lang="en-AU" sz="1200" dirty="0">
                <a:cs typeface="Arial" pitchFamily="34" charset="0"/>
              </a:rPr>
              <a:t> = </a:t>
            </a:r>
            <a:r>
              <a:rPr lang="en-AU" sz="1200" dirty="0" err="1">
                <a:cs typeface="Arial" pitchFamily="34" charset="0"/>
              </a:rPr>
              <a:t>nonstrict</a:t>
            </a:r>
            <a:r>
              <a:rPr lang="en-AU" sz="1200" dirty="0">
                <a:cs typeface="Arial" pitchFamily="34" charset="0"/>
              </a:rPr>
              <a:t>;</a:t>
            </a:r>
          </a:p>
          <a:p>
            <a:pPr marL="0" indent="0">
              <a:buNone/>
            </a:pPr>
            <a:endParaRPr lang="en-AU" sz="1200" dirty="0">
              <a:cs typeface="Arial" pitchFamily="34" charset="0"/>
            </a:endParaRPr>
          </a:p>
          <a:p>
            <a:pPr marL="0" indent="0">
              <a:buNone/>
            </a:pPr>
            <a:r>
              <a:rPr lang="en-AU" sz="1200" dirty="0">
                <a:cs typeface="Arial" pitchFamily="34" charset="0"/>
              </a:rPr>
              <a:t>INSERT OVERWRITE TABLE T_USER_LOG_DYN PARTITION(DT,COUNTRY) SELECT USER_ID,NAME,SITE,DT,COUNTRY FROM T_USER_LOG_SRC;</a:t>
            </a:r>
          </a:p>
        </p:txBody>
      </p:sp>
    </p:spTree>
    <p:extLst>
      <p:ext uri="{BB962C8B-B14F-4D97-AF65-F5344CB8AC3E}">
        <p14:creationId xmlns:p14="http://schemas.microsoft.com/office/powerpoint/2010/main" val="3387601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457200" y="274638"/>
            <a:ext cx="8229600" cy="457199"/>
          </a:xfrm>
          <a:noFill/>
          <a:ln>
            <a:miter lim="800000"/>
            <a:headEnd/>
            <a:tailEnd/>
          </a:ln>
        </p:spPr>
        <p:txBody>
          <a:bodyPr vert="horz" wrap="square" numCol="1" compatLnSpc="1">
            <a:prstTxWarp prst="textNoShape">
              <a:avLst/>
            </a:prstTxWarp>
            <a:normAutofit fontScale="90000"/>
          </a:bodyPr>
          <a:lstStyle/>
          <a:p>
            <a:r>
              <a:rPr lang="en-AU" sz="3200" dirty="0">
                <a:cs typeface="Arial" pitchFamily="34" charset="0"/>
              </a:rPr>
              <a:t>Bucketing</a:t>
            </a:r>
          </a:p>
        </p:txBody>
      </p:sp>
      <p:sp>
        <p:nvSpPr>
          <p:cNvPr id="36866" name="Content Placeholder 2"/>
          <p:cNvSpPr>
            <a:spLocks noGrp="1"/>
          </p:cNvSpPr>
          <p:nvPr>
            <p:ph idx="1"/>
          </p:nvPr>
        </p:nvSpPr>
        <p:spPr>
          <a:xfrm>
            <a:off x="457200" y="731837"/>
            <a:ext cx="8229600" cy="5759274"/>
          </a:xfrm>
          <a:noFill/>
          <a:ln>
            <a:miter lim="800000"/>
            <a:headEnd/>
            <a:tailEnd/>
          </a:ln>
        </p:spPr>
        <p:txBody>
          <a:bodyPr vert="horz" wrap="square" numCol="1" anchor="t" anchorCtr="0" compatLnSpc="1">
            <a:prstTxWarp prst="textNoShape">
              <a:avLst/>
            </a:prstTxWarp>
            <a:normAutofit lnSpcReduction="10000"/>
          </a:bodyPr>
          <a:lstStyle/>
          <a:p>
            <a:r>
              <a:rPr lang="en-AU" sz="1600" dirty="0">
                <a:cs typeface="Arial" pitchFamily="34" charset="0"/>
              </a:rPr>
              <a:t>Can speed up queries that involve sampling the data</a:t>
            </a:r>
          </a:p>
          <a:p>
            <a:pPr lvl="1"/>
            <a:r>
              <a:rPr lang="en-AU" sz="1600" dirty="0">
                <a:cs typeface="Arial" pitchFamily="34" charset="0"/>
              </a:rPr>
              <a:t>Sampling works without bucketing, but Hive has to scan the entire dataset</a:t>
            </a:r>
          </a:p>
          <a:p>
            <a:r>
              <a:rPr lang="en-AU" sz="1600" dirty="0">
                <a:cs typeface="Arial" pitchFamily="34" charset="0"/>
              </a:rPr>
              <a:t>Use CLUSTERED BY when creating table</a:t>
            </a:r>
          </a:p>
          <a:p>
            <a:pPr lvl="1"/>
            <a:r>
              <a:rPr lang="en-AU" sz="1600" dirty="0">
                <a:cs typeface="Arial" pitchFamily="34" charset="0"/>
              </a:rPr>
              <a:t>For sorted buckets, add SORTED BY</a:t>
            </a:r>
          </a:p>
          <a:p>
            <a:r>
              <a:rPr lang="en-AU" sz="1600" dirty="0">
                <a:cs typeface="Arial" pitchFamily="34" charset="0"/>
              </a:rPr>
              <a:t>To query a sample of your data, use TABLESAMPLE</a:t>
            </a:r>
          </a:p>
          <a:p>
            <a:endParaRPr lang="en-AU" sz="1600" dirty="0">
              <a:cs typeface="Arial" pitchFamily="34" charset="0"/>
            </a:endParaRPr>
          </a:p>
          <a:p>
            <a:pPr marL="0" indent="0">
              <a:buNone/>
            </a:pPr>
            <a:r>
              <a:rPr lang="en-AU" sz="1600" dirty="0">
                <a:cs typeface="Arial" pitchFamily="34" charset="0"/>
              </a:rPr>
              <a:t>DROP TABLE IF EXISTS T_USER_LOG_BUCKET;</a:t>
            </a:r>
          </a:p>
          <a:p>
            <a:pPr marL="0" indent="0">
              <a:buNone/>
            </a:pPr>
            <a:endParaRPr lang="en-AU" sz="1600" dirty="0">
              <a:cs typeface="Arial" pitchFamily="34" charset="0"/>
            </a:endParaRPr>
          </a:p>
          <a:p>
            <a:pPr marL="0" indent="0">
              <a:buNone/>
            </a:pPr>
            <a:r>
              <a:rPr lang="en-AU" sz="1600" dirty="0">
                <a:cs typeface="Arial" pitchFamily="34" charset="0"/>
              </a:rPr>
              <a:t>CREATE TABLE T_USER_LOG_BUCKET (USER_ID INT,NAME STRING,SITE STRING,COUNTRY STRING)</a:t>
            </a:r>
          </a:p>
          <a:p>
            <a:pPr marL="0" indent="0">
              <a:buNone/>
            </a:pPr>
            <a:r>
              <a:rPr lang="en-AU" sz="1600" dirty="0">
                <a:cs typeface="Arial" pitchFamily="34" charset="0"/>
              </a:rPr>
              <a:t>PARTITIONED BY (DT STRING)</a:t>
            </a:r>
          </a:p>
          <a:p>
            <a:pPr marL="0" indent="0">
              <a:buNone/>
            </a:pPr>
            <a:r>
              <a:rPr lang="en-AU" sz="1600" dirty="0">
                <a:cs typeface="Arial" pitchFamily="34" charset="0"/>
              </a:rPr>
              <a:t>CLUSTERED BY (USER_ID) INTO 4 BUCKETS</a:t>
            </a:r>
          </a:p>
          <a:p>
            <a:pPr marL="0" indent="0">
              <a:buNone/>
            </a:pPr>
            <a:r>
              <a:rPr lang="en-AU" sz="1600" dirty="0">
                <a:cs typeface="Arial" pitchFamily="34" charset="0"/>
              </a:rPr>
              <a:t>ROW FORMAT DELIMITEDFIELDS TERMINATED BY '\</a:t>
            </a:r>
            <a:r>
              <a:rPr lang="en-AU" sz="1600" dirty="0" err="1">
                <a:cs typeface="Arial" pitchFamily="34" charset="0"/>
              </a:rPr>
              <a:t>t'STORED</a:t>
            </a:r>
            <a:r>
              <a:rPr lang="en-AU" sz="1600" dirty="0">
                <a:cs typeface="Arial" pitchFamily="34" charset="0"/>
              </a:rPr>
              <a:t> AS TEXTFILE;</a:t>
            </a:r>
          </a:p>
          <a:p>
            <a:pPr marL="0" indent="0">
              <a:buNone/>
            </a:pPr>
            <a:endParaRPr lang="en-AU" sz="1600" dirty="0">
              <a:cs typeface="Arial" pitchFamily="34" charset="0"/>
            </a:endParaRPr>
          </a:p>
          <a:p>
            <a:pPr marL="0" indent="0">
              <a:buNone/>
            </a:pPr>
            <a:r>
              <a:rPr lang="en-AU" sz="1600" dirty="0">
                <a:cs typeface="Arial" pitchFamily="34" charset="0"/>
              </a:rPr>
              <a:t>SET </a:t>
            </a:r>
            <a:r>
              <a:rPr lang="en-AU" sz="1600" dirty="0" err="1">
                <a:cs typeface="Arial" pitchFamily="34" charset="0"/>
              </a:rPr>
              <a:t>hive.exec.dynamic.partition</a:t>
            </a:r>
            <a:r>
              <a:rPr lang="en-AU" sz="1600" dirty="0">
                <a:cs typeface="Arial" pitchFamily="34" charset="0"/>
              </a:rPr>
              <a:t>=</a:t>
            </a:r>
            <a:r>
              <a:rPr lang="en-AU" sz="1600" dirty="0" err="1">
                <a:cs typeface="Arial" pitchFamily="34" charset="0"/>
              </a:rPr>
              <a:t>true;SET</a:t>
            </a:r>
            <a:r>
              <a:rPr lang="en-AU" sz="1600" dirty="0">
                <a:cs typeface="Arial" pitchFamily="34" charset="0"/>
              </a:rPr>
              <a:t> </a:t>
            </a:r>
            <a:r>
              <a:rPr lang="en-AU" sz="1600" dirty="0" err="1">
                <a:cs typeface="Arial" pitchFamily="34" charset="0"/>
              </a:rPr>
              <a:t>hive.exec.dynamic.partition.mode</a:t>
            </a:r>
            <a:r>
              <a:rPr lang="en-AU" sz="1600" dirty="0">
                <a:cs typeface="Arial" pitchFamily="34" charset="0"/>
              </a:rPr>
              <a:t>=</a:t>
            </a:r>
            <a:r>
              <a:rPr lang="en-AU" sz="1600" dirty="0" err="1">
                <a:cs typeface="Arial" pitchFamily="34" charset="0"/>
              </a:rPr>
              <a:t>nonstrict;SET</a:t>
            </a:r>
            <a:r>
              <a:rPr lang="en-AU" sz="1600" dirty="0">
                <a:cs typeface="Arial" pitchFamily="34" charset="0"/>
              </a:rPr>
              <a:t> </a:t>
            </a:r>
            <a:r>
              <a:rPr lang="en-AU" sz="1600" dirty="0" err="1">
                <a:cs typeface="Arial" pitchFamily="34" charset="0"/>
              </a:rPr>
              <a:t>hive.exec.max.dynamic.partitions.pernode</a:t>
            </a:r>
            <a:r>
              <a:rPr lang="en-AU" sz="1600" dirty="0">
                <a:cs typeface="Arial" pitchFamily="34" charset="0"/>
              </a:rPr>
              <a:t>=1000;</a:t>
            </a:r>
          </a:p>
          <a:p>
            <a:pPr marL="0" indent="0">
              <a:buNone/>
            </a:pPr>
            <a:endParaRPr lang="en-AU" sz="1600" dirty="0">
              <a:cs typeface="Arial" pitchFamily="34" charset="0"/>
            </a:endParaRPr>
          </a:p>
          <a:p>
            <a:pPr marL="0" indent="0">
              <a:buNone/>
            </a:pPr>
            <a:r>
              <a:rPr lang="en-AU" sz="1600" dirty="0">
                <a:cs typeface="Arial" pitchFamily="34" charset="0"/>
              </a:rPr>
              <a:t>SET </a:t>
            </a:r>
            <a:r>
              <a:rPr lang="en-AU" sz="1600" dirty="0" err="1">
                <a:cs typeface="Arial" pitchFamily="34" charset="0"/>
              </a:rPr>
              <a:t>hive.enforce.bucketing</a:t>
            </a:r>
            <a:r>
              <a:rPr lang="en-AU" sz="1600" dirty="0">
                <a:cs typeface="Arial" pitchFamily="34" charset="0"/>
              </a:rPr>
              <a:t>=true;</a:t>
            </a:r>
          </a:p>
          <a:p>
            <a:pPr marL="0" indent="0">
              <a:buNone/>
            </a:pPr>
            <a:r>
              <a:rPr lang="en-AU" sz="1600" dirty="0">
                <a:cs typeface="Arial" pitchFamily="34" charset="0"/>
              </a:rPr>
              <a:t>INSERT OVERWRITE TABLE T_USER_LOG_BUCKET PARTITION(DT) SELECT USER_ID,NAME,SITE,COUNTRY,DT FROM T_USER_LOG_SRC;</a:t>
            </a:r>
          </a:p>
        </p:txBody>
      </p:sp>
    </p:spTree>
    <p:extLst>
      <p:ext uri="{BB962C8B-B14F-4D97-AF65-F5344CB8AC3E}">
        <p14:creationId xmlns:p14="http://schemas.microsoft.com/office/powerpoint/2010/main" val="376550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8ECA-3FF5-4BDC-B772-6D22AC8CCD4C}"/>
              </a:ext>
            </a:extLst>
          </p:cNvPr>
          <p:cNvSpPr>
            <a:spLocks noGrp="1"/>
          </p:cNvSpPr>
          <p:nvPr>
            <p:ph type="title"/>
          </p:nvPr>
        </p:nvSpPr>
        <p:spPr>
          <a:xfrm>
            <a:off x="666044" y="274638"/>
            <a:ext cx="8020756" cy="457199"/>
          </a:xfrm>
        </p:spPr>
        <p:txBody>
          <a:bodyPr>
            <a:normAutofit fontScale="90000"/>
          </a:bodyPr>
          <a:lstStyle/>
          <a:p>
            <a:r>
              <a:rPr lang="en-IN" sz="3200" dirty="0"/>
              <a:t>Why need of Hive</a:t>
            </a:r>
          </a:p>
        </p:txBody>
      </p:sp>
      <p:sp>
        <p:nvSpPr>
          <p:cNvPr id="3" name="Content Placeholder 2">
            <a:extLst>
              <a:ext uri="{FF2B5EF4-FFF2-40B4-BE49-F238E27FC236}">
                <a16:creationId xmlns:a16="http://schemas.microsoft.com/office/drawing/2014/main" id="{22176C0A-1C8F-47E5-9481-040BDA3E23CE}"/>
              </a:ext>
            </a:extLst>
          </p:cNvPr>
          <p:cNvSpPr>
            <a:spLocks noGrp="1"/>
          </p:cNvSpPr>
          <p:nvPr>
            <p:ph idx="1"/>
          </p:nvPr>
        </p:nvSpPr>
        <p:spPr>
          <a:xfrm>
            <a:off x="666044" y="2208387"/>
            <a:ext cx="8229600" cy="747888"/>
          </a:xfrm>
        </p:spPr>
        <p:txBody>
          <a:bodyPr>
            <a:normAutofit/>
          </a:bodyPr>
          <a:lstStyle/>
          <a:p>
            <a:pPr marL="0" indent="0" fontAlgn="auto">
              <a:spcAft>
                <a:spcPts val="0"/>
              </a:spcAft>
              <a:buNone/>
              <a:defRPr/>
            </a:pPr>
            <a:r>
              <a:rPr lang="en-US" sz="1600"/>
              <a:t>Facebook started working on deploying warehouse solutions on Hadoop that resulted in Hive.</a:t>
            </a:r>
            <a:endParaRPr lang="en-US" sz="1600" dirty="0"/>
          </a:p>
        </p:txBody>
      </p:sp>
      <p:sp>
        <p:nvSpPr>
          <p:cNvPr id="4" name="Arrow: Down 3">
            <a:extLst>
              <a:ext uri="{FF2B5EF4-FFF2-40B4-BE49-F238E27FC236}">
                <a16:creationId xmlns:a16="http://schemas.microsoft.com/office/drawing/2014/main" id="{414FC99B-1E30-4585-A91D-94E226FC4823}"/>
              </a:ext>
            </a:extLst>
          </p:cNvPr>
          <p:cNvSpPr/>
          <p:nvPr/>
        </p:nvSpPr>
        <p:spPr>
          <a:xfrm>
            <a:off x="3984978" y="1610076"/>
            <a:ext cx="484632" cy="5983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Content Placeholder 2">
            <a:extLst>
              <a:ext uri="{FF2B5EF4-FFF2-40B4-BE49-F238E27FC236}">
                <a16:creationId xmlns:a16="http://schemas.microsoft.com/office/drawing/2014/main" id="{E45AC611-FAA0-4643-9D8F-A64FBAC08728}"/>
              </a:ext>
            </a:extLst>
          </p:cNvPr>
          <p:cNvSpPr txBox="1">
            <a:spLocks/>
          </p:cNvSpPr>
          <p:nvPr/>
        </p:nvSpPr>
        <p:spPr>
          <a:xfrm>
            <a:off x="699911" y="996246"/>
            <a:ext cx="8229600" cy="7478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600"/>
              <a:t>The size of data being collected and analyzed in industry for business intelligence (BI) is growing rapidly making traditional warehousing solution prohibitively expensive.</a:t>
            </a:r>
            <a:endParaRPr lang="en-IN" sz="1600" dirty="0"/>
          </a:p>
        </p:txBody>
      </p:sp>
      <p:sp>
        <p:nvSpPr>
          <p:cNvPr id="6" name="Content Placeholder 2">
            <a:extLst>
              <a:ext uri="{FF2B5EF4-FFF2-40B4-BE49-F238E27FC236}">
                <a16:creationId xmlns:a16="http://schemas.microsoft.com/office/drawing/2014/main" id="{BC17C5F4-870B-4EC7-992F-ED1D0AE96F3E}"/>
              </a:ext>
            </a:extLst>
          </p:cNvPr>
          <p:cNvSpPr txBox="1">
            <a:spLocks/>
          </p:cNvSpPr>
          <p:nvPr/>
        </p:nvSpPr>
        <p:spPr>
          <a:xfrm>
            <a:off x="666044" y="3527782"/>
            <a:ext cx="8229600" cy="7478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1600" dirty="0"/>
              <a:t>Facebook Hive warehouse contains tens of thousands of tables, stores over 700TB and is used for reporting and ad-hoc analyses by 200 Fb users</a:t>
            </a:r>
          </a:p>
        </p:txBody>
      </p:sp>
      <p:sp>
        <p:nvSpPr>
          <p:cNvPr id="7" name="Arrow: Down 6">
            <a:extLst>
              <a:ext uri="{FF2B5EF4-FFF2-40B4-BE49-F238E27FC236}">
                <a16:creationId xmlns:a16="http://schemas.microsoft.com/office/drawing/2014/main" id="{734C7772-B456-4DF9-85FB-FBBA59048FE4}"/>
              </a:ext>
            </a:extLst>
          </p:cNvPr>
          <p:cNvSpPr/>
          <p:nvPr/>
        </p:nvSpPr>
        <p:spPr>
          <a:xfrm>
            <a:off x="3984978" y="2731907"/>
            <a:ext cx="484632" cy="598311"/>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9928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1F6D-515F-4DB8-A261-012586A55CC9}"/>
              </a:ext>
            </a:extLst>
          </p:cNvPr>
          <p:cNvSpPr>
            <a:spLocks noGrp="1"/>
          </p:cNvSpPr>
          <p:nvPr>
            <p:ph type="title"/>
          </p:nvPr>
        </p:nvSpPr>
        <p:spPr>
          <a:xfrm>
            <a:off x="457200" y="274638"/>
            <a:ext cx="7783689" cy="312384"/>
          </a:xfrm>
        </p:spPr>
        <p:txBody>
          <a:bodyPr>
            <a:noAutofit/>
          </a:bodyPr>
          <a:lstStyle/>
          <a:p>
            <a:r>
              <a:rPr lang="en-IN" sz="3200" dirty="0"/>
              <a:t>Bucket uses</a:t>
            </a:r>
          </a:p>
        </p:txBody>
      </p:sp>
      <p:sp>
        <p:nvSpPr>
          <p:cNvPr id="3" name="Content Placeholder 2">
            <a:extLst>
              <a:ext uri="{FF2B5EF4-FFF2-40B4-BE49-F238E27FC236}">
                <a16:creationId xmlns:a16="http://schemas.microsoft.com/office/drawing/2014/main" id="{AF6A8673-5C8B-4D98-9B3C-C87E2FD5A119}"/>
              </a:ext>
            </a:extLst>
          </p:cNvPr>
          <p:cNvSpPr>
            <a:spLocks noGrp="1"/>
          </p:cNvSpPr>
          <p:nvPr>
            <p:ph idx="1"/>
          </p:nvPr>
        </p:nvSpPr>
        <p:spPr/>
        <p:txBody>
          <a:bodyPr>
            <a:normAutofit/>
          </a:bodyPr>
          <a:lstStyle/>
          <a:p>
            <a:pPr>
              <a:buFont typeface="+mj-lt"/>
              <a:buAutoNum type="arabicPeriod"/>
            </a:pPr>
            <a:r>
              <a:rPr lang="en-IN" sz="1600" b="1" dirty="0"/>
              <a:t>Bucket Sampling </a:t>
            </a:r>
            <a:r>
              <a:rPr lang="en-IN" sz="1600" dirty="0"/>
              <a:t>: </a:t>
            </a:r>
          </a:p>
          <a:p>
            <a:pPr marL="0" indent="0">
              <a:buNone/>
            </a:pPr>
            <a:r>
              <a:rPr lang="en-IN" sz="1600" dirty="0"/>
              <a:t>                  </a:t>
            </a:r>
          </a:p>
          <a:p>
            <a:pPr marL="0" indent="0">
              <a:buNone/>
            </a:pPr>
            <a:r>
              <a:rPr lang="en-IN" sz="1600" dirty="0"/>
              <a:t> SELECT * FROM T_USER_LOG_BUCKET TABLESAMPLE (BUCKET 1 OUT OF 4);</a:t>
            </a:r>
          </a:p>
          <a:p>
            <a:pPr marL="0" indent="0">
              <a:buNone/>
            </a:pPr>
            <a:r>
              <a:rPr lang="en-IN" sz="1600" dirty="0"/>
              <a:t> 				(It will select the data from the first buckets of each partition from 					T_USER_LOG_BUCKET table otherwise in normal select we can't select data				in such distributed and evenly manner. )</a:t>
            </a:r>
          </a:p>
          <a:p>
            <a:pPr>
              <a:buAutoNum type="arabicPeriod" startAt="2"/>
            </a:pPr>
            <a:r>
              <a:rPr lang="en-IN" sz="1600" b="1" dirty="0"/>
              <a:t>Block Sampling</a:t>
            </a:r>
            <a:r>
              <a:rPr lang="en-IN" sz="1600" dirty="0"/>
              <a:t>:  </a:t>
            </a:r>
          </a:p>
          <a:p>
            <a:pPr>
              <a:buAutoNum type="arabicPeriod" startAt="2"/>
            </a:pPr>
            <a:endParaRPr lang="en-IN" sz="1600" dirty="0"/>
          </a:p>
          <a:p>
            <a:pPr marL="0" indent="0">
              <a:buNone/>
            </a:pPr>
            <a:r>
              <a:rPr lang="en-IN" sz="1600" dirty="0"/>
              <a:t> SELECT * FROM T_USER_LOG_BUCKET TABLESAMPLE (20 PERCENT);</a:t>
            </a:r>
          </a:p>
        </p:txBody>
      </p:sp>
    </p:spTree>
    <p:extLst>
      <p:ext uri="{BB962C8B-B14F-4D97-AF65-F5344CB8AC3E}">
        <p14:creationId xmlns:p14="http://schemas.microsoft.com/office/powerpoint/2010/main" val="301013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Browsing Tables And Partitions</a:t>
            </a:r>
          </a:p>
        </p:txBody>
      </p:sp>
      <p:graphicFrame>
        <p:nvGraphicFramePr>
          <p:cNvPr id="5" name="Table 4"/>
          <p:cNvGraphicFramePr>
            <a:graphicFrameLocks noGrp="1"/>
          </p:cNvGraphicFramePr>
          <p:nvPr>
            <p:extLst>
              <p:ext uri="{D42A27DB-BD31-4B8C-83A1-F6EECF244321}">
                <p14:modId xmlns:p14="http://schemas.microsoft.com/office/powerpoint/2010/main" val="1477952721"/>
              </p:ext>
            </p:extLst>
          </p:nvPr>
        </p:nvGraphicFramePr>
        <p:xfrm>
          <a:off x="186598" y="1679630"/>
          <a:ext cx="8763432" cy="4160520"/>
        </p:xfrm>
        <a:graphic>
          <a:graphicData uri="http://schemas.openxmlformats.org/drawingml/2006/table">
            <a:tbl>
              <a:tblPr firstRow="1" bandRow="1">
                <a:tableStyleId>{5C22544A-7EE6-4342-B048-85BDC9FD1C3A}</a:tableStyleId>
              </a:tblPr>
              <a:tblGrid>
                <a:gridCol w="4579366">
                  <a:extLst>
                    <a:ext uri="{9D8B030D-6E8A-4147-A177-3AD203B41FA5}">
                      <a16:colId xmlns:a16="http://schemas.microsoft.com/office/drawing/2014/main" val="20000"/>
                    </a:ext>
                  </a:extLst>
                </a:gridCol>
                <a:gridCol w="4184066">
                  <a:extLst>
                    <a:ext uri="{9D8B030D-6E8A-4147-A177-3AD203B41FA5}">
                      <a16:colId xmlns:a16="http://schemas.microsoft.com/office/drawing/2014/main" val="20001"/>
                    </a:ext>
                  </a:extLst>
                </a:gridCol>
              </a:tblGrid>
              <a:tr h="370840">
                <a:tc>
                  <a:txBody>
                    <a:bodyPr/>
                    <a:lstStyle/>
                    <a:p>
                      <a:pPr algn="ctr"/>
                      <a:r>
                        <a:rPr lang="en-AU" sz="2100" dirty="0">
                          <a:latin typeface="+mn-lt"/>
                        </a:rPr>
                        <a:t>Command</a:t>
                      </a:r>
                    </a:p>
                  </a:txBody>
                  <a:tcPr marT="60960" marB="60960"/>
                </a:tc>
                <a:tc>
                  <a:txBody>
                    <a:bodyPr/>
                    <a:lstStyle/>
                    <a:p>
                      <a:pPr algn="ctr"/>
                      <a:r>
                        <a:rPr lang="en-AU" sz="2100" dirty="0">
                          <a:latin typeface="+mn-lt"/>
                        </a:rPr>
                        <a:t>Comments</a:t>
                      </a:r>
                    </a:p>
                  </a:txBody>
                  <a:tcPr marT="60960" marB="60960"/>
                </a:tc>
                <a:extLst>
                  <a:ext uri="{0D108BD9-81ED-4DB2-BD59-A6C34878D82A}">
                    <a16:rowId xmlns:a16="http://schemas.microsoft.com/office/drawing/2014/main" val="10000"/>
                  </a:ext>
                </a:extLst>
              </a:tr>
              <a:tr h="370840">
                <a:tc>
                  <a:txBody>
                    <a:bodyPr/>
                    <a:lstStyle/>
                    <a:p>
                      <a:r>
                        <a:rPr lang="en-AU" sz="1800" dirty="0">
                          <a:latin typeface="Courier New"/>
                          <a:cs typeface="Courier New"/>
                        </a:rPr>
                        <a:t>SHOW TABLES;</a:t>
                      </a:r>
                    </a:p>
                  </a:txBody>
                  <a:tcPr marT="60960" marB="60960"/>
                </a:tc>
                <a:tc>
                  <a:txBody>
                    <a:bodyPr/>
                    <a:lstStyle/>
                    <a:p>
                      <a:r>
                        <a:rPr lang="en-AU" sz="2000">
                          <a:latin typeface="+mn-lt"/>
                        </a:rPr>
                        <a:t>Show all the tables in the database</a:t>
                      </a:r>
                    </a:p>
                  </a:txBody>
                  <a:tcPr marT="60960" marB="60960"/>
                </a:tc>
                <a:extLst>
                  <a:ext uri="{0D108BD9-81ED-4DB2-BD59-A6C34878D82A}">
                    <a16:rowId xmlns:a16="http://schemas.microsoft.com/office/drawing/2014/main" val="10001"/>
                  </a:ext>
                </a:extLst>
              </a:tr>
              <a:tr h="370840">
                <a:tc>
                  <a:txBody>
                    <a:bodyPr/>
                    <a:lstStyle/>
                    <a:p>
                      <a:r>
                        <a:rPr lang="en-AU" sz="1800" dirty="0">
                          <a:latin typeface="Courier New"/>
                          <a:cs typeface="Courier New"/>
                        </a:rPr>
                        <a:t>SHOW TABLES 'page.*';</a:t>
                      </a:r>
                    </a:p>
                  </a:txBody>
                  <a:tcPr marT="60960" marB="60960"/>
                </a:tc>
                <a:tc>
                  <a:txBody>
                    <a:bodyPr/>
                    <a:lstStyle/>
                    <a:p>
                      <a:r>
                        <a:rPr lang="en-AU" sz="2000" dirty="0">
                          <a:latin typeface="+mn-lt"/>
                        </a:rPr>
                        <a:t>Show tables matching the specification</a:t>
                      </a:r>
                      <a:r>
                        <a:rPr lang="en-AU" sz="2000" baseline="0" dirty="0">
                          <a:latin typeface="+mn-lt"/>
                        </a:rPr>
                        <a:t>  ( uses </a:t>
                      </a:r>
                      <a:r>
                        <a:rPr lang="en-AU" sz="2000" baseline="0" dirty="0" err="1">
                          <a:latin typeface="+mn-lt"/>
                        </a:rPr>
                        <a:t>regex</a:t>
                      </a:r>
                      <a:r>
                        <a:rPr lang="en-AU" sz="2000" baseline="0" dirty="0">
                          <a:latin typeface="+mn-lt"/>
                        </a:rPr>
                        <a:t> syntax )</a:t>
                      </a:r>
                      <a:endParaRPr lang="en-AU" sz="200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dirty="0">
                          <a:latin typeface="Courier New"/>
                          <a:cs typeface="Courier New"/>
                        </a:rPr>
                        <a:t>SHOW PARTITIONS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Show the partitions of the </a:t>
                      </a:r>
                      <a:r>
                        <a:rPr lang="en-AU" sz="2000" dirty="0" err="1">
                          <a:latin typeface="+mn-lt"/>
                          <a:cs typeface="Consolas" panose="020B0609020204030204" pitchFamily="49" charset="0"/>
                        </a:rPr>
                        <a:t>page_view</a:t>
                      </a:r>
                      <a:r>
                        <a:rPr lang="en-AU" sz="2000" dirty="0">
                          <a:latin typeface="+mn-lt"/>
                        </a:rPr>
                        <a:t> table</a:t>
                      </a:r>
                    </a:p>
                  </a:txBody>
                  <a:tcPr marT="60960" marB="60960"/>
                </a:tc>
                <a:extLst>
                  <a:ext uri="{0D108BD9-81ED-4DB2-BD59-A6C34878D82A}">
                    <a16:rowId xmlns:a16="http://schemas.microsoft.com/office/drawing/2014/main" val="10003"/>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List columns of the table</a:t>
                      </a:r>
                    </a:p>
                  </a:txBody>
                  <a:tcPr marT="60960" marB="60960"/>
                </a:tc>
                <a:extLst>
                  <a:ext uri="{0D108BD9-81ED-4DB2-BD59-A6C34878D82A}">
                    <a16:rowId xmlns:a16="http://schemas.microsoft.com/office/drawing/2014/main" val="10004"/>
                  </a:ext>
                </a:extLst>
              </a:tr>
              <a:tr h="370840">
                <a:tc>
                  <a:txBody>
                    <a:bodyPr/>
                    <a:lstStyle/>
                    <a:p>
                      <a:r>
                        <a:rPr lang="en-AU" sz="1800" dirty="0">
                          <a:latin typeface="Courier New"/>
                          <a:cs typeface="Courier New"/>
                        </a:rPr>
                        <a:t>DESCRIBE EXTENDED </a:t>
                      </a:r>
                      <a:r>
                        <a:rPr lang="en-AU" sz="1800" dirty="0" err="1">
                          <a:latin typeface="Courier New"/>
                          <a:cs typeface="Courier New"/>
                        </a:rPr>
                        <a:t>page_view</a:t>
                      </a:r>
                      <a:r>
                        <a:rPr lang="en-AU" sz="1800" dirty="0">
                          <a:latin typeface="Courier New"/>
                          <a:cs typeface="Courier New"/>
                        </a:rPr>
                        <a:t>;</a:t>
                      </a:r>
                    </a:p>
                  </a:txBody>
                  <a:tcPr marT="60960" marB="60960"/>
                </a:tc>
                <a:tc>
                  <a:txBody>
                    <a:bodyPr/>
                    <a:lstStyle/>
                    <a:p>
                      <a:r>
                        <a:rPr lang="en-AU" sz="2000" dirty="0">
                          <a:latin typeface="+mn-lt"/>
                        </a:rPr>
                        <a:t>More information</a:t>
                      </a:r>
                      <a:r>
                        <a:rPr lang="en-AU" sz="2000" baseline="0" dirty="0">
                          <a:latin typeface="+mn-lt"/>
                        </a:rPr>
                        <a:t> on columns  (useful only for debugging )</a:t>
                      </a:r>
                      <a:endParaRPr lang="en-AU" sz="2000" dirty="0">
                        <a:latin typeface="+mn-lt"/>
                      </a:endParaRPr>
                    </a:p>
                  </a:txBody>
                  <a:tcPr marT="60960" marB="60960"/>
                </a:tc>
                <a:extLst>
                  <a:ext uri="{0D108BD9-81ED-4DB2-BD59-A6C34878D82A}">
                    <a16:rowId xmlns:a16="http://schemas.microsoft.com/office/drawing/2014/main" val="10005"/>
                  </a:ext>
                </a:extLst>
              </a:tr>
              <a:tr h="370840">
                <a:tc>
                  <a:txBody>
                    <a:bodyPr/>
                    <a:lstStyle/>
                    <a:p>
                      <a:r>
                        <a:rPr lang="en-AU" sz="1800" dirty="0">
                          <a:latin typeface="Courier New"/>
                          <a:cs typeface="Courier New"/>
                        </a:rPr>
                        <a:t>DESCRIBE </a:t>
                      </a:r>
                      <a:r>
                        <a:rPr lang="en-AU" sz="1800" dirty="0" err="1">
                          <a:latin typeface="Courier New"/>
                          <a:cs typeface="Courier New"/>
                        </a:rPr>
                        <a:t>page_view</a:t>
                      </a:r>
                      <a:r>
                        <a:rPr lang="en-AU" sz="1800" dirty="0">
                          <a:latin typeface="Courier New"/>
                          <a:cs typeface="Courier New"/>
                        </a:rPr>
                        <a:t> </a:t>
                      </a:r>
                    </a:p>
                    <a:p>
                      <a:r>
                        <a:rPr lang="en-AU" sz="1800" dirty="0">
                          <a:latin typeface="Courier New"/>
                          <a:cs typeface="Courier New"/>
                        </a:rPr>
                        <a:t>PARTITION  (ds='2008-10-31');</a:t>
                      </a:r>
                    </a:p>
                  </a:txBody>
                  <a:tcPr marT="60960" marB="60960"/>
                </a:tc>
                <a:tc>
                  <a:txBody>
                    <a:bodyPr/>
                    <a:lstStyle/>
                    <a:p>
                      <a:r>
                        <a:rPr lang="en-AU" sz="2000" dirty="0">
                          <a:latin typeface="+mn-lt"/>
                        </a:rPr>
                        <a:t>List information about a partition</a:t>
                      </a:r>
                    </a:p>
                  </a:txBody>
                  <a:tcPr marT="60960" marB="6096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18555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noFill/>
          <a:ln>
            <a:miter lim="800000"/>
            <a:headEnd/>
            <a:tailEnd/>
          </a:ln>
        </p:spPr>
        <p:txBody>
          <a:bodyPr vert="horz" wrap="square" numCol="1" compatLnSpc="1">
            <a:prstTxWarp prst="textNoShape">
              <a:avLst/>
            </a:prstTxWarp>
          </a:bodyPr>
          <a:lstStyle/>
          <a:p>
            <a:r>
              <a:rPr lang="en-AU" dirty="0">
                <a:cs typeface="Arial" pitchFamily="34" charset="0"/>
              </a:rPr>
              <a:t>Loading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a:bodyPr>
          <a:lstStyle/>
          <a:p>
            <a:r>
              <a:rPr lang="en-AU" dirty="0">
                <a:cs typeface="Arial" pitchFamily="34" charset="0"/>
              </a:rPr>
              <a:t>Use LOAD DATA to load data from a file or directory</a:t>
            </a:r>
            <a:endParaRPr lang="en-AU" sz="1600" dirty="0"/>
          </a:p>
          <a:p>
            <a:pPr lvl="1"/>
            <a:r>
              <a:rPr lang="en-AU" dirty="0">
                <a:cs typeface="Arial" pitchFamily="34" charset="0"/>
              </a:rPr>
              <a:t>Will read from HDFS unless LOCAL keyword is specified</a:t>
            </a:r>
          </a:p>
          <a:p>
            <a:pPr lvl="1"/>
            <a:r>
              <a:rPr lang="en-AU" dirty="0">
                <a:cs typeface="Arial" pitchFamily="34" charset="0"/>
              </a:rPr>
              <a:t>Will append data unless OVERWRITE specified</a:t>
            </a:r>
          </a:p>
          <a:p>
            <a:pPr lvl="1"/>
            <a:r>
              <a:rPr lang="en-AU" dirty="0">
                <a:cs typeface="Arial" pitchFamily="34" charset="0"/>
              </a:rPr>
              <a:t>PARTITION required if destination table is partitioned</a:t>
            </a:r>
          </a:p>
          <a:p>
            <a:pPr lvl="1"/>
            <a:endParaRPr lang="en-AU" dirty="0">
              <a:cs typeface="Arial" pitchFamily="34" charset="0"/>
            </a:endParaRPr>
          </a:p>
          <a:p>
            <a:pPr marL="747713" indent="0">
              <a:spcBef>
                <a:spcPts val="600"/>
              </a:spcBef>
              <a:buNone/>
            </a:pPr>
            <a:r>
              <a:rPr lang="en-AU" sz="2000" dirty="0">
                <a:latin typeface="Courier New"/>
                <a:cs typeface="Courier New"/>
              </a:rPr>
              <a:t>LOAD DATA LOCAL INPATH '/</a:t>
            </a:r>
            <a:r>
              <a:rPr lang="en-AU" sz="2000" dirty="0" err="1">
                <a:latin typeface="Courier New"/>
                <a:cs typeface="Courier New"/>
              </a:rPr>
              <a:t>tmp</a:t>
            </a:r>
            <a:r>
              <a:rPr lang="en-AU" sz="2000" dirty="0">
                <a:latin typeface="Courier New"/>
                <a:cs typeface="Courier New"/>
              </a:rPr>
              <a:t>/pv_2008-06-8_us.txt'</a:t>
            </a:r>
          </a:p>
          <a:p>
            <a:pPr marL="747713" indent="277813">
              <a:spcBef>
                <a:spcPts val="600"/>
              </a:spcBef>
              <a:buNone/>
            </a:pPr>
            <a:r>
              <a:rPr lang="en-AU" sz="2000" dirty="0">
                <a:latin typeface="Courier New"/>
                <a:cs typeface="Courier New"/>
              </a:rPr>
              <a:t>OVERWRITE INTO TABLE </a:t>
            </a:r>
            <a:r>
              <a:rPr lang="en-AU" sz="2000" dirty="0" err="1">
                <a:latin typeface="Courier New"/>
                <a:cs typeface="Courier New"/>
              </a:rPr>
              <a:t>page_view</a:t>
            </a:r>
            <a:endParaRPr lang="en-AU" sz="2000" dirty="0">
              <a:latin typeface="Courier New"/>
              <a:cs typeface="Courier New"/>
            </a:endParaRPr>
          </a:p>
          <a:p>
            <a:pPr marL="747713" indent="277813">
              <a:spcBef>
                <a:spcPts val="600"/>
              </a:spcBef>
              <a:buNone/>
            </a:pPr>
            <a:r>
              <a:rPr lang="en-AU" sz="2000" dirty="0">
                <a:latin typeface="Courier New"/>
                <a:cs typeface="Courier New"/>
              </a:rPr>
              <a:t>PARTITION (date='2008-06-08', country='US')</a:t>
            </a:r>
          </a:p>
        </p:txBody>
      </p:sp>
    </p:spTree>
    <p:extLst>
      <p:ext uri="{BB962C8B-B14F-4D97-AF65-F5344CB8AC3E}">
        <p14:creationId xmlns:p14="http://schemas.microsoft.com/office/powerpoint/2010/main" val="2939544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Inserting Data</a:t>
            </a:r>
          </a:p>
        </p:txBody>
      </p:sp>
      <p:sp>
        <p:nvSpPr>
          <p:cNvPr id="3" name="Content Placeholder 2"/>
          <p:cNvSpPr>
            <a:spLocks noGrp="1"/>
          </p:cNvSpPr>
          <p:nvPr>
            <p:ph idx="1"/>
          </p:nvPr>
        </p:nvSpPr>
        <p:spPr/>
        <p:txBody>
          <a:bodyPr vert="horz" wrap="square" numCol="1" anchor="t" anchorCtr="0" compatLnSpc="1">
            <a:prstTxWarp prst="textNoShape">
              <a:avLst/>
            </a:prstTxWarp>
            <a:normAutofit/>
          </a:bodyPr>
          <a:lstStyle/>
          <a:p>
            <a:r>
              <a:rPr lang="en-AU" sz="1600" dirty="0">
                <a:cs typeface="Arial" pitchFamily="34" charset="0"/>
              </a:rPr>
              <a:t>Use INSERT to load data from a Hive query</a:t>
            </a:r>
            <a:endParaRPr lang="en-AU" sz="1600" dirty="0"/>
          </a:p>
          <a:p>
            <a:pPr lvl="1">
              <a:spcBef>
                <a:spcPts val="600"/>
              </a:spcBef>
            </a:pPr>
            <a:r>
              <a:rPr lang="en-AU" sz="1600" dirty="0">
                <a:cs typeface="Arial" pitchFamily="34" charset="0"/>
              </a:rPr>
              <a:t>Will append data unless OVERWRITE specified</a:t>
            </a:r>
          </a:p>
          <a:p>
            <a:pPr marL="747713" lvl="1" indent="-290513">
              <a:spcBef>
                <a:spcPts val="600"/>
              </a:spcBef>
            </a:pPr>
            <a:r>
              <a:rPr lang="en-AU" sz="1600" dirty="0">
                <a:cs typeface="Arial" pitchFamily="34" charset="0"/>
              </a:rPr>
              <a:t>PARTITION required if destination table is partitioned</a:t>
            </a:r>
            <a:br>
              <a:rPr lang="en-AU" dirty="0">
                <a:cs typeface="Arial" pitchFamily="34" charset="0"/>
              </a:rPr>
            </a:br>
            <a:endParaRPr lang="en-AU" sz="2200" dirty="0">
              <a:cs typeface="Arial" pitchFamily="34" charset="0"/>
            </a:endParaRPr>
          </a:p>
          <a:p>
            <a:pPr marL="747713" lvl="1" indent="0">
              <a:spcBef>
                <a:spcPts val="600"/>
              </a:spcBef>
              <a:buNone/>
            </a:pPr>
            <a:r>
              <a:rPr lang="en-AU" sz="1600" dirty="0">
                <a:latin typeface="Courier New"/>
                <a:cs typeface="Courier New"/>
              </a:rPr>
              <a:t>FROM </a:t>
            </a:r>
            <a:r>
              <a:rPr lang="en-AU" sz="1600" dirty="0" err="1">
                <a:latin typeface="Courier New"/>
                <a:cs typeface="Courier New"/>
              </a:rPr>
              <a:t>page_view_stg</a:t>
            </a:r>
            <a:r>
              <a:rPr lang="en-AU" sz="1600" dirty="0">
                <a:latin typeface="Courier New"/>
                <a:cs typeface="Courier New"/>
              </a:rPr>
              <a:t> </a:t>
            </a:r>
            <a:r>
              <a:rPr lang="en-AU" sz="1600" dirty="0" err="1">
                <a:latin typeface="Courier New"/>
                <a:cs typeface="Courier New"/>
              </a:rPr>
              <a:t>pvs</a:t>
            </a:r>
            <a:endParaRPr lang="en-AU" sz="1600" dirty="0">
              <a:latin typeface="Courier New"/>
              <a:cs typeface="Courier New"/>
            </a:endParaRPr>
          </a:p>
          <a:p>
            <a:pPr indent="682625">
              <a:spcBef>
                <a:spcPts val="600"/>
              </a:spcBef>
              <a:buNone/>
            </a:pPr>
            <a:r>
              <a:rPr lang="en-AU" sz="1600" dirty="0">
                <a:latin typeface="Courier New"/>
                <a:cs typeface="Courier New"/>
              </a:rPr>
              <a:t>INSERT OVERWRITE TABLE </a:t>
            </a:r>
            <a:r>
              <a:rPr lang="en-AU" sz="1600" dirty="0" err="1">
                <a:latin typeface="Courier New"/>
                <a:cs typeface="Courier New"/>
              </a:rPr>
              <a:t>page_view</a:t>
            </a:r>
            <a:r>
              <a:rPr lang="en-AU" sz="1600" dirty="0">
                <a:latin typeface="Courier New"/>
                <a:cs typeface="Courier New"/>
              </a:rPr>
              <a:t> </a:t>
            </a:r>
          </a:p>
          <a:p>
            <a:pPr indent="682625">
              <a:spcBef>
                <a:spcPts val="600"/>
              </a:spcBef>
              <a:buNone/>
            </a:pPr>
            <a:r>
              <a:rPr lang="en-AU" sz="1600" dirty="0">
                <a:latin typeface="Courier New"/>
                <a:cs typeface="Courier New"/>
              </a:rPr>
              <a:t>PARTITION (</a:t>
            </a:r>
            <a:r>
              <a:rPr lang="en-AU" sz="1600" dirty="0" err="1">
                <a:latin typeface="Courier New"/>
                <a:cs typeface="Courier New"/>
              </a:rPr>
              <a:t>dt</a:t>
            </a:r>
            <a:r>
              <a:rPr lang="en-AU" sz="1600" dirty="0">
                <a:latin typeface="Courier New"/>
                <a:cs typeface="Courier New"/>
              </a:rPr>
              <a:t>='2008-06-08', country='US')</a:t>
            </a:r>
          </a:p>
          <a:p>
            <a:pPr marL="1995488" indent="-969963">
              <a:spcBef>
                <a:spcPts val="600"/>
              </a:spcBef>
              <a:buNone/>
            </a:pPr>
            <a:r>
              <a:rPr lang="en-AU" sz="1600" dirty="0">
                <a:latin typeface="Courier New"/>
                <a:cs typeface="Courier New"/>
              </a:rPr>
              <a:t>SELECT </a:t>
            </a:r>
            <a:r>
              <a:rPr lang="en-AU" sz="1600" dirty="0" err="1">
                <a:latin typeface="Courier New"/>
                <a:cs typeface="Courier New"/>
              </a:rPr>
              <a:t>pvs.viewTime</a:t>
            </a:r>
            <a:r>
              <a:rPr lang="en-AU" sz="1600" dirty="0">
                <a:latin typeface="Courier New"/>
                <a:cs typeface="Courier New"/>
              </a:rPr>
              <a:t>, </a:t>
            </a:r>
            <a:r>
              <a:rPr lang="en-AU" sz="1600" dirty="0" err="1">
                <a:latin typeface="Courier New"/>
                <a:cs typeface="Courier New"/>
              </a:rPr>
              <a:t>pvs.userid</a:t>
            </a:r>
            <a:r>
              <a:rPr lang="en-AU" sz="1600" dirty="0">
                <a:latin typeface="Courier New"/>
                <a:cs typeface="Courier New"/>
              </a:rPr>
              <a:t>, </a:t>
            </a:r>
            <a:r>
              <a:rPr lang="en-AU" sz="1600" dirty="0" err="1">
                <a:latin typeface="Courier New"/>
                <a:cs typeface="Courier New"/>
              </a:rPr>
              <a:t>pvs.page_url</a:t>
            </a:r>
            <a:r>
              <a:rPr lang="en-AU" sz="1600" dirty="0">
                <a:latin typeface="Courier New"/>
                <a:cs typeface="Courier New"/>
              </a:rPr>
              <a:t>, </a:t>
            </a:r>
            <a:r>
              <a:rPr lang="en-AU" sz="1600" dirty="0" err="1">
                <a:latin typeface="Courier New"/>
                <a:cs typeface="Courier New"/>
              </a:rPr>
              <a:t>pvs.referrer_url</a:t>
            </a:r>
            <a:endParaRPr lang="en-AU" sz="1600" dirty="0">
              <a:latin typeface="Courier New"/>
              <a:cs typeface="Courier New"/>
            </a:endParaRPr>
          </a:p>
          <a:p>
            <a:pPr indent="682625">
              <a:spcBef>
                <a:spcPts val="600"/>
              </a:spcBef>
              <a:buNone/>
            </a:pPr>
            <a:r>
              <a:rPr lang="en-AU" sz="1600" dirty="0">
                <a:latin typeface="Courier New"/>
                <a:cs typeface="Courier New"/>
              </a:rPr>
              <a:t>WHERE </a:t>
            </a:r>
            <a:r>
              <a:rPr lang="en-AU" sz="1600" dirty="0" err="1">
                <a:latin typeface="Courier New"/>
                <a:cs typeface="Courier New"/>
              </a:rPr>
              <a:t>pvs.country</a:t>
            </a:r>
            <a:r>
              <a:rPr lang="en-AU" sz="1600" dirty="0">
                <a:latin typeface="Courier New"/>
                <a:cs typeface="Courier New"/>
              </a:rPr>
              <a:t> = 'US';</a:t>
            </a:r>
          </a:p>
        </p:txBody>
      </p:sp>
    </p:spTree>
    <p:extLst>
      <p:ext uri="{BB962C8B-B14F-4D97-AF65-F5344CB8AC3E}">
        <p14:creationId xmlns:p14="http://schemas.microsoft.com/office/powerpoint/2010/main" val="193604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Inserting Data</a:t>
            </a:r>
          </a:p>
        </p:txBody>
      </p:sp>
      <p:sp>
        <p:nvSpPr>
          <p:cNvPr id="3" name="Content Placeholder 2"/>
          <p:cNvSpPr>
            <a:spLocks noGrp="1"/>
          </p:cNvSpPr>
          <p:nvPr>
            <p:ph idx="1"/>
          </p:nvPr>
        </p:nvSpPr>
        <p:spPr/>
        <p:txBody>
          <a:bodyPr>
            <a:normAutofit/>
          </a:bodyPr>
          <a:lstStyle/>
          <a:p>
            <a:pPr fontAlgn="auto">
              <a:spcAft>
                <a:spcPts val="0"/>
              </a:spcAft>
              <a:defRPr/>
            </a:pPr>
            <a:r>
              <a:rPr lang="en-AU" sz="1700" dirty="0">
                <a:ea typeface="+mn-ea"/>
              </a:rPr>
              <a:t>Normally only one partition can be inserted into with a single INSERT</a:t>
            </a:r>
          </a:p>
          <a:p>
            <a:pPr fontAlgn="auto">
              <a:spcAft>
                <a:spcPts val="0"/>
              </a:spcAft>
              <a:defRPr/>
            </a:pPr>
            <a:r>
              <a:rPr lang="en-AU" sz="1700" dirty="0">
                <a:ea typeface="+mn-ea"/>
              </a:rPr>
              <a:t>A multi-insert lets you insert into multiple partitions</a:t>
            </a:r>
          </a:p>
          <a:p>
            <a:pPr marL="346075" indent="0" fontAlgn="auto">
              <a:spcBef>
                <a:spcPts val="600"/>
              </a:spcBef>
              <a:spcAft>
                <a:spcPts val="0"/>
              </a:spcAft>
              <a:buFont typeface="Wingdings" pitchFamily="2" charset="2"/>
              <a:buNone/>
              <a:defRPr/>
            </a:pPr>
            <a:br>
              <a:rPr lang="en-AU" sz="1600" dirty="0">
                <a:ea typeface="+mn-ea"/>
                <a:cs typeface="Consolas" panose="020B0609020204030204" pitchFamily="49" charset="0"/>
              </a:rPr>
            </a:br>
            <a:r>
              <a:rPr lang="en-AU" sz="1200" dirty="0">
                <a:latin typeface="Courier New"/>
                <a:ea typeface="+mn-ea"/>
                <a:cs typeface="Courier New"/>
              </a:rPr>
              <a:t>FROM </a:t>
            </a:r>
            <a:r>
              <a:rPr lang="en-AU" sz="1200" dirty="0" err="1">
                <a:latin typeface="Courier New"/>
                <a:ea typeface="+mn-ea"/>
                <a:cs typeface="Courier New"/>
              </a:rPr>
              <a:t>page_view_stg</a:t>
            </a:r>
            <a:r>
              <a:rPr lang="en-AU" sz="1200" dirty="0">
                <a:latin typeface="Courier New"/>
                <a:ea typeface="+mn-ea"/>
                <a:cs typeface="Courier New"/>
              </a:rPr>
              <a:t> </a:t>
            </a:r>
            <a:r>
              <a:rPr lang="en-AU" sz="1200" dirty="0" err="1">
                <a:latin typeface="Courier New"/>
                <a:ea typeface="+mn-ea"/>
                <a:cs typeface="Courier New"/>
              </a:rPr>
              <a:t>pvs</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country='US‘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'US'</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country='CA'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'CA'</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INSERT OVERWRITE TABLE </a:t>
            </a:r>
            <a:r>
              <a:rPr lang="en-AU" sz="1200" dirty="0" err="1">
                <a:latin typeface="Courier New"/>
                <a:ea typeface="+mn-ea"/>
                <a:cs typeface="Courier New"/>
              </a:rPr>
              <a:t>page_view</a:t>
            </a:r>
            <a:r>
              <a:rPr lang="en-AU" sz="1200" dirty="0">
                <a:latin typeface="Courier New"/>
                <a:ea typeface="+mn-ea"/>
                <a:cs typeface="Courier New"/>
              </a:rPr>
              <a:t>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PARTITION ( </a:t>
            </a:r>
            <a:r>
              <a:rPr lang="en-AU" sz="1200" dirty="0" err="1">
                <a:latin typeface="Courier New"/>
                <a:ea typeface="+mn-ea"/>
                <a:cs typeface="Courier New"/>
              </a:rPr>
              <a:t>dt</a:t>
            </a:r>
            <a:r>
              <a:rPr lang="en-AU" sz="1200" dirty="0">
                <a:latin typeface="Courier New"/>
                <a:ea typeface="+mn-ea"/>
                <a:cs typeface="Courier New"/>
              </a:rPr>
              <a:t>='2008-06-08', country='UK' )</a:t>
            </a:r>
          </a:p>
          <a:p>
            <a:pPr marL="346075" indent="0" fontAlgn="auto">
              <a:spcBef>
                <a:spcPts val="600"/>
              </a:spcBef>
              <a:spcAft>
                <a:spcPts val="0"/>
              </a:spcAft>
              <a:buFont typeface="Wingdings" pitchFamily="2" charset="2"/>
              <a:buNone/>
              <a:defRPr/>
            </a:pPr>
            <a:r>
              <a:rPr lang="en-AU" sz="1200" dirty="0">
                <a:latin typeface="Courier New"/>
                <a:ea typeface="+mn-ea"/>
                <a:cs typeface="Courier New"/>
              </a:rPr>
              <a:t>SELECT </a:t>
            </a:r>
            <a:r>
              <a:rPr lang="en-AU" sz="1200" dirty="0" err="1">
                <a:latin typeface="Courier New"/>
                <a:ea typeface="+mn-ea"/>
                <a:cs typeface="Courier New"/>
              </a:rPr>
              <a:t>pvs.viewTime</a:t>
            </a:r>
            <a:r>
              <a:rPr lang="en-AU" sz="1200" dirty="0">
                <a:latin typeface="Courier New"/>
                <a:ea typeface="+mn-ea"/>
                <a:cs typeface="Courier New"/>
              </a:rPr>
              <a:t>, </a:t>
            </a:r>
            <a:r>
              <a:rPr lang="en-AU" sz="1200" dirty="0" err="1">
                <a:latin typeface="Courier New"/>
                <a:ea typeface="+mn-ea"/>
                <a:cs typeface="Courier New"/>
              </a:rPr>
              <a:t>pvs.userid</a:t>
            </a:r>
            <a:r>
              <a:rPr lang="en-AU" sz="1200" dirty="0">
                <a:latin typeface="Courier New"/>
                <a:ea typeface="+mn-ea"/>
                <a:cs typeface="Courier New"/>
              </a:rPr>
              <a:t>, </a:t>
            </a:r>
            <a:r>
              <a:rPr lang="en-AU" sz="1200" dirty="0" err="1">
                <a:latin typeface="Courier New"/>
                <a:ea typeface="+mn-ea"/>
                <a:cs typeface="Courier New"/>
              </a:rPr>
              <a:t>pvs.page_url</a:t>
            </a:r>
            <a:r>
              <a:rPr lang="en-AU" sz="1200" dirty="0">
                <a:latin typeface="Courier New"/>
                <a:ea typeface="+mn-ea"/>
                <a:cs typeface="Courier New"/>
              </a:rPr>
              <a:t>, </a:t>
            </a:r>
            <a:r>
              <a:rPr lang="en-AU" sz="1200" dirty="0" err="1">
                <a:latin typeface="Courier New"/>
                <a:ea typeface="+mn-ea"/>
                <a:cs typeface="Courier New"/>
              </a:rPr>
              <a:t>pvs.referrer_url</a:t>
            </a:r>
            <a:r>
              <a:rPr lang="en-AU" sz="1200" dirty="0">
                <a:latin typeface="Courier New"/>
                <a:ea typeface="+mn-ea"/>
                <a:cs typeface="Courier New"/>
              </a:rPr>
              <a:t> WHERE </a:t>
            </a:r>
            <a:r>
              <a:rPr lang="en-AU" sz="1200" dirty="0" err="1">
                <a:latin typeface="Courier New"/>
                <a:ea typeface="+mn-ea"/>
                <a:cs typeface="Courier New"/>
              </a:rPr>
              <a:t>pvs.country</a:t>
            </a:r>
            <a:r>
              <a:rPr lang="en-AU" sz="1200" dirty="0">
                <a:latin typeface="Courier New"/>
                <a:ea typeface="+mn-ea"/>
                <a:cs typeface="Courier New"/>
              </a:rPr>
              <a:t> = 'UK';</a:t>
            </a:r>
          </a:p>
        </p:txBody>
      </p:sp>
    </p:spTree>
    <p:extLst>
      <p:ext uri="{BB962C8B-B14F-4D97-AF65-F5344CB8AC3E}">
        <p14:creationId xmlns:p14="http://schemas.microsoft.com/office/powerpoint/2010/main" val="1132782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Inserting Data During Table Creation</a:t>
            </a:r>
          </a:p>
        </p:txBody>
      </p:sp>
      <p:sp>
        <p:nvSpPr>
          <p:cNvPr id="3" name="Content Placeholder 2"/>
          <p:cNvSpPr>
            <a:spLocks noGrp="1"/>
          </p:cNvSpPr>
          <p:nvPr>
            <p:ph idx="1"/>
          </p:nvPr>
        </p:nvSpPr>
        <p:spPr/>
        <p:txBody>
          <a:bodyPr>
            <a:normAutofit/>
          </a:bodyPr>
          <a:lstStyle/>
          <a:p>
            <a:pPr fontAlgn="auto">
              <a:spcAft>
                <a:spcPts val="0"/>
              </a:spcAft>
              <a:defRPr/>
            </a:pPr>
            <a:r>
              <a:rPr lang="en-AU" sz="1600" dirty="0">
                <a:ea typeface="+mn-ea"/>
              </a:rPr>
              <a:t>Use AS SELECT in the CREATE TABLE statement to populate a table as it is created</a:t>
            </a:r>
          </a:p>
          <a:p>
            <a:pPr marL="0" indent="0" fontAlgn="auto">
              <a:spcBef>
                <a:spcPts val="600"/>
              </a:spcBef>
              <a:spcAft>
                <a:spcPts val="0"/>
              </a:spcAft>
              <a:buFont typeface="Wingdings" pitchFamily="2" charset="2"/>
              <a:buNone/>
              <a:defRPr/>
            </a:pPr>
            <a:endParaRPr lang="en-AU" sz="1600" dirty="0">
              <a:ea typeface="+mn-ea"/>
              <a:cs typeface="Consolas" panose="020B0609020204030204" pitchFamily="49" charset="0"/>
            </a:endParaRPr>
          </a:p>
          <a:p>
            <a:pPr marL="401638" indent="0" fontAlgn="auto">
              <a:spcBef>
                <a:spcPts val="600"/>
              </a:spcBef>
              <a:spcAft>
                <a:spcPts val="0"/>
              </a:spcAft>
              <a:buFont typeface="Wingdings" pitchFamily="2" charset="2"/>
              <a:buNone/>
              <a:defRPr/>
            </a:pPr>
            <a:r>
              <a:rPr lang="en-AU" sz="1600" dirty="0">
                <a:latin typeface="Courier New"/>
                <a:ea typeface="+mn-ea"/>
                <a:cs typeface="Courier New"/>
              </a:rPr>
              <a:t>CREATE TABLE </a:t>
            </a:r>
            <a:r>
              <a:rPr lang="en-AU" sz="1600" dirty="0" err="1">
                <a:latin typeface="Courier New"/>
                <a:ea typeface="+mn-ea"/>
                <a:cs typeface="Courier New"/>
              </a:rPr>
              <a:t>page_view</a:t>
            </a:r>
            <a:r>
              <a:rPr lang="en-AU" sz="1600" dirty="0">
                <a:latin typeface="Courier New"/>
                <a:ea typeface="+mn-ea"/>
                <a:cs typeface="Courier New"/>
              </a:rPr>
              <a:t> AS </a:t>
            </a:r>
          </a:p>
          <a:p>
            <a:pPr marL="1662113" indent="-969963" fontAlgn="auto">
              <a:spcBef>
                <a:spcPts val="600"/>
              </a:spcBef>
              <a:spcAft>
                <a:spcPts val="0"/>
              </a:spcAft>
              <a:buFont typeface="Wingdings" pitchFamily="2" charset="2"/>
              <a:buNone/>
              <a:defRPr/>
            </a:pPr>
            <a:r>
              <a:rPr lang="en-AU" sz="1600" dirty="0">
                <a:latin typeface="Courier New"/>
                <a:ea typeface="+mn-ea"/>
                <a:cs typeface="Courier New"/>
              </a:rPr>
              <a:t>SELECT </a:t>
            </a:r>
            <a:r>
              <a:rPr lang="en-AU" sz="1600" dirty="0" err="1">
                <a:latin typeface="Courier New"/>
                <a:ea typeface="+mn-ea"/>
                <a:cs typeface="Courier New"/>
              </a:rPr>
              <a:t>pvs.viewTime</a:t>
            </a:r>
            <a:r>
              <a:rPr lang="en-AU" sz="1600" dirty="0">
                <a:latin typeface="Courier New"/>
                <a:ea typeface="+mn-ea"/>
                <a:cs typeface="Courier New"/>
              </a:rPr>
              <a:t>, </a:t>
            </a:r>
            <a:r>
              <a:rPr lang="en-AU" sz="1600" dirty="0" err="1">
                <a:latin typeface="Courier New"/>
                <a:ea typeface="+mn-ea"/>
                <a:cs typeface="Courier New"/>
              </a:rPr>
              <a:t>pvs.userid</a:t>
            </a:r>
            <a:r>
              <a:rPr lang="en-AU" sz="1600" dirty="0">
                <a:latin typeface="Courier New"/>
                <a:ea typeface="+mn-ea"/>
                <a:cs typeface="Courier New"/>
              </a:rPr>
              <a:t>, </a:t>
            </a:r>
            <a:r>
              <a:rPr lang="en-AU" sz="1600" dirty="0" err="1">
                <a:latin typeface="Courier New"/>
                <a:ea typeface="+mn-ea"/>
                <a:cs typeface="Courier New"/>
              </a:rPr>
              <a:t>pvs.page_url</a:t>
            </a:r>
            <a:r>
              <a:rPr lang="en-AU" sz="1600" dirty="0">
                <a:latin typeface="Courier New"/>
                <a:ea typeface="+mn-ea"/>
                <a:cs typeface="Courier New"/>
              </a:rPr>
              <a:t>, </a:t>
            </a:r>
            <a:r>
              <a:rPr lang="en-AU" sz="1600" dirty="0" err="1">
                <a:latin typeface="Courier New"/>
                <a:ea typeface="+mn-ea"/>
                <a:cs typeface="Courier New"/>
              </a:rPr>
              <a:t>pvs.referrer_url</a:t>
            </a:r>
            <a:endParaRPr lang="en-AU" sz="1600" dirty="0">
              <a:latin typeface="Courier New"/>
              <a:ea typeface="+mn-ea"/>
              <a:cs typeface="Courier New"/>
            </a:endParaRPr>
          </a:p>
          <a:p>
            <a:pPr marL="401638" indent="290513" fontAlgn="auto">
              <a:spcBef>
                <a:spcPts val="600"/>
              </a:spcBef>
              <a:spcAft>
                <a:spcPts val="0"/>
              </a:spcAft>
              <a:buFont typeface="Wingdings" pitchFamily="2" charset="2"/>
              <a:buNone/>
              <a:defRPr/>
            </a:pPr>
            <a:r>
              <a:rPr lang="en-AU" sz="1600" dirty="0">
                <a:latin typeface="Courier New"/>
                <a:ea typeface="+mn-ea"/>
                <a:cs typeface="Courier New"/>
              </a:rPr>
              <a:t>FROM </a:t>
            </a:r>
            <a:r>
              <a:rPr lang="en-AU" sz="1600" dirty="0" err="1">
                <a:latin typeface="Courier New"/>
                <a:ea typeface="+mn-ea"/>
                <a:cs typeface="Courier New"/>
              </a:rPr>
              <a:t>page_view_stg</a:t>
            </a:r>
            <a:r>
              <a:rPr lang="en-AU" sz="1600" dirty="0">
                <a:latin typeface="Courier New"/>
                <a:ea typeface="+mn-ea"/>
                <a:cs typeface="Courier New"/>
              </a:rPr>
              <a:t> </a:t>
            </a:r>
            <a:r>
              <a:rPr lang="en-AU" sz="1600" dirty="0" err="1">
                <a:latin typeface="Courier New"/>
                <a:ea typeface="+mn-ea"/>
                <a:cs typeface="Courier New"/>
              </a:rPr>
              <a:t>pvs</a:t>
            </a:r>
            <a:endParaRPr lang="en-AU" sz="1600" dirty="0">
              <a:latin typeface="Courier New"/>
              <a:ea typeface="+mn-ea"/>
              <a:cs typeface="Courier New"/>
            </a:endParaRPr>
          </a:p>
          <a:p>
            <a:pPr marL="401638" indent="290513" fontAlgn="auto">
              <a:spcBef>
                <a:spcPts val="600"/>
              </a:spcBef>
              <a:spcAft>
                <a:spcPts val="0"/>
              </a:spcAft>
              <a:buFont typeface="Wingdings" pitchFamily="2" charset="2"/>
              <a:buNone/>
              <a:defRPr/>
            </a:pPr>
            <a:r>
              <a:rPr lang="en-AU" sz="1600" dirty="0">
                <a:latin typeface="Courier New"/>
                <a:ea typeface="+mn-ea"/>
                <a:cs typeface="Courier New"/>
              </a:rPr>
              <a:t>WHERE </a:t>
            </a:r>
            <a:r>
              <a:rPr lang="en-AU" sz="1600" dirty="0" err="1">
                <a:latin typeface="Courier New"/>
                <a:ea typeface="+mn-ea"/>
                <a:cs typeface="Courier New"/>
              </a:rPr>
              <a:t>pvs.country</a:t>
            </a:r>
            <a:r>
              <a:rPr lang="en-AU" sz="1600" dirty="0">
                <a:latin typeface="Courier New"/>
                <a:ea typeface="+mn-ea"/>
                <a:cs typeface="Courier New"/>
              </a:rPr>
              <a:t> = 'US';</a:t>
            </a:r>
          </a:p>
        </p:txBody>
      </p:sp>
    </p:spTree>
    <p:extLst>
      <p:ext uri="{BB962C8B-B14F-4D97-AF65-F5344CB8AC3E}">
        <p14:creationId xmlns:p14="http://schemas.microsoft.com/office/powerpoint/2010/main" val="2786315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654756" y="274638"/>
            <a:ext cx="8032044" cy="605895"/>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Loading And Inserting Data: Summary</a:t>
            </a:r>
          </a:p>
        </p:txBody>
      </p:sp>
      <p:graphicFrame>
        <p:nvGraphicFramePr>
          <p:cNvPr id="5" name="Table 4"/>
          <p:cNvGraphicFramePr>
            <a:graphicFrameLocks noGrp="1"/>
          </p:cNvGraphicFramePr>
          <p:nvPr>
            <p:extLst>
              <p:ext uri="{D42A27DB-BD31-4B8C-83A1-F6EECF244321}">
                <p14:modId xmlns:p14="http://schemas.microsoft.com/office/powerpoint/2010/main" val="954346018"/>
              </p:ext>
            </p:extLst>
          </p:nvPr>
        </p:nvGraphicFramePr>
        <p:xfrm>
          <a:off x="276225" y="991530"/>
          <a:ext cx="8410575" cy="3048000"/>
        </p:xfrm>
        <a:graphic>
          <a:graphicData uri="http://schemas.openxmlformats.org/drawingml/2006/table">
            <a:tbl>
              <a:tblPr firstRow="1" bandRow="1">
                <a:tableStyleId>{5C22544A-7EE6-4342-B048-85BDC9FD1C3A}</a:tableStyleId>
              </a:tblPr>
              <a:tblGrid>
                <a:gridCol w="3595108">
                  <a:extLst>
                    <a:ext uri="{9D8B030D-6E8A-4147-A177-3AD203B41FA5}">
                      <a16:colId xmlns:a16="http://schemas.microsoft.com/office/drawing/2014/main" val="20000"/>
                    </a:ext>
                  </a:extLst>
                </a:gridCol>
                <a:gridCol w="4815467">
                  <a:extLst>
                    <a:ext uri="{9D8B030D-6E8A-4147-A177-3AD203B41FA5}">
                      <a16:colId xmlns:a16="http://schemas.microsoft.com/office/drawing/2014/main" val="20001"/>
                    </a:ext>
                  </a:extLst>
                </a:gridCol>
              </a:tblGrid>
              <a:tr h="370840">
                <a:tc>
                  <a:txBody>
                    <a:bodyPr/>
                    <a:lstStyle/>
                    <a:p>
                      <a:pPr algn="ctr"/>
                      <a:r>
                        <a:rPr lang="en-AU" sz="2000" b="0" dirty="0">
                          <a:latin typeface="+mn-lt"/>
                        </a:rPr>
                        <a:t>Use this</a:t>
                      </a:r>
                    </a:p>
                  </a:txBody>
                  <a:tcPr marT="60960" marB="60960"/>
                </a:tc>
                <a:tc>
                  <a:txBody>
                    <a:bodyPr/>
                    <a:lstStyle/>
                    <a:p>
                      <a:pPr algn="ctr"/>
                      <a:r>
                        <a:rPr lang="en-AU" sz="2000" b="0" dirty="0">
                          <a:latin typeface="+mn-lt"/>
                        </a:rPr>
                        <a:t>For this purpose</a:t>
                      </a:r>
                    </a:p>
                  </a:txBody>
                  <a:tcPr marT="60960" marB="60960"/>
                </a:tc>
                <a:extLst>
                  <a:ext uri="{0D108BD9-81ED-4DB2-BD59-A6C34878D82A}">
                    <a16:rowId xmlns:a16="http://schemas.microsoft.com/office/drawing/2014/main" val="10000"/>
                  </a:ext>
                </a:extLst>
              </a:tr>
              <a:tr h="370840">
                <a:tc>
                  <a:txBody>
                    <a:bodyPr/>
                    <a:lstStyle/>
                    <a:p>
                      <a:r>
                        <a:rPr lang="en-AU" sz="1800" b="0" dirty="0">
                          <a:latin typeface="Courier New"/>
                          <a:cs typeface="Courier New"/>
                        </a:rPr>
                        <a:t>LOAD</a:t>
                      </a:r>
                    </a:p>
                  </a:txBody>
                  <a:tcPr marT="60960" marB="60960"/>
                </a:tc>
                <a:tc>
                  <a:txBody>
                    <a:bodyPr/>
                    <a:lstStyle/>
                    <a:p>
                      <a:r>
                        <a:rPr lang="en-AU" sz="2000" b="0">
                          <a:latin typeface="+mn-lt"/>
                        </a:rPr>
                        <a:t>Load data from</a:t>
                      </a:r>
                      <a:r>
                        <a:rPr lang="en-AU" sz="2000" b="0" baseline="0">
                          <a:latin typeface="+mn-lt"/>
                        </a:rPr>
                        <a:t> a file or directory</a:t>
                      </a:r>
                      <a:endParaRPr lang="en-AU" sz="2000" b="0">
                        <a:latin typeface="+mn-lt"/>
                      </a:endParaRPr>
                    </a:p>
                  </a:txBody>
                  <a:tcPr marT="60960" marB="60960"/>
                </a:tc>
                <a:extLst>
                  <a:ext uri="{0D108BD9-81ED-4DB2-BD59-A6C34878D82A}">
                    <a16:rowId xmlns:a16="http://schemas.microsoft.com/office/drawing/2014/main" val="10001"/>
                  </a:ext>
                </a:extLst>
              </a:tr>
              <a:tr h="370840">
                <a:tc>
                  <a:txBody>
                    <a:bodyPr/>
                    <a:lstStyle/>
                    <a:p>
                      <a:r>
                        <a:rPr lang="en-AU" sz="1800" b="0" dirty="0">
                          <a:latin typeface="Courier New"/>
                          <a:cs typeface="Courier New"/>
                        </a:rPr>
                        <a:t>INSERT</a:t>
                      </a:r>
                    </a:p>
                  </a:txBody>
                  <a:tcPr marT="60960" marB="60960"/>
                </a:tc>
                <a:tc>
                  <a:txBody>
                    <a:bodyPr/>
                    <a:lstStyle/>
                    <a:p>
                      <a:r>
                        <a:rPr lang="en-AU" sz="2000" b="0" dirty="0">
                          <a:latin typeface="+mn-lt"/>
                        </a:rPr>
                        <a:t>Load</a:t>
                      </a:r>
                      <a:r>
                        <a:rPr lang="en-AU" sz="2000" b="0" baseline="0" dirty="0">
                          <a:latin typeface="+mn-lt"/>
                        </a:rPr>
                        <a:t> data from a query</a:t>
                      </a:r>
                    </a:p>
                    <a:p>
                      <a:pPr marL="285750" indent="-285750">
                        <a:buFont typeface="Arial" panose="020B0604020202020204" pitchFamily="34" charset="0"/>
                        <a:buChar char="•"/>
                      </a:pPr>
                      <a:r>
                        <a:rPr lang="en-AU" sz="2000" b="0" baseline="0" dirty="0">
                          <a:latin typeface="+mn-lt"/>
                        </a:rPr>
                        <a:t>One partition at a time</a:t>
                      </a:r>
                    </a:p>
                    <a:p>
                      <a:pPr marL="285750" indent="-285750">
                        <a:buFont typeface="Arial" panose="020B0604020202020204" pitchFamily="34" charset="0"/>
                        <a:buChar char="•"/>
                      </a:pPr>
                      <a:r>
                        <a:rPr lang="en-AU" sz="2000" b="0" baseline="0" dirty="0">
                          <a:latin typeface="+mn-lt"/>
                        </a:rPr>
                        <a:t>Use multiple INSERTs to insert into multiple partitions in the one query</a:t>
                      </a:r>
                      <a:endParaRPr lang="en-AU" sz="2000" b="0" dirty="0">
                        <a:latin typeface="+mn-lt"/>
                      </a:endParaRPr>
                    </a:p>
                  </a:txBody>
                  <a:tcPr marT="60960" marB="60960"/>
                </a:tc>
                <a:extLst>
                  <a:ext uri="{0D108BD9-81ED-4DB2-BD59-A6C34878D82A}">
                    <a16:rowId xmlns:a16="http://schemas.microsoft.com/office/drawing/2014/main" val="10002"/>
                  </a:ext>
                </a:extLst>
              </a:tr>
              <a:tr h="370840">
                <a:tc>
                  <a:txBody>
                    <a:bodyPr/>
                    <a:lstStyle/>
                    <a:p>
                      <a:r>
                        <a:rPr lang="en-AU" sz="1800" b="0" dirty="0">
                          <a:latin typeface="Courier New"/>
                          <a:cs typeface="Courier New"/>
                        </a:rPr>
                        <a:t>CREATE</a:t>
                      </a:r>
                      <a:r>
                        <a:rPr lang="en-AU" sz="1800" b="0" baseline="0" dirty="0">
                          <a:latin typeface="Courier New"/>
                          <a:cs typeface="Courier New"/>
                        </a:rPr>
                        <a:t> TABLE AS (CTAS)</a:t>
                      </a:r>
                      <a:endParaRPr lang="en-AU" sz="1800" b="0" dirty="0">
                        <a:latin typeface="Courier New"/>
                        <a:cs typeface="Courier New"/>
                      </a:endParaRPr>
                    </a:p>
                  </a:txBody>
                  <a:tcPr marT="60960" marB="60960"/>
                </a:tc>
                <a:tc>
                  <a:txBody>
                    <a:bodyPr/>
                    <a:lstStyle/>
                    <a:p>
                      <a:r>
                        <a:rPr lang="en-AU" sz="2000" b="0">
                          <a:latin typeface="+mn-lt"/>
                        </a:rPr>
                        <a:t>Insert data while creating a table</a:t>
                      </a:r>
                    </a:p>
                  </a:txBody>
                  <a:tcPr marT="60960" marB="60960"/>
                </a:tc>
                <a:extLst>
                  <a:ext uri="{0D108BD9-81ED-4DB2-BD59-A6C34878D82A}">
                    <a16:rowId xmlns:a16="http://schemas.microsoft.com/office/drawing/2014/main" val="10003"/>
                  </a:ext>
                </a:extLst>
              </a:tr>
              <a:tr h="370840">
                <a:tc>
                  <a:txBody>
                    <a:bodyPr/>
                    <a:lstStyle/>
                    <a:p>
                      <a:r>
                        <a:rPr lang="en-AU" sz="2000" b="0" dirty="0">
                          <a:latin typeface="+mn-lt"/>
                        </a:rPr>
                        <a:t>Add/modify external file</a:t>
                      </a:r>
                    </a:p>
                  </a:txBody>
                  <a:tcPr marT="60960" marB="60960"/>
                </a:tc>
                <a:tc>
                  <a:txBody>
                    <a:bodyPr/>
                    <a:lstStyle/>
                    <a:p>
                      <a:r>
                        <a:rPr lang="en-AU" sz="2000" b="0" dirty="0">
                          <a:latin typeface="+mn-lt"/>
                        </a:rPr>
                        <a:t>Load</a:t>
                      </a:r>
                      <a:r>
                        <a:rPr lang="en-AU" sz="2000" b="0" baseline="0" dirty="0">
                          <a:latin typeface="+mn-lt"/>
                        </a:rPr>
                        <a:t> new data into external table</a:t>
                      </a:r>
                      <a:endParaRPr lang="en-AU" sz="2000" b="0" dirty="0">
                        <a:latin typeface="+mn-lt"/>
                      </a:endParaRPr>
                    </a:p>
                  </a:txBody>
                  <a:tcPr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99125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986889" cy="620889"/>
          </a:xfrm>
        </p:spPr>
        <p:txBody>
          <a:bodyPr>
            <a:normAutofit/>
          </a:bodyPr>
          <a:lstStyle/>
          <a:p>
            <a:r>
              <a:rPr lang="en-US" sz="3200" dirty="0"/>
              <a:t>Sample Select Clauses</a:t>
            </a:r>
          </a:p>
        </p:txBody>
      </p:sp>
      <p:sp>
        <p:nvSpPr>
          <p:cNvPr id="3" name="Content Placeholder 2"/>
          <p:cNvSpPr>
            <a:spLocks noGrp="1"/>
          </p:cNvSpPr>
          <p:nvPr>
            <p:ph idx="1"/>
          </p:nvPr>
        </p:nvSpPr>
        <p:spPr>
          <a:xfrm>
            <a:off x="581378" y="730955"/>
            <a:ext cx="8229600" cy="4525963"/>
          </a:xfrm>
        </p:spPr>
        <p:txBody>
          <a:bodyPr>
            <a:normAutofit/>
          </a:bodyPr>
          <a:lstStyle/>
          <a:p>
            <a:r>
              <a:rPr lang="en-US" sz="1700" dirty="0"/>
              <a:t>Select from a single table</a:t>
            </a:r>
          </a:p>
          <a:p>
            <a:pPr marL="0" indent="0">
              <a:buNone/>
            </a:pPr>
            <a:r>
              <a:rPr lang="en-US" sz="1700" dirty="0">
                <a:latin typeface="Consolas" panose="020B0609020204030204" pitchFamily="49" charset="0"/>
                <a:cs typeface="Consolas" panose="020B0609020204030204" pitchFamily="49" charset="0"/>
              </a:rPr>
              <a:t>	SELECT *</a:t>
            </a:r>
          </a:p>
          <a:p>
            <a:pPr marL="0" indent="0">
              <a:buNone/>
            </a:pPr>
            <a:r>
              <a:rPr lang="en-US" sz="1700" dirty="0">
                <a:latin typeface="Consolas" panose="020B0609020204030204" pitchFamily="49" charset="0"/>
                <a:cs typeface="Consolas" panose="020B0609020204030204" pitchFamily="49" charset="0"/>
              </a:rPr>
              <a:t>		FROM sales</a:t>
            </a:r>
          </a:p>
          <a:p>
            <a:pPr marL="0" indent="0">
              <a:buNone/>
            </a:pPr>
            <a:r>
              <a:rPr lang="en-US" sz="1700" dirty="0">
                <a:latin typeface="Consolas" panose="020B0609020204030204" pitchFamily="49" charset="0"/>
                <a:cs typeface="Consolas" panose="020B0609020204030204" pitchFamily="49" charset="0"/>
              </a:rPr>
              <a:t>		WHERE amount &gt; 10 AND</a:t>
            </a:r>
          </a:p>
          <a:p>
            <a:pPr marL="0" indent="0">
              <a:buNone/>
            </a:pPr>
            <a:r>
              <a:rPr lang="en-US" sz="1700" dirty="0">
                <a:latin typeface="Consolas" panose="020B0609020204030204" pitchFamily="49" charset="0"/>
                <a:cs typeface="Consolas" panose="020B0609020204030204" pitchFamily="49" charset="0"/>
              </a:rPr>
              <a:t>					region = "US";</a:t>
            </a:r>
          </a:p>
          <a:p>
            <a:r>
              <a:rPr lang="en-US" sz="1700" dirty="0"/>
              <a:t>Select from a partitioned table</a:t>
            </a:r>
          </a:p>
          <a:p>
            <a:pPr lvl="0" indent="3175" fontAlgn="base">
              <a:buClr>
                <a:srgbClr val="33928A"/>
              </a:buClr>
              <a:buNone/>
            </a:pPr>
            <a:r>
              <a:rPr lang="en-US" sz="1700" dirty="0">
                <a:latin typeface="Consolas" panose="020B0609020204030204" pitchFamily="49" charset="0"/>
                <a:cs typeface="Consolas" panose="020B0609020204030204" pitchFamily="49" charset="0"/>
              </a:rPr>
              <a:t>	SELECT page_views.*</a:t>
            </a:r>
          </a:p>
          <a:p>
            <a:pPr lvl="0" indent="280988" fontAlgn="base">
              <a:buClr>
                <a:srgbClr val="33928A"/>
              </a:buClr>
              <a:buNone/>
            </a:pPr>
            <a:r>
              <a:rPr lang="en-US" sz="1700" dirty="0">
                <a:latin typeface="Consolas" panose="020B0609020204030204" pitchFamily="49" charset="0"/>
                <a:cs typeface="Consolas" panose="020B0609020204030204" pitchFamily="49" charset="0"/>
              </a:rPr>
              <a:t>FROM </a:t>
            </a:r>
            <a:r>
              <a:rPr lang="en-US" sz="1700" dirty="0" err="1">
                <a:latin typeface="Consolas" panose="020B0609020204030204" pitchFamily="49" charset="0"/>
                <a:cs typeface="Consolas" panose="020B0609020204030204" pitchFamily="49" charset="0"/>
              </a:rPr>
              <a:t>page_views</a:t>
            </a:r>
            <a:endParaRPr lang="en-US" sz="1700" dirty="0">
              <a:latin typeface="Consolas" panose="020B0609020204030204" pitchFamily="49" charset="0"/>
              <a:cs typeface="Consolas" panose="020B0609020204030204" pitchFamily="49" charset="0"/>
            </a:endParaRPr>
          </a:p>
          <a:p>
            <a:pPr lvl="0" indent="280988" fontAlgn="base">
              <a:buClr>
                <a:srgbClr val="33928A"/>
              </a:buClr>
              <a:buNone/>
            </a:pPr>
            <a:r>
              <a:rPr lang="en-US" sz="1700" dirty="0">
                <a:latin typeface="Consolas" panose="020B0609020204030204" pitchFamily="49" charset="0"/>
                <a:cs typeface="Consolas" panose="020B0609020204030204" pitchFamily="49" charset="0"/>
              </a:rPr>
              <a:t>WHERE </a:t>
            </a:r>
            <a:r>
              <a:rPr lang="en-US" sz="1700" dirty="0" err="1">
                <a:latin typeface="Consolas" panose="020B0609020204030204" pitchFamily="49" charset="0"/>
                <a:cs typeface="Consolas" panose="020B0609020204030204" pitchFamily="49" charset="0"/>
              </a:rPr>
              <a:t>page_views.date</a:t>
            </a:r>
            <a:r>
              <a:rPr lang="en-US" sz="1700" dirty="0">
                <a:latin typeface="Consolas" panose="020B0609020204030204" pitchFamily="49" charset="0"/>
                <a:cs typeface="Consolas" panose="020B0609020204030204" pitchFamily="49" charset="0"/>
              </a:rPr>
              <a:t> &gt;= '2008-03-01' AND </a:t>
            </a:r>
          </a:p>
          <a:p>
            <a:pPr lvl="0" indent="1028700" fontAlgn="base">
              <a:buClr>
                <a:srgbClr val="33928A"/>
              </a:buClr>
              <a:buNone/>
            </a:pPr>
            <a:r>
              <a:rPr lang="en-US" sz="1700" dirty="0" err="1">
                <a:latin typeface="Consolas" panose="020B0609020204030204" pitchFamily="49" charset="0"/>
                <a:cs typeface="Consolas" panose="020B0609020204030204" pitchFamily="49" charset="0"/>
              </a:rPr>
              <a:t>page_views.date</a:t>
            </a:r>
            <a:r>
              <a:rPr lang="en-US" sz="1700" dirty="0">
                <a:latin typeface="Consolas" panose="020B0609020204030204" pitchFamily="49" charset="0"/>
                <a:cs typeface="Consolas" panose="020B0609020204030204" pitchFamily="49" charset="0"/>
              </a:rPr>
              <a:t> &lt;= '2008-03-31'</a:t>
            </a:r>
            <a:endParaRPr lang="en-AU" sz="1700" dirty="0">
              <a:latin typeface="Consolas" panose="020B0609020204030204" pitchFamily="49" charset="0"/>
              <a:cs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95567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274638"/>
            <a:ext cx="8088489" cy="617184"/>
          </a:xfrm>
          <a:noFill/>
          <a:ln>
            <a:miter lim="800000"/>
            <a:headEnd/>
            <a:tailEnd/>
          </a:ln>
        </p:spPr>
        <p:txBody>
          <a:bodyPr vert="horz" wrap="square" numCol="1" compatLnSpc="1">
            <a:prstTxWarp prst="textNoShape">
              <a:avLst/>
            </a:prstTxWarp>
            <a:normAutofit/>
          </a:bodyPr>
          <a:lstStyle/>
          <a:p>
            <a:r>
              <a:rPr lang="en-AU" sz="3200" dirty="0">
                <a:cs typeface="Courier New"/>
              </a:rPr>
              <a:t>Relational Operators</a:t>
            </a:r>
          </a:p>
        </p:txBody>
      </p:sp>
      <p:sp>
        <p:nvSpPr>
          <p:cNvPr id="33794" name="Content Placeholder 2"/>
          <p:cNvSpPr>
            <a:spLocks noGrp="1"/>
          </p:cNvSpPr>
          <p:nvPr>
            <p:ph idx="1"/>
          </p:nvPr>
        </p:nvSpPr>
        <p:spPr>
          <a:xfrm>
            <a:off x="457200" y="891822"/>
            <a:ext cx="8229600" cy="4525963"/>
          </a:xfrm>
          <a:noFill/>
          <a:ln>
            <a:miter lim="800000"/>
            <a:headEnd/>
            <a:tailEnd/>
          </a:ln>
        </p:spPr>
        <p:txBody>
          <a:bodyPr vert="horz" wrap="square" numCol="1" anchor="t" anchorCtr="0" compatLnSpc="1">
            <a:prstTxWarp prst="textNoShape">
              <a:avLst/>
            </a:prstTxWarp>
            <a:normAutofit/>
          </a:bodyPr>
          <a:lstStyle/>
          <a:p>
            <a:r>
              <a:rPr lang="en-AU" sz="1600" b="1" dirty="0">
                <a:cs typeface="Arial" pitchFamily="34" charset="0"/>
              </a:rPr>
              <a:t>ALL and DISTINCT</a:t>
            </a:r>
          </a:p>
          <a:p>
            <a:pPr lvl="1"/>
            <a:r>
              <a:rPr lang="en-US" sz="1600" dirty="0">
                <a:cs typeface="Arial" pitchFamily="34" charset="0"/>
              </a:rPr>
              <a:t>Specify whether duplicate rows should be returned</a:t>
            </a:r>
          </a:p>
          <a:p>
            <a:pPr lvl="1"/>
            <a:r>
              <a:rPr lang="en-US" sz="1600" dirty="0">
                <a:cs typeface="Arial" pitchFamily="34" charset="0"/>
              </a:rPr>
              <a:t>ALL is the default  (all matching rows are returned)</a:t>
            </a:r>
          </a:p>
          <a:p>
            <a:pPr lvl="1"/>
            <a:r>
              <a:rPr lang="en-US" sz="1600" dirty="0">
                <a:cs typeface="Arial" pitchFamily="34" charset="0"/>
              </a:rPr>
              <a:t>DISTINCT removes duplicate rows from the result set</a:t>
            </a:r>
            <a:endParaRPr lang="en-AU" sz="1600" dirty="0">
              <a:cs typeface="Arial" pitchFamily="34" charset="0"/>
            </a:endParaRPr>
          </a:p>
          <a:p>
            <a:r>
              <a:rPr lang="en-AU" sz="1600" b="1" dirty="0">
                <a:cs typeface="Arial" pitchFamily="34" charset="0"/>
              </a:rPr>
              <a:t>WHERE</a:t>
            </a:r>
          </a:p>
          <a:p>
            <a:pPr lvl="1"/>
            <a:r>
              <a:rPr lang="en-AU" sz="1600" dirty="0">
                <a:cs typeface="Arial" pitchFamily="34" charset="0"/>
              </a:rPr>
              <a:t>Filters by expression</a:t>
            </a:r>
          </a:p>
          <a:p>
            <a:pPr lvl="1"/>
            <a:r>
              <a:rPr lang="en-AU" sz="1600" dirty="0">
                <a:cs typeface="Arial" pitchFamily="34" charset="0"/>
              </a:rPr>
              <a:t>Does not support IN, EXISTS or sub-queries in the WHERE clause</a:t>
            </a:r>
          </a:p>
          <a:p>
            <a:r>
              <a:rPr lang="en-AU" sz="1600" b="1" dirty="0">
                <a:cs typeface="Arial" pitchFamily="34" charset="0"/>
              </a:rPr>
              <a:t>LIMIT</a:t>
            </a:r>
          </a:p>
          <a:p>
            <a:pPr lvl="1"/>
            <a:r>
              <a:rPr lang="en-US" sz="1600" dirty="0"/>
              <a:t>Indicates the number of rows to be returned </a:t>
            </a:r>
            <a:endParaRPr lang="en-AU" sz="1600" dirty="0">
              <a:cs typeface="Arial" pitchFamily="34" charset="0"/>
            </a:endParaRPr>
          </a:p>
        </p:txBody>
      </p:sp>
    </p:spTree>
    <p:extLst>
      <p:ext uri="{BB962C8B-B14F-4D97-AF65-F5344CB8AC3E}">
        <p14:creationId xmlns:p14="http://schemas.microsoft.com/office/powerpoint/2010/main" val="119844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457200" y="160337"/>
            <a:ext cx="8133644" cy="675041"/>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Relational Operators</a:t>
            </a:r>
          </a:p>
        </p:txBody>
      </p:sp>
      <p:sp>
        <p:nvSpPr>
          <p:cNvPr id="33794" name="Content Placeholder 2"/>
          <p:cNvSpPr>
            <a:spLocks noGrp="1"/>
          </p:cNvSpPr>
          <p:nvPr>
            <p:ph idx="1"/>
          </p:nvPr>
        </p:nvSpPr>
        <p:spPr>
          <a:xfrm>
            <a:off x="553156" y="925159"/>
            <a:ext cx="8229600" cy="4525963"/>
          </a:xfrm>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GROUP BY</a:t>
            </a:r>
          </a:p>
          <a:p>
            <a:pPr lvl="1"/>
            <a:r>
              <a:rPr lang="en-AU" sz="1600" dirty="0">
                <a:cs typeface="Arial" pitchFamily="34" charset="0"/>
              </a:rPr>
              <a:t>Group data by column values</a:t>
            </a:r>
          </a:p>
          <a:p>
            <a:pPr lvl="1"/>
            <a:r>
              <a:rPr lang="en-AU" sz="1600" dirty="0">
                <a:cs typeface="Arial" pitchFamily="34" charset="0"/>
              </a:rPr>
              <a:t>Select statement can only include columns included in the </a:t>
            </a:r>
            <a:br>
              <a:rPr lang="en-AU" sz="1600" dirty="0">
                <a:cs typeface="Arial" pitchFamily="34" charset="0"/>
              </a:rPr>
            </a:br>
            <a:r>
              <a:rPr lang="en-AU" sz="1600" dirty="0">
                <a:cs typeface="Arial" pitchFamily="34" charset="0"/>
              </a:rPr>
              <a:t>GROUP BY clause</a:t>
            </a:r>
          </a:p>
          <a:p>
            <a:r>
              <a:rPr lang="en-AU" sz="1600" dirty="0">
                <a:cs typeface="Arial" pitchFamily="34" charset="0"/>
              </a:rPr>
              <a:t>ORDER BY / SORT BY</a:t>
            </a:r>
          </a:p>
          <a:p>
            <a:pPr lvl="1"/>
            <a:r>
              <a:rPr lang="en-AU" sz="1600" dirty="0">
                <a:cs typeface="Arial" pitchFamily="34" charset="0"/>
              </a:rPr>
              <a:t>ORDER BY performs total ordering</a:t>
            </a:r>
          </a:p>
          <a:p>
            <a:pPr lvl="2"/>
            <a:r>
              <a:rPr lang="en-AU" sz="1600" dirty="0">
                <a:cs typeface="Arial" pitchFamily="34" charset="0"/>
              </a:rPr>
              <a:t>Slow, poor performance</a:t>
            </a:r>
          </a:p>
          <a:p>
            <a:pPr lvl="1"/>
            <a:r>
              <a:rPr lang="en-AU" sz="1600" dirty="0">
                <a:cs typeface="Arial" pitchFamily="34" charset="0"/>
              </a:rPr>
              <a:t>SORT BY performs partial ordering</a:t>
            </a:r>
          </a:p>
          <a:p>
            <a:pPr lvl="2"/>
            <a:r>
              <a:rPr lang="en-AU" sz="1600" dirty="0">
                <a:cs typeface="Arial" pitchFamily="34" charset="0"/>
              </a:rPr>
              <a:t>Sorts output from each reducer</a:t>
            </a:r>
          </a:p>
        </p:txBody>
      </p:sp>
    </p:spTree>
    <p:extLst>
      <p:ext uri="{BB962C8B-B14F-4D97-AF65-F5344CB8AC3E}">
        <p14:creationId xmlns:p14="http://schemas.microsoft.com/office/powerpoint/2010/main" val="157396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C072-6028-476F-A717-F02C77C89F80}"/>
              </a:ext>
            </a:extLst>
          </p:cNvPr>
          <p:cNvSpPr>
            <a:spLocks noGrp="1"/>
          </p:cNvSpPr>
          <p:nvPr>
            <p:ph type="title"/>
          </p:nvPr>
        </p:nvSpPr>
        <p:spPr>
          <a:xfrm>
            <a:off x="457200" y="274638"/>
            <a:ext cx="8229600" cy="572029"/>
          </a:xfrm>
        </p:spPr>
        <p:txBody>
          <a:bodyPr>
            <a:noAutofit/>
          </a:bodyPr>
          <a:lstStyle/>
          <a:p>
            <a:r>
              <a:rPr lang="en-IN" sz="3200" dirty="0"/>
              <a:t>Hive-vs-RDBMS</a:t>
            </a:r>
          </a:p>
        </p:txBody>
      </p:sp>
      <p:sp>
        <p:nvSpPr>
          <p:cNvPr id="3" name="Content Placeholder 2">
            <a:extLst>
              <a:ext uri="{FF2B5EF4-FFF2-40B4-BE49-F238E27FC236}">
                <a16:creationId xmlns:a16="http://schemas.microsoft.com/office/drawing/2014/main" id="{E0D9CBA0-A57F-4485-8429-5BEC307E2D7B}"/>
              </a:ext>
            </a:extLst>
          </p:cNvPr>
          <p:cNvSpPr>
            <a:spLocks noGrp="1"/>
          </p:cNvSpPr>
          <p:nvPr>
            <p:ph idx="1"/>
          </p:nvPr>
        </p:nvSpPr>
        <p:spPr>
          <a:xfrm>
            <a:off x="457199" y="846667"/>
            <a:ext cx="8472311" cy="5655733"/>
          </a:xfrm>
        </p:spPr>
        <p:txBody>
          <a:bodyPr>
            <a:normAutofit fontScale="92500" lnSpcReduction="10000"/>
          </a:bodyPr>
          <a:lstStyle/>
          <a:p>
            <a:pPr>
              <a:buFont typeface="Wingdings" panose="05000000000000000000" pitchFamily="2" charset="2"/>
              <a:buChar char="v"/>
            </a:pPr>
            <a:r>
              <a:rPr lang="en-IN" sz="1900" dirty="0"/>
              <a:t>Hive enforces schema on read time whereas RDBMS enforces schema on write time.</a:t>
            </a:r>
          </a:p>
          <a:p>
            <a:pPr>
              <a:buFont typeface="Wingdings" panose="05000000000000000000" pitchFamily="2" charset="2"/>
              <a:buChar char="v"/>
            </a:pPr>
            <a:r>
              <a:rPr lang="en-IN" sz="1900" dirty="0"/>
              <a:t>In RDBMS, a table’s schema is enforced at data load time, If the data being</a:t>
            </a:r>
            <a:br>
              <a:rPr lang="en-IN" sz="1900" dirty="0"/>
            </a:br>
            <a:r>
              <a:rPr lang="en-IN" sz="1900" dirty="0"/>
              <a:t>loaded doesn’t conform to the schema, then it is rejected. This design is called </a:t>
            </a:r>
            <a:r>
              <a:rPr lang="en-IN" sz="1900" dirty="0">
                <a:solidFill>
                  <a:srgbClr val="FF0000"/>
                </a:solidFill>
              </a:rPr>
              <a:t>schema on write</a:t>
            </a:r>
            <a:r>
              <a:rPr lang="en-IN" sz="1900" dirty="0"/>
              <a:t>.</a:t>
            </a:r>
          </a:p>
          <a:p>
            <a:pPr>
              <a:buFont typeface="Wingdings" panose="05000000000000000000" pitchFamily="2" charset="2"/>
              <a:buChar char="v"/>
            </a:pPr>
            <a:r>
              <a:rPr lang="en-IN" sz="1900" dirty="0"/>
              <a:t>But Hive doesn’t verify the data when it is loaded, but rather when a</a:t>
            </a:r>
            <a:br>
              <a:rPr lang="en-IN" sz="1900" dirty="0"/>
            </a:br>
            <a:r>
              <a:rPr lang="en-IN" sz="1900" dirty="0"/>
              <a:t>it is retrieved. This is called </a:t>
            </a:r>
            <a:r>
              <a:rPr lang="en-IN" sz="1900" dirty="0">
                <a:solidFill>
                  <a:srgbClr val="FF0000"/>
                </a:solidFill>
              </a:rPr>
              <a:t>schema on read</a:t>
            </a:r>
            <a:r>
              <a:rPr lang="en-IN" sz="1900" dirty="0"/>
              <a:t>. </a:t>
            </a:r>
          </a:p>
          <a:p>
            <a:pPr>
              <a:buFont typeface="Wingdings" panose="05000000000000000000" pitchFamily="2" charset="2"/>
              <a:buChar char="v"/>
            </a:pPr>
            <a:r>
              <a:rPr lang="en-IN" sz="1900" dirty="0"/>
              <a:t>Schema on write makes query time performance faster, since the database can index columns and perform compression on the data but it takes longer to load data into the database.</a:t>
            </a:r>
          </a:p>
          <a:p>
            <a:pPr>
              <a:buFont typeface="Wingdings" panose="05000000000000000000" pitchFamily="2" charset="2"/>
              <a:buChar char="v"/>
            </a:pPr>
            <a:r>
              <a:rPr lang="en-IN" sz="1900" dirty="0"/>
              <a:t>Hive is based on the notion of </a:t>
            </a:r>
            <a:r>
              <a:rPr lang="en-IN" sz="1900" b="1" dirty="0">
                <a:solidFill>
                  <a:srgbClr val="FF0000"/>
                </a:solidFill>
              </a:rPr>
              <a:t>Write once, Read many times</a:t>
            </a:r>
            <a:r>
              <a:rPr lang="en-IN" sz="1900" dirty="0"/>
              <a:t> but RDBMS is designed for </a:t>
            </a:r>
            <a:r>
              <a:rPr lang="en-IN" sz="1900" dirty="0">
                <a:solidFill>
                  <a:srgbClr val="FF0000"/>
                </a:solidFill>
              </a:rPr>
              <a:t>Read and Write many times</a:t>
            </a:r>
            <a:r>
              <a:rPr lang="en-IN" sz="1900" dirty="0"/>
              <a:t>.</a:t>
            </a:r>
          </a:p>
          <a:p>
            <a:pPr>
              <a:buFont typeface="Wingdings" panose="05000000000000000000" pitchFamily="2" charset="2"/>
              <a:buChar char="v"/>
            </a:pPr>
            <a:r>
              <a:rPr lang="en-IN" sz="1900" dirty="0"/>
              <a:t>In RDBMS, record level updates, insertions and deletes, transactions and indexes are possible. Whereas these are not allowed in Hive because Hive was built to operate over HDFS data using MapReduce, where full-table scans are the norm and a table update is achieved by transforming the data into a new table.</a:t>
            </a:r>
          </a:p>
          <a:p>
            <a:pPr>
              <a:buFont typeface="Wingdings" panose="05000000000000000000" pitchFamily="2" charset="2"/>
              <a:buChar char="v"/>
            </a:pPr>
            <a:r>
              <a:rPr lang="en-IN" sz="1900" dirty="0"/>
              <a:t>In RDBMS, maximum data size allowed will be in 10’s of Terabytes but whereas </a:t>
            </a:r>
            <a:r>
              <a:rPr lang="en-IN" sz="1900" dirty="0" err="1"/>
              <a:t>Hivecan</a:t>
            </a:r>
            <a:r>
              <a:rPr lang="en-IN" sz="1900" dirty="0"/>
              <a:t> </a:t>
            </a:r>
            <a:r>
              <a:rPr lang="en-IN" sz="1900" dirty="0">
                <a:solidFill>
                  <a:srgbClr val="FF0000"/>
                </a:solidFill>
              </a:rPr>
              <a:t>100’s Petabytes</a:t>
            </a:r>
            <a:r>
              <a:rPr lang="en-IN" sz="1900" dirty="0"/>
              <a:t> very easily.</a:t>
            </a:r>
          </a:p>
          <a:p>
            <a:pPr>
              <a:buFont typeface="Wingdings" panose="05000000000000000000" pitchFamily="2" charset="2"/>
              <a:buChar char="v"/>
            </a:pPr>
            <a:r>
              <a:rPr lang="en-IN" sz="1900" dirty="0"/>
              <a:t>As Hadoop is a batch-oriented system, Hive doesn’t support OLTP (Online Transaction Processing) but it is closer to OLAP (Online Analytical Processing) but not ideal since there is significant latency between issuing a query and receiving a reply, due to the overhead of </a:t>
            </a:r>
            <a:r>
              <a:rPr lang="en-IN" sz="1900" dirty="0" err="1"/>
              <a:t>Mapreduce</a:t>
            </a:r>
            <a:r>
              <a:rPr lang="en-IN" sz="1900" dirty="0"/>
              <a:t> jobs and due to the size of the data sets Hadoop was designed to serve.</a:t>
            </a:r>
          </a:p>
          <a:p>
            <a:endParaRPr lang="en-IN" dirty="0"/>
          </a:p>
        </p:txBody>
      </p:sp>
    </p:spTree>
    <p:extLst>
      <p:ext uri="{BB962C8B-B14F-4D97-AF65-F5344CB8AC3E}">
        <p14:creationId xmlns:p14="http://schemas.microsoft.com/office/powerpoint/2010/main" val="2434589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JOIN</a:t>
            </a:r>
          </a:p>
          <a:p>
            <a:pPr lvl="1"/>
            <a:r>
              <a:rPr lang="en-AU" sz="1600" dirty="0">
                <a:cs typeface="Arial" pitchFamily="34" charset="0"/>
              </a:rPr>
              <a:t>If only one column in each table is used in the join, then only one </a:t>
            </a:r>
            <a:r>
              <a:rPr lang="en-AU" sz="1600" dirty="0" err="1">
                <a:cs typeface="Arial" pitchFamily="34" charset="0"/>
              </a:rPr>
              <a:t>MapReduce</a:t>
            </a:r>
            <a:r>
              <a:rPr lang="en-AU" sz="1600" dirty="0">
                <a:cs typeface="Arial" pitchFamily="34" charset="0"/>
              </a:rPr>
              <a:t> job will run</a:t>
            </a:r>
          </a:p>
          <a:p>
            <a:pPr lvl="2"/>
            <a:r>
              <a:rPr lang="en-AU" sz="1600" dirty="0">
                <a:cs typeface="Arial" pitchFamily="34" charset="0"/>
              </a:rPr>
              <a:t>This results in 1 </a:t>
            </a:r>
            <a:r>
              <a:rPr lang="en-AU" sz="1600" dirty="0" err="1">
                <a:cs typeface="Arial" pitchFamily="34" charset="0"/>
              </a:rPr>
              <a:t>MapReduce</a:t>
            </a:r>
            <a:r>
              <a:rPr lang="en-AU" sz="1600" dirty="0">
                <a:cs typeface="Arial" pitchFamily="34" charset="0"/>
              </a:rPr>
              <a:t> job:</a:t>
            </a:r>
          </a:p>
          <a:p>
            <a:pPr marL="1149350" indent="3175">
              <a:buNone/>
            </a:pPr>
            <a:r>
              <a:rPr lang="en-AU" sz="1200" dirty="0">
                <a:latin typeface="Courier New"/>
                <a:cs typeface="Courier New"/>
              </a:rPr>
              <a:t>SELECT * FROM a JOIN b ON </a:t>
            </a:r>
            <a:r>
              <a:rPr lang="en-AU" sz="1200" dirty="0" err="1">
                <a:latin typeface="Courier New"/>
                <a:cs typeface="Courier New"/>
              </a:rPr>
              <a:t>a.key</a:t>
            </a:r>
            <a:r>
              <a:rPr lang="en-AU" sz="1200" dirty="0">
                <a:latin typeface="Courier New"/>
                <a:cs typeface="Courier New"/>
              </a:rPr>
              <a:t> = </a:t>
            </a:r>
            <a:r>
              <a:rPr lang="en-AU" sz="1200" dirty="0" err="1">
                <a:latin typeface="Courier New"/>
                <a:cs typeface="Courier New"/>
              </a:rPr>
              <a:t>b.key</a:t>
            </a:r>
            <a:r>
              <a:rPr lang="en-AU" sz="1200" dirty="0">
                <a:latin typeface="Courier New"/>
                <a:cs typeface="Courier New"/>
              </a:rPr>
              <a:t> JOIN c ON </a:t>
            </a:r>
            <a:r>
              <a:rPr lang="en-AU" sz="1200" dirty="0" err="1">
                <a:latin typeface="Courier New"/>
                <a:cs typeface="Courier New"/>
              </a:rPr>
              <a:t>b.key</a:t>
            </a:r>
            <a:r>
              <a:rPr lang="en-AU" sz="1200" dirty="0">
                <a:latin typeface="Courier New"/>
                <a:cs typeface="Courier New"/>
              </a:rPr>
              <a:t> = </a:t>
            </a:r>
            <a:r>
              <a:rPr lang="en-AU" sz="12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2"/>
            <a:r>
              <a:rPr lang="en-AU" sz="1600" dirty="0"/>
              <a:t>This results in 2 MapReduce jobs:</a:t>
            </a:r>
          </a:p>
          <a:p>
            <a:pPr marL="914400" lvl="2" indent="0">
              <a:buNone/>
            </a:pPr>
            <a:r>
              <a:rPr lang="en-AU" sz="1600" dirty="0">
                <a:latin typeface="Courier New"/>
                <a:cs typeface="Courier New"/>
              </a:rPr>
              <a:t>	</a:t>
            </a:r>
            <a:r>
              <a:rPr lang="en-AU" sz="1200" dirty="0">
                <a:latin typeface="Courier New"/>
                <a:cs typeface="Courier New"/>
              </a:rPr>
              <a:t>SELECT * FROM a JOIN b ON </a:t>
            </a:r>
            <a:r>
              <a:rPr lang="en-AU" sz="1200" dirty="0" err="1">
                <a:latin typeface="Courier New"/>
                <a:cs typeface="Courier New"/>
              </a:rPr>
              <a:t>a.key</a:t>
            </a:r>
            <a:r>
              <a:rPr lang="en-AU" sz="1200" dirty="0">
                <a:latin typeface="Courier New"/>
                <a:cs typeface="Courier New"/>
              </a:rPr>
              <a:t> = </a:t>
            </a:r>
            <a:r>
              <a:rPr lang="en-AU" sz="1200" dirty="0" err="1">
                <a:latin typeface="Courier New"/>
                <a:cs typeface="Courier New"/>
              </a:rPr>
              <a:t>b.key</a:t>
            </a:r>
            <a:r>
              <a:rPr lang="en-AU" sz="1200" dirty="0">
                <a:latin typeface="Courier New"/>
                <a:cs typeface="Courier New"/>
              </a:rPr>
              <a:t> JOIN c ON </a:t>
            </a:r>
            <a:r>
              <a:rPr lang="en-AU" sz="1200" dirty="0">
                <a:solidFill>
                  <a:srgbClr val="FF0000"/>
                </a:solidFill>
                <a:latin typeface="Courier New"/>
                <a:cs typeface="Courier New"/>
              </a:rPr>
              <a:t>b.key2</a:t>
            </a:r>
            <a:r>
              <a:rPr lang="en-AU" sz="1200" dirty="0">
                <a:latin typeface="Courier New"/>
                <a:cs typeface="Courier New"/>
              </a:rPr>
              <a:t> = </a:t>
            </a:r>
            <a:r>
              <a:rPr lang="en-AU" sz="1200" dirty="0" err="1">
                <a:latin typeface="Courier New"/>
                <a:cs typeface="Courier New"/>
              </a:rPr>
              <a:t>c.key</a:t>
            </a:r>
            <a:br>
              <a:rPr lang="en-AU" sz="1600" dirty="0">
                <a:latin typeface="Courier New"/>
                <a:cs typeface="Courier New"/>
              </a:rPr>
            </a:br>
            <a:endParaRPr lang="en-AU" sz="1600" dirty="0">
              <a:latin typeface="Courier New"/>
              <a:cs typeface="Courier New"/>
            </a:endParaRPr>
          </a:p>
          <a:p>
            <a:pPr lvl="1"/>
            <a:r>
              <a:rPr lang="en-AU" sz="1600" dirty="0">
                <a:cs typeface="Arial" pitchFamily="34" charset="0"/>
              </a:rPr>
              <a:t>If multiple tables are joined, put the biggest table last and the reducer will stream the last table, buffer the others</a:t>
            </a:r>
          </a:p>
          <a:p>
            <a:pPr lvl="1">
              <a:defRPr/>
            </a:pPr>
            <a:r>
              <a:rPr lang="en-AU" sz="1600" dirty="0"/>
              <a:t>Use left semi-joins to take the place of IN/EXISTS	</a:t>
            </a:r>
            <a:endParaRPr lang="en-AU" sz="1600" dirty="0">
              <a:cs typeface="Consolas" panose="020B0609020204030204" pitchFamily="49" charset="0"/>
            </a:endParaRPr>
          </a:p>
          <a:p>
            <a:pPr marL="514350" lvl="1" indent="233363">
              <a:spcBef>
                <a:spcPts val="600"/>
              </a:spcBef>
              <a:buNone/>
              <a:defRPr/>
            </a:pPr>
            <a:r>
              <a:rPr lang="en-AU" sz="1200" dirty="0">
                <a:latin typeface="Courier New"/>
                <a:cs typeface="Courier New"/>
              </a:rPr>
              <a:t>SELECT </a:t>
            </a:r>
            <a:r>
              <a:rPr lang="en-AU" sz="1200" dirty="0" err="1">
                <a:latin typeface="Courier New"/>
                <a:cs typeface="Courier New"/>
              </a:rPr>
              <a:t>a.key</a:t>
            </a:r>
            <a:r>
              <a:rPr lang="en-AU" sz="1200" dirty="0">
                <a:latin typeface="Courier New"/>
                <a:cs typeface="Courier New"/>
              </a:rPr>
              <a:t>, a.val FROM a LEFT SEMI JOIN b on </a:t>
            </a:r>
            <a:r>
              <a:rPr lang="en-AU" sz="1200" dirty="0" err="1">
                <a:latin typeface="Courier New"/>
                <a:cs typeface="Courier New"/>
              </a:rPr>
              <a:t>a.key</a:t>
            </a:r>
            <a:r>
              <a:rPr lang="en-AU" sz="1200" dirty="0">
                <a:latin typeface="Courier New"/>
                <a:cs typeface="Courier New"/>
              </a:rPr>
              <a:t> = </a:t>
            </a:r>
            <a:r>
              <a:rPr lang="en-AU" sz="1200" dirty="0" err="1">
                <a:latin typeface="Courier New"/>
                <a:cs typeface="Courier New"/>
              </a:rPr>
              <a:t>b.key</a:t>
            </a:r>
            <a:r>
              <a:rPr lang="en-AU" sz="1200" dirty="0">
                <a:latin typeface="Courier New"/>
                <a:cs typeface="Courier New"/>
              </a:rPr>
              <a:t>;</a:t>
            </a:r>
          </a:p>
        </p:txBody>
      </p:sp>
    </p:spTree>
    <p:extLst>
      <p:ext uri="{BB962C8B-B14F-4D97-AF65-F5344CB8AC3E}">
        <p14:creationId xmlns:p14="http://schemas.microsoft.com/office/powerpoint/2010/main" val="402345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noFill/>
          <a:ln>
            <a:miter lim="800000"/>
            <a:headEnd/>
            <a:tailEnd/>
          </a:ln>
        </p:spPr>
        <p:txBody>
          <a:bodyPr vert="horz" wrap="square" numCol="1" compatLnSpc="1">
            <a:prstTxWarp prst="textNoShape">
              <a:avLst/>
            </a:prstTxWarp>
            <a:normAutofit/>
          </a:bodyPr>
          <a:lstStyle/>
          <a:p>
            <a:r>
              <a:rPr lang="en-AU" sz="3200" dirty="0">
                <a:cs typeface="Arial" pitchFamily="34" charset="0"/>
              </a:rPr>
              <a:t>Advanced Hive Operations</a:t>
            </a:r>
          </a:p>
        </p:txBody>
      </p:sp>
      <p:sp>
        <p:nvSpPr>
          <p:cNvPr id="33794" name="Content Placeholder 2"/>
          <p:cNvSpPr>
            <a:spLocks noGrp="1"/>
          </p:cNvSpPr>
          <p:nvPr>
            <p:ph idx="1"/>
          </p:nvPr>
        </p:nvSpPr>
        <p:spPr>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JOIN</a:t>
            </a:r>
          </a:p>
          <a:p>
            <a:pPr lvl="1">
              <a:defRPr/>
            </a:pPr>
            <a:r>
              <a:rPr lang="en-AU" sz="1600" dirty="0"/>
              <a:t>Do not specify join conditions in the WHERE clause</a:t>
            </a:r>
          </a:p>
          <a:p>
            <a:pPr lvl="2">
              <a:defRPr/>
            </a:pPr>
            <a:r>
              <a:rPr lang="en-AU" sz="1600" dirty="0"/>
              <a:t>Hive does not know how to optimise such queries</a:t>
            </a:r>
          </a:p>
          <a:p>
            <a:pPr lvl="2">
              <a:defRPr/>
            </a:pPr>
            <a:r>
              <a:rPr lang="en-AU" sz="1600" dirty="0"/>
              <a:t>Will compute a full Cartesian product before filtering it</a:t>
            </a:r>
          </a:p>
          <a:p>
            <a:pPr>
              <a:defRPr/>
            </a:pPr>
            <a:r>
              <a:rPr lang="en-AU" sz="1600" dirty="0"/>
              <a:t>Join Example</a:t>
            </a:r>
          </a:p>
          <a:p>
            <a:pPr lvl="2">
              <a:buNone/>
              <a:defRPr/>
            </a:pPr>
            <a:endParaRPr lang="en-AU" sz="1600" dirty="0">
              <a:latin typeface="Courier New"/>
              <a:cs typeface="Courier New"/>
            </a:endParaRPr>
          </a:p>
          <a:p>
            <a:pPr marL="400050" lvl="1" indent="-53975">
              <a:spcBef>
                <a:spcPts val="600"/>
              </a:spcBef>
              <a:buNone/>
            </a:pPr>
            <a:r>
              <a:rPr lang="en-AU" sz="1200" dirty="0">
                <a:latin typeface="Courier New"/>
                <a:cs typeface="Courier New"/>
              </a:rPr>
              <a:t>SELECT</a:t>
            </a:r>
          </a:p>
          <a:p>
            <a:pPr marL="400050" lvl="1" indent="-53975">
              <a:spcBef>
                <a:spcPts val="600"/>
              </a:spcBef>
              <a:buNone/>
            </a:pPr>
            <a:r>
              <a:rPr lang="en-AU" sz="1200" dirty="0">
                <a:latin typeface="Courier New"/>
                <a:cs typeface="Courier New"/>
              </a:rPr>
              <a:t>  a.ymd, </a:t>
            </a:r>
            <a:r>
              <a:rPr lang="en-AU" sz="1200" dirty="0" err="1">
                <a:latin typeface="Courier New"/>
                <a:cs typeface="Courier New"/>
              </a:rPr>
              <a:t>a.price_close</a:t>
            </a:r>
            <a:r>
              <a:rPr lang="en-AU" sz="1200" dirty="0">
                <a:latin typeface="Courier New"/>
                <a:cs typeface="Courier New"/>
              </a:rPr>
              <a:t>, </a:t>
            </a:r>
            <a:r>
              <a:rPr lang="en-AU" sz="1200" dirty="0" err="1">
                <a:latin typeface="Courier New"/>
                <a:cs typeface="Courier New"/>
              </a:rPr>
              <a:t>b.price_close</a:t>
            </a:r>
            <a:endParaRPr lang="en-AU" sz="1200" dirty="0">
              <a:latin typeface="Courier New"/>
              <a:cs typeface="Courier New"/>
            </a:endParaRPr>
          </a:p>
          <a:p>
            <a:pPr marL="400050" lvl="1" indent="-53975">
              <a:spcBef>
                <a:spcPts val="600"/>
              </a:spcBef>
              <a:buNone/>
            </a:pPr>
            <a:r>
              <a:rPr lang="en-AU" sz="1200" dirty="0">
                <a:latin typeface="Courier New"/>
                <a:cs typeface="Courier New"/>
              </a:rPr>
              <a:t>FROM stocks a</a:t>
            </a:r>
          </a:p>
          <a:p>
            <a:pPr marL="400050" lvl="1" indent="-53975">
              <a:spcBef>
                <a:spcPts val="600"/>
              </a:spcBef>
              <a:buNone/>
            </a:pPr>
            <a:r>
              <a:rPr lang="en-AU" sz="1200" dirty="0">
                <a:latin typeface="Courier New"/>
                <a:cs typeface="Courier New"/>
              </a:rPr>
              <a:t>JOIN stocks b ON a.ymd = b.ymd</a:t>
            </a:r>
          </a:p>
          <a:p>
            <a:pPr marL="400050" lvl="1" indent="-53975">
              <a:spcBef>
                <a:spcPts val="600"/>
              </a:spcBef>
              <a:buNone/>
            </a:pPr>
            <a:r>
              <a:rPr lang="en-AU" sz="1200" dirty="0">
                <a:latin typeface="Courier New"/>
                <a:cs typeface="Courier New"/>
              </a:rPr>
              <a:t>WHERE </a:t>
            </a:r>
            <a:r>
              <a:rPr lang="en-AU" sz="1200" dirty="0" err="1">
                <a:latin typeface="Courier New"/>
                <a:cs typeface="Courier New"/>
              </a:rPr>
              <a:t>a.symbol</a:t>
            </a:r>
            <a:r>
              <a:rPr lang="en-AU" sz="1200" dirty="0">
                <a:latin typeface="Courier New"/>
                <a:cs typeface="Courier New"/>
              </a:rPr>
              <a:t> = 'AAPL' AND</a:t>
            </a:r>
          </a:p>
          <a:p>
            <a:pPr marL="400050" lvl="1" indent="-53975">
              <a:spcBef>
                <a:spcPts val="600"/>
              </a:spcBef>
              <a:buNone/>
            </a:pPr>
            <a:r>
              <a:rPr lang="en-AU" sz="1200" dirty="0">
                <a:latin typeface="Courier New"/>
                <a:cs typeface="Courier New"/>
              </a:rPr>
              <a:t>      </a:t>
            </a:r>
            <a:r>
              <a:rPr lang="en-AU" sz="1200" dirty="0" err="1">
                <a:latin typeface="Courier New"/>
                <a:cs typeface="Courier New"/>
              </a:rPr>
              <a:t>b.symbol</a:t>
            </a:r>
            <a:r>
              <a:rPr lang="en-AU" sz="1200" dirty="0">
                <a:latin typeface="Courier New"/>
                <a:cs typeface="Courier New"/>
              </a:rPr>
              <a:t> = 'IBM' AND</a:t>
            </a:r>
          </a:p>
          <a:p>
            <a:pPr marL="400050" lvl="1" indent="-53975">
              <a:spcBef>
                <a:spcPts val="600"/>
              </a:spcBef>
              <a:buNone/>
            </a:pPr>
            <a:r>
              <a:rPr lang="en-AU" sz="1200" dirty="0">
                <a:latin typeface="Courier New"/>
                <a:cs typeface="Courier New"/>
              </a:rPr>
              <a:t>      a.ymd &gt; '2010-01-01';</a:t>
            </a:r>
          </a:p>
        </p:txBody>
      </p:sp>
    </p:spTree>
    <p:extLst>
      <p:ext uri="{BB962C8B-B14F-4D97-AF65-F5344CB8AC3E}">
        <p14:creationId xmlns:p14="http://schemas.microsoft.com/office/powerpoint/2010/main" val="2095541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http://hive.apache.org</a:t>
            </a:r>
            <a:endParaRPr lang="en-US" dirty="0"/>
          </a:p>
          <a:p>
            <a:pPr marL="0" indent="0">
              <a:buNone/>
            </a:pPr>
            <a:endParaRPr lang="en-US" dirty="0"/>
          </a:p>
        </p:txBody>
      </p:sp>
    </p:spTree>
    <p:extLst>
      <p:ext uri="{BB962C8B-B14F-4D97-AF65-F5344CB8AC3E}">
        <p14:creationId xmlns:p14="http://schemas.microsoft.com/office/powerpoint/2010/main" val="151101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553156" y="274638"/>
            <a:ext cx="8133644" cy="684918"/>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Hive is?</a:t>
            </a:r>
          </a:p>
        </p:txBody>
      </p:sp>
      <p:sp>
        <p:nvSpPr>
          <p:cNvPr id="18434" name="Content Placeholder 2"/>
          <p:cNvSpPr>
            <a:spLocks noGrp="1"/>
          </p:cNvSpPr>
          <p:nvPr>
            <p:ph idx="1"/>
          </p:nvPr>
        </p:nvSpPr>
        <p:spPr>
          <a:xfrm>
            <a:off x="553156" y="959556"/>
            <a:ext cx="8020756" cy="2554111"/>
          </a:xfrm>
          <a:noFill/>
          <a:ln>
            <a:miter lim="800000"/>
            <a:headEnd/>
            <a:tailEnd/>
          </a:ln>
        </p:spPr>
        <p:txBody>
          <a:bodyPr vert="horz" wrap="square" numCol="1" anchor="t" anchorCtr="0" compatLnSpc="1">
            <a:prstTxWarp prst="textNoShape">
              <a:avLst/>
            </a:prstTxWarp>
            <a:normAutofit fontScale="85000" lnSpcReduction="20000"/>
          </a:bodyPr>
          <a:lstStyle/>
          <a:p>
            <a:pPr>
              <a:buFont typeface="Wingdings" panose="05000000000000000000" pitchFamily="2" charset="2"/>
              <a:buChar char="v"/>
            </a:pPr>
            <a:r>
              <a:rPr lang="en-AU" sz="1600" dirty="0">
                <a:cs typeface="Arial" pitchFamily="34" charset="0"/>
              </a:rPr>
              <a:t>Developed by Facebook and a top-level Apache project</a:t>
            </a:r>
          </a:p>
          <a:p>
            <a:pPr>
              <a:buFont typeface="Wingdings" panose="05000000000000000000" pitchFamily="2" charset="2"/>
              <a:buChar char="v"/>
            </a:pPr>
            <a:r>
              <a:rPr lang="en-AU" sz="1600" dirty="0">
                <a:cs typeface="Arial" pitchFamily="34" charset="0"/>
              </a:rPr>
              <a:t>A data warehousing infrastructure based on Hadoop</a:t>
            </a:r>
          </a:p>
          <a:p>
            <a:pPr>
              <a:buFont typeface="Wingdings" panose="05000000000000000000" pitchFamily="2" charset="2"/>
              <a:buChar char="v"/>
            </a:pPr>
            <a:r>
              <a:rPr lang="en-AU" sz="1600" dirty="0">
                <a:cs typeface="Arial" pitchFamily="34" charset="0"/>
              </a:rPr>
              <a:t>Immediately makes data on a cluster available to non-Java programmers via SQL like queries</a:t>
            </a:r>
          </a:p>
          <a:p>
            <a:pPr>
              <a:buFont typeface="Wingdings" panose="05000000000000000000" pitchFamily="2" charset="2"/>
              <a:buChar char="v"/>
            </a:pPr>
            <a:r>
              <a:rPr lang="en-AU" sz="1600" dirty="0">
                <a:cs typeface="Arial" pitchFamily="34" charset="0"/>
              </a:rPr>
              <a:t>Built on HiveQL  (HQL), a SQL-like query language and </a:t>
            </a:r>
            <a:r>
              <a:rPr lang="en-US" sz="1600" dirty="0"/>
              <a:t>Hive also allows MR scripts</a:t>
            </a:r>
            <a:endParaRPr lang="en-AU" sz="1600" dirty="0">
              <a:cs typeface="Arial" pitchFamily="34" charset="0"/>
            </a:endParaRPr>
          </a:p>
          <a:p>
            <a:pPr>
              <a:buFont typeface="Wingdings" panose="05000000000000000000" pitchFamily="2" charset="2"/>
              <a:buChar char="v"/>
            </a:pPr>
            <a:r>
              <a:rPr lang="en-AU" sz="1600" dirty="0">
                <a:cs typeface="Arial" pitchFamily="34" charset="0"/>
              </a:rPr>
              <a:t>Interprets </a:t>
            </a:r>
            <a:r>
              <a:rPr lang="en-AU" sz="1600" dirty="0" err="1">
                <a:cs typeface="Arial" pitchFamily="34" charset="0"/>
              </a:rPr>
              <a:t>HiveQL</a:t>
            </a:r>
            <a:r>
              <a:rPr lang="en-AU" sz="1600" dirty="0">
                <a:cs typeface="Arial" pitchFamily="34" charset="0"/>
              </a:rPr>
              <a:t> and generates </a:t>
            </a:r>
            <a:r>
              <a:rPr lang="en-AU" sz="1600" dirty="0" err="1">
                <a:cs typeface="Arial" pitchFamily="34" charset="0"/>
              </a:rPr>
              <a:t>MapReduce</a:t>
            </a:r>
            <a:r>
              <a:rPr lang="en-AU" sz="1600" dirty="0">
                <a:cs typeface="Arial" pitchFamily="34" charset="0"/>
              </a:rPr>
              <a:t> jobs that run on the cluster</a:t>
            </a:r>
          </a:p>
          <a:p>
            <a:pPr>
              <a:buFont typeface="Wingdings" panose="05000000000000000000" pitchFamily="2" charset="2"/>
              <a:buChar char="v"/>
            </a:pPr>
            <a:r>
              <a:rPr lang="en-AU" sz="1600" dirty="0">
                <a:cs typeface="Arial" pitchFamily="34" charset="0"/>
              </a:rPr>
              <a:t>Enables easy data summarization, ad-hoc reporting and querying, and analysis of large volumes of data</a:t>
            </a:r>
          </a:p>
          <a:p>
            <a:pPr fontAlgn="auto">
              <a:spcAft>
                <a:spcPts val="0"/>
              </a:spcAft>
              <a:buFont typeface="Wingdings" panose="05000000000000000000" pitchFamily="2" charset="2"/>
              <a:buChar char="v"/>
              <a:defRPr/>
            </a:pPr>
            <a:r>
              <a:rPr lang="en-US" sz="1600" dirty="0"/>
              <a:t>MR is very low level and requires customers to write custom programs.</a:t>
            </a:r>
          </a:p>
          <a:p>
            <a:pPr fontAlgn="auto">
              <a:spcAft>
                <a:spcPts val="0"/>
              </a:spcAft>
              <a:buFont typeface="Wingdings" panose="05000000000000000000" pitchFamily="2" charset="2"/>
              <a:buChar char="v"/>
              <a:defRPr/>
            </a:pPr>
            <a:r>
              <a:rPr lang="en-US" sz="1600" dirty="0"/>
              <a:t>HIVE supports queries expressed in SQL-like language called HiveQL which are compiled into MR jobs that are executed on Hadoop.</a:t>
            </a:r>
          </a:p>
          <a:p>
            <a:pPr fontAlgn="auto">
              <a:spcAft>
                <a:spcPts val="0"/>
              </a:spcAft>
              <a:buFont typeface="Wingdings" panose="05000000000000000000" pitchFamily="2" charset="2"/>
              <a:buChar char="v"/>
              <a:defRPr/>
            </a:pPr>
            <a:r>
              <a:rPr lang="en-US" sz="1600" dirty="0"/>
              <a:t>It also includes </a:t>
            </a:r>
            <a:r>
              <a:rPr lang="en-US" sz="1600" dirty="0" err="1"/>
              <a:t>MetaStore</a:t>
            </a:r>
            <a:r>
              <a:rPr lang="en-US" sz="1600" dirty="0"/>
              <a:t> that contains schemas and statistics that are useful for data explorations, query optimization and query compilation.</a:t>
            </a:r>
          </a:p>
          <a:p>
            <a:pPr>
              <a:buFont typeface="Wingdings" panose="05000000000000000000" pitchFamily="2" charset="2"/>
              <a:buChar char="v"/>
            </a:pPr>
            <a:endParaRPr lang="en-AU" sz="1600" dirty="0">
              <a:cs typeface="Arial" pitchFamily="34" charset="0"/>
            </a:endParaRPr>
          </a:p>
        </p:txBody>
      </p:sp>
      <p:sp>
        <p:nvSpPr>
          <p:cNvPr id="5" name="Content Placeholder 2">
            <a:extLst>
              <a:ext uri="{FF2B5EF4-FFF2-40B4-BE49-F238E27FC236}">
                <a16:creationId xmlns:a16="http://schemas.microsoft.com/office/drawing/2014/main" id="{E173C8F6-0C31-47B0-92CC-9D8D00B683DA}"/>
              </a:ext>
            </a:extLst>
          </p:cNvPr>
          <p:cNvSpPr txBox="1">
            <a:spLocks/>
          </p:cNvSpPr>
          <p:nvPr/>
        </p:nvSpPr>
        <p:spPr>
          <a:xfrm>
            <a:off x="553156" y="4316236"/>
            <a:ext cx="7636932" cy="1693333"/>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v"/>
            </a:pPr>
            <a:r>
              <a:rPr lang="en-AU" sz="1400" dirty="0">
                <a:cs typeface="Arial" pitchFamily="34" charset="0"/>
              </a:rPr>
              <a:t>Hive, like Hadoop, is designed for batch processing of large datasets</a:t>
            </a:r>
          </a:p>
          <a:p>
            <a:pPr>
              <a:buFont typeface="Wingdings" panose="05000000000000000000" pitchFamily="2" charset="2"/>
              <a:buChar char="v"/>
            </a:pPr>
            <a:r>
              <a:rPr lang="en-AU" sz="1400" dirty="0">
                <a:cs typeface="Arial" pitchFamily="34" charset="0"/>
              </a:rPr>
              <a:t>Not an OLTP or real-time system</a:t>
            </a:r>
          </a:p>
          <a:p>
            <a:pPr>
              <a:buFont typeface="Wingdings" panose="05000000000000000000" pitchFamily="2" charset="2"/>
              <a:buChar char="v"/>
            </a:pPr>
            <a:r>
              <a:rPr lang="en-AU" sz="1400" dirty="0">
                <a:cs typeface="Arial" pitchFamily="34" charset="0"/>
              </a:rPr>
              <a:t>Latency and throughput are both high compared to a traditional RDBMS</a:t>
            </a:r>
          </a:p>
          <a:p>
            <a:pPr>
              <a:buFont typeface="Wingdings" panose="05000000000000000000" pitchFamily="2" charset="2"/>
              <a:buChar char="v"/>
            </a:pPr>
            <a:r>
              <a:rPr lang="en-AU" sz="1400" dirty="0">
                <a:cs typeface="Arial" pitchFamily="34" charset="0"/>
              </a:rPr>
              <a:t>Even when dealing with relatively small data  ( &lt;100 MB )</a:t>
            </a:r>
          </a:p>
        </p:txBody>
      </p:sp>
      <p:sp>
        <p:nvSpPr>
          <p:cNvPr id="6" name="Title 1">
            <a:extLst>
              <a:ext uri="{FF2B5EF4-FFF2-40B4-BE49-F238E27FC236}">
                <a16:creationId xmlns:a16="http://schemas.microsoft.com/office/drawing/2014/main" id="{4CBE1755-1276-4B2C-B5C9-0E5689AE449C}"/>
              </a:ext>
            </a:extLst>
          </p:cNvPr>
          <p:cNvSpPr txBox="1">
            <a:spLocks/>
          </p:cNvSpPr>
          <p:nvPr/>
        </p:nvSpPr>
        <p:spPr>
          <a:xfrm>
            <a:off x="745067" y="3631318"/>
            <a:ext cx="7636933" cy="567267"/>
          </a:xfrm>
          <a:prstGeom prst="rect">
            <a:avLst/>
          </a:prstGeom>
          <a:noFill/>
          <a:ln>
            <a:miter lim="800000"/>
            <a:headEnd/>
            <a:tailEnd/>
          </a:ln>
        </p:spPr>
        <p:txBody>
          <a:bodyPr vert="horz" wrap="square" lIns="91440" tIns="45720" rIns="91440" bIns="45720" numCol="1" rtlCol="0" anchor="ctr" compatLnSpc="1">
            <a:prstTxWarp prst="textNoShape">
              <a:avLst/>
            </a:prstTxWarp>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AU" sz="3200" dirty="0">
                <a:cs typeface="Arial" pitchFamily="34" charset="0"/>
              </a:rPr>
              <a:t>Hive is not?</a:t>
            </a:r>
          </a:p>
        </p:txBody>
      </p:sp>
    </p:spTree>
    <p:extLst>
      <p:ext uri="{BB962C8B-B14F-4D97-AF65-F5344CB8AC3E}">
        <p14:creationId xmlns:p14="http://schemas.microsoft.com/office/powerpoint/2010/main" val="199244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DD51-4C43-4AF9-BF8F-B35AA56489A3}"/>
              </a:ext>
            </a:extLst>
          </p:cNvPr>
          <p:cNvSpPr>
            <a:spLocks noGrp="1"/>
          </p:cNvSpPr>
          <p:nvPr>
            <p:ph type="title"/>
          </p:nvPr>
        </p:nvSpPr>
        <p:spPr/>
        <p:txBody>
          <a:bodyPr>
            <a:normAutofit/>
          </a:bodyPr>
          <a:lstStyle/>
          <a:p>
            <a:r>
              <a:rPr lang="en-IN" sz="3200" dirty="0"/>
              <a:t>Hive Architecture</a:t>
            </a:r>
          </a:p>
        </p:txBody>
      </p:sp>
      <p:pic>
        <p:nvPicPr>
          <p:cNvPr id="4" name="Picture 3">
            <a:extLst>
              <a:ext uri="{FF2B5EF4-FFF2-40B4-BE49-F238E27FC236}">
                <a16:creationId xmlns:a16="http://schemas.microsoft.com/office/drawing/2014/main" id="{930C78A3-C98F-44C5-A96D-04EB52981D7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5" y="1417638"/>
            <a:ext cx="456565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83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457200" y="88372"/>
            <a:ext cx="7907867" cy="769584"/>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Data Hierarchy</a:t>
            </a:r>
          </a:p>
        </p:txBody>
      </p:sp>
      <p:sp>
        <p:nvSpPr>
          <p:cNvPr id="23554" name="Content Placeholder 2"/>
          <p:cNvSpPr>
            <a:spLocks noGrp="1"/>
          </p:cNvSpPr>
          <p:nvPr>
            <p:ph idx="1"/>
          </p:nvPr>
        </p:nvSpPr>
        <p:spPr>
          <a:xfrm>
            <a:off x="688622" y="857956"/>
            <a:ext cx="7998178" cy="3028244"/>
          </a:xfrm>
          <a:noFill/>
          <a:ln>
            <a:miter lim="800000"/>
            <a:headEnd/>
            <a:tailEnd/>
          </a:ln>
        </p:spPr>
        <p:txBody>
          <a:bodyPr vert="horz" wrap="square" numCol="1" anchor="t" anchorCtr="0" compatLnSpc="1">
            <a:prstTxWarp prst="textNoShape">
              <a:avLst/>
            </a:prstTxWarp>
            <a:normAutofit/>
          </a:bodyPr>
          <a:lstStyle/>
          <a:p>
            <a:r>
              <a:rPr lang="en-AU" sz="1600" dirty="0">
                <a:cs typeface="Arial" pitchFamily="34" charset="0"/>
              </a:rPr>
              <a:t>Hive is organised hierarchically into:</a:t>
            </a:r>
          </a:p>
          <a:p>
            <a:pPr lvl="1"/>
            <a:r>
              <a:rPr lang="en-AU" sz="1600" dirty="0">
                <a:cs typeface="Arial" pitchFamily="34" charset="0"/>
              </a:rPr>
              <a:t>Databases: namespaces that separate tables and other objects</a:t>
            </a:r>
          </a:p>
          <a:p>
            <a:pPr lvl="1"/>
            <a:r>
              <a:rPr lang="en-AU" sz="1600" dirty="0">
                <a:cs typeface="Arial" pitchFamily="34" charset="0"/>
              </a:rPr>
              <a:t>Tables: homogeneous units of data with the same schema</a:t>
            </a:r>
          </a:p>
          <a:p>
            <a:pPr lvl="1" fontAlgn="auto">
              <a:spcAft>
                <a:spcPts val="0"/>
              </a:spcAft>
              <a:defRPr/>
            </a:pPr>
            <a:r>
              <a:rPr lang="en-US" sz="1600" dirty="0">
                <a:cs typeface="Arial" pitchFamily="34" charset="0"/>
              </a:rPr>
              <a:t>Hive structures data into well-understood database concepts such as: tables, rows, cols, partitions</a:t>
            </a:r>
          </a:p>
          <a:p>
            <a:pPr lvl="1"/>
            <a:r>
              <a:rPr lang="en-AU" sz="1600" dirty="0">
                <a:cs typeface="Arial" pitchFamily="34" charset="0"/>
              </a:rPr>
              <a:t>Partitions: determine how the data is stored</a:t>
            </a:r>
          </a:p>
          <a:p>
            <a:pPr lvl="2"/>
            <a:r>
              <a:rPr lang="en-AU" sz="1600" dirty="0">
                <a:cs typeface="Arial" pitchFamily="34" charset="0"/>
              </a:rPr>
              <a:t>Allow efficient access to subsets of the data</a:t>
            </a:r>
          </a:p>
          <a:p>
            <a:pPr lvl="1"/>
            <a:r>
              <a:rPr lang="en-AU" sz="1600" dirty="0">
                <a:cs typeface="Arial" pitchFamily="34" charset="0"/>
              </a:rPr>
              <a:t>Buckets/clusters</a:t>
            </a:r>
          </a:p>
          <a:p>
            <a:pPr lvl="2"/>
            <a:r>
              <a:rPr lang="en-AU" sz="1600" dirty="0">
                <a:cs typeface="Arial" pitchFamily="34" charset="0"/>
              </a:rPr>
              <a:t>For </a:t>
            </a:r>
            <a:r>
              <a:rPr lang="en-AU" sz="1600" dirty="0" err="1">
                <a:cs typeface="Arial" pitchFamily="34" charset="0"/>
              </a:rPr>
              <a:t>subsampling</a:t>
            </a:r>
            <a:r>
              <a:rPr lang="en-AU" sz="1600" dirty="0">
                <a:cs typeface="Arial" pitchFamily="34" charset="0"/>
              </a:rPr>
              <a:t> within a partition</a:t>
            </a:r>
          </a:p>
          <a:p>
            <a:pPr lvl="2"/>
            <a:r>
              <a:rPr lang="en-AU" sz="1600" dirty="0">
                <a:cs typeface="Arial" pitchFamily="34" charset="0"/>
              </a:rPr>
              <a:t>Join optimization</a:t>
            </a:r>
          </a:p>
          <a:p>
            <a:pPr lvl="1"/>
            <a:r>
              <a:rPr lang="en-US" sz="1600" dirty="0" err="1">
                <a:cs typeface="Arial" pitchFamily="34" charset="0"/>
              </a:rPr>
              <a:t>SerDe</a:t>
            </a:r>
            <a:r>
              <a:rPr lang="en-US" sz="1600" dirty="0">
                <a:cs typeface="Arial" pitchFamily="34" charset="0"/>
              </a:rPr>
              <a:t>: serialize and deserialized API is used to move data in and out of tables</a:t>
            </a:r>
          </a:p>
          <a:p>
            <a:pPr lvl="2"/>
            <a:endParaRPr lang="en-AU" sz="1600" dirty="0">
              <a:cs typeface="Arial" pitchFamily="34" charset="0"/>
            </a:endParaRPr>
          </a:p>
        </p:txBody>
      </p:sp>
    </p:spTree>
    <p:extLst>
      <p:ext uri="{BB962C8B-B14F-4D97-AF65-F5344CB8AC3E}">
        <p14:creationId xmlns:p14="http://schemas.microsoft.com/office/powerpoint/2010/main" val="260930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66044" y="274638"/>
            <a:ext cx="8020756" cy="538162"/>
          </a:xfrm>
          <a:noFill/>
          <a:ln>
            <a:miter lim="800000"/>
            <a:headEnd/>
            <a:tailEnd/>
          </a:ln>
        </p:spPr>
        <p:txBody>
          <a:bodyPr vert="horz" wrap="square" numCol="1" compatLnSpc="1">
            <a:prstTxWarp prst="textNoShape">
              <a:avLst/>
            </a:prstTxWarp>
            <a:noAutofit/>
          </a:bodyPr>
          <a:lstStyle/>
          <a:p>
            <a:r>
              <a:rPr lang="en-AU" sz="3200" dirty="0" err="1">
                <a:cs typeface="Arial" pitchFamily="34" charset="0"/>
              </a:rPr>
              <a:t>HiveQL</a:t>
            </a:r>
            <a:endParaRPr lang="en-AU" sz="3200" dirty="0">
              <a:cs typeface="Arial" pitchFamily="34" charset="0"/>
            </a:endParaRPr>
          </a:p>
        </p:txBody>
      </p:sp>
      <p:sp>
        <p:nvSpPr>
          <p:cNvPr id="24578" name="Content Placeholder 2"/>
          <p:cNvSpPr>
            <a:spLocks noGrp="1"/>
          </p:cNvSpPr>
          <p:nvPr>
            <p:ph idx="1"/>
          </p:nvPr>
        </p:nvSpPr>
        <p:spPr>
          <a:xfrm>
            <a:off x="457200" y="832556"/>
            <a:ext cx="8229600" cy="4525963"/>
          </a:xfrm>
          <a:noFill/>
          <a:ln>
            <a:miter lim="800000"/>
            <a:headEnd/>
            <a:tailEnd/>
          </a:ln>
        </p:spPr>
        <p:txBody>
          <a:bodyPr vert="horz" wrap="square" numCol="1" anchor="t" anchorCtr="0" compatLnSpc="1">
            <a:prstTxWarp prst="textNoShape">
              <a:avLst/>
            </a:prstTxWarp>
            <a:normAutofit/>
          </a:bodyPr>
          <a:lstStyle/>
          <a:p>
            <a:r>
              <a:rPr lang="en-AU" sz="1600" dirty="0" err="1">
                <a:cs typeface="Arial" pitchFamily="34" charset="0"/>
              </a:rPr>
              <a:t>HiveQL</a:t>
            </a:r>
            <a:r>
              <a:rPr lang="en-AU" sz="1600" dirty="0">
                <a:cs typeface="Arial" pitchFamily="34" charset="0"/>
              </a:rPr>
              <a:t> / HQL provides the basic SQL-like operations:</a:t>
            </a:r>
          </a:p>
          <a:p>
            <a:pPr lvl="1"/>
            <a:r>
              <a:rPr lang="en-AU" sz="1600" dirty="0">
                <a:cs typeface="Arial" pitchFamily="34" charset="0"/>
              </a:rPr>
              <a:t>Select columns using SELECT</a:t>
            </a:r>
          </a:p>
          <a:p>
            <a:pPr lvl="1"/>
            <a:r>
              <a:rPr lang="en-AU" sz="1600" dirty="0">
                <a:cs typeface="Arial" pitchFamily="34" charset="0"/>
              </a:rPr>
              <a:t>Filter rows using WHERE</a:t>
            </a:r>
          </a:p>
          <a:p>
            <a:pPr lvl="1"/>
            <a:r>
              <a:rPr lang="en-AU" sz="1600" dirty="0">
                <a:cs typeface="Arial" pitchFamily="34" charset="0"/>
              </a:rPr>
              <a:t>JOIN between tables</a:t>
            </a:r>
          </a:p>
          <a:p>
            <a:pPr lvl="1"/>
            <a:r>
              <a:rPr lang="en-AU" sz="1600" dirty="0">
                <a:cs typeface="Arial" pitchFamily="34" charset="0"/>
              </a:rPr>
              <a:t>Evaluate aggregates using GROUP BY</a:t>
            </a:r>
          </a:p>
          <a:p>
            <a:pPr lvl="1"/>
            <a:r>
              <a:rPr lang="en-AU" sz="1600" dirty="0">
                <a:cs typeface="Arial" pitchFamily="34" charset="0"/>
              </a:rPr>
              <a:t>Store query results into another table</a:t>
            </a:r>
          </a:p>
          <a:p>
            <a:pPr lvl="1"/>
            <a:r>
              <a:rPr lang="en-AU" sz="1600" dirty="0">
                <a:cs typeface="Arial" pitchFamily="34" charset="0"/>
              </a:rPr>
              <a:t>Download results to a local directory  (i.e., export from HDFS)</a:t>
            </a:r>
          </a:p>
          <a:p>
            <a:pPr lvl="1"/>
            <a:r>
              <a:rPr lang="en-AU" sz="1600" dirty="0">
                <a:cs typeface="Arial" pitchFamily="34" charset="0"/>
              </a:rPr>
              <a:t>Manage tables and queries with CREATE, DROP, and ALTER</a:t>
            </a:r>
          </a:p>
        </p:txBody>
      </p:sp>
    </p:spTree>
    <p:extLst>
      <p:ext uri="{BB962C8B-B14F-4D97-AF65-F5344CB8AC3E}">
        <p14:creationId xmlns:p14="http://schemas.microsoft.com/office/powerpoint/2010/main" val="379514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274638"/>
            <a:ext cx="8229600" cy="538162"/>
          </a:xfrm>
          <a:noFill/>
          <a:ln>
            <a:miter lim="800000"/>
            <a:headEnd/>
            <a:tailEnd/>
          </a:ln>
        </p:spPr>
        <p:txBody>
          <a:bodyPr vert="horz" wrap="square" numCol="1" compatLnSpc="1">
            <a:prstTxWarp prst="textNoShape">
              <a:avLst/>
            </a:prstTxWarp>
            <a:normAutofit/>
          </a:bodyPr>
          <a:lstStyle/>
          <a:p>
            <a:r>
              <a:rPr lang="en-AU" sz="3200" dirty="0">
                <a:cs typeface="Arial" pitchFamily="34" charset="0"/>
              </a:rPr>
              <a:t>Data Types</a:t>
            </a:r>
          </a:p>
        </p:txBody>
      </p:sp>
      <p:graphicFrame>
        <p:nvGraphicFramePr>
          <p:cNvPr id="3" name="Table 2">
            <a:extLst>
              <a:ext uri="{FF2B5EF4-FFF2-40B4-BE49-F238E27FC236}">
                <a16:creationId xmlns:a16="http://schemas.microsoft.com/office/drawing/2014/main" id="{651E97C4-BA34-4EE5-A353-EAA807AA40AE}"/>
              </a:ext>
            </a:extLst>
          </p:cNvPr>
          <p:cNvGraphicFramePr>
            <a:graphicFrameLocks noGrp="1"/>
          </p:cNvGraphicFramePr>
          <p:nvPr>
            <p:extLst>
              <p:ext uri="{D42A27DB-BD31-4B8C-83A1-F6EECF244321}">
                <p14:modId xmlns:p14="http://schemas.microsoft.com/office/powerpoint/2010/main" val="4205261117"/>
              </p:ext>
            </p:extLst>
          </p:nvPr>
        </p:nvGraphicFramePr>
        <p:xfrm>
          <a:off x="1238250" y="914400"/>
          <a:ext cx="6878461" cy="4951891"/>
        </p:xfrm>
        <a:graphic>
          <a:graphicData uri="http://schemas.openxmlformats.org/drawingml/2006/table">
            <a:tbl>
              <a:tblPr firstRow="1" bandRow="1"/>
              <a:tblGrid>
                <a:gridCol w="3333750">
                  <a:extLst>
                    <a:ext uri="{9D8B030D-6E8A-4147-A177-3AD203B41FA5}">
                      <a16:colId xmlns:a16="http://schemas.microsoft.com/office/drawing/2014/main" val="2541421782"/>
                    </a:ext>
                  </a:extLst>
                </a:gridCol>
                <a:gridCol w="3544711">
                  <a:extLst>
                    <a:ext uri="{9D8B030D-6E8A-4147-A177-3AD203B41FA5}">
                      <a16:colId xmlns:a16="http://schemas.microsoft.com/office/drawing/2014/main" val="892090348"/>
                    </a:ext>
                  </a:extLst>
                </a:gridCol>
              </a:tblGrid>
              <a:tr h="313172">
                <a:tc>
                  <a:txBody>
                    <a:bodyPr/>
                    <a:lstStyle/>
                    <a:p>
                      <a:pPr algn="ctr" rtl="0" fontAlgn="ctr"/>
                      <a:r>
                        <a:rPr lang="en-IN" sz="1100" b="0" i="0" u="none" strike="noStrike" dirty="0">
                          <a:solidFill>
                            <a:srgbClr val="FFFFFF"/>
                          </a:solidFill>
                          <a:effectLst/>
                          <a:latin typeface="Calibri" panose="020F0502020204030204" pitchFamily="34" charset="0"/>
                        </a:rPr>
                        <a:t>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rtl="0" fontAlgn="ctr"/>
                      <a:r>
                        <a:rPr lang="en-IN" sz="1100" b="0" i="0" u="none" strike="noStrike" dirty="0">
                          <a:solidFill>
                            <a:srgbClr val="FFFFFF"/>
                          </a:solidFill>
                          <a:effectLst/>
                          <a:latin typeface="Calibri" panose="020F0502020204030204" pitchFamily="34" charset="0"/>
                        </a:rPr>
                        <a:t>Comments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01460260"/>
                  </a:ext>
                </a:extLst>
              </a:tr>
              <a:tr h="555704">
                <a:tc>
                  <a:txBody>
                    <a:bodyPr/>
                    <a:lstStyle/>
                    <a:p>
                      <a:pPr algn="l" rtl="0" fontAlgn="ctr"/>
                      <a:r>
                        <a:rPr lang="en-IN" sz="1200" b="0" i="0" u="none" strike="noStrike">
                          <a:solidFill>
                            <a:srgbClr val="000000"/>
                          </a:solidFill>
                          <a:effectLst/>
                          <a:latin typeface="Calibri" panose="020F0502020204030204" pitchFamily="34" charset="0"/>
                        </a:rPr>
                        <a:t>Tinyint, smallint, int, bigint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1, 2, 4 and 8-byte integers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810598940"/>
                  </a:ext>
                </a:extLst>
              </a:tr>
              <a:tr h="313172">
                <a:tc>
                  <a:txBody>
                    <a:bodyPr/>
                    <a:lstStyle/>
                    <a:p>
                      <a:pPr algn="l" rtl="0" fontAlgn="ctr"/>
                      <a:r>
                        <a:rPr lang="en-IN" sz="1200" b="0" i="0" u="none" strike="noStrike">
                          <a:solidFill>
                            <a:srgbClr val="000000"/>
                          </a:solidFill>
                          <a:effectLst/>
                          <a:latin typeface="Calibri" panose="020F0502020204030204" pitchFamily="34" charset="0"/>
                        </a:rPr>
                        <a:t>Boolean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TRUE/FALSE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7994227"/>
                  </a:ext>
                </a:extLst>
              </a:tr>
              <a:tr h="313172">
                <a:tc>
                  <a:txBody>
                    <a:bodyPr/>
                    <a:lstStyle/>
                    <a:p>
                      <a:pPr algn="l" rtl="0" fontAlgn="ctr"/>
                      <a:r>
                        <a:rPr lang="en-IN" sz="1200" b="0" i="0" u="none" strike="noStrike">
                          <a:solidFill>
                            <a:srgbClr val="000000"/>
                          </a:solidFill>
                          <a:effectLst/>
                          <a:latin typeface="Calibri" panose="020F0502020204030204" pitchFamily="34" charset="0"/>
                        </a:rPr>
                        <a:t>Float, double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Single and double precision real numbers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031106954"/>
                  </a:ext>
                </a:extLst>
              </a:tr>
              <a:tr h="313172">
                <a:tc>
                  <a:txBody>
                    <a:bodyPr/>
                    <a:lstStyle/>
                    <a:p>
                      <a:pPr algn="l" rtl="0" fontAlgn="ctr"/>
                      <a:r>
                        <a:rPr lang="en-IN" sz="1200" b="0" i="0" u="none" strike="noStrike" dirty="0">
                          <a:solidFill>
                            <a:srgbClr val="000000"/>
                          </a:solidFill>
                          <a:effectLst/>
                          <a:latin typeface="Calibri" panose="020F0502020204030204" pitchFamily="34" charset="0"/>
                        </a:rPr>
                        <a:t>String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Character string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34081317"/>
                  </a:ext>
                </a:extLst>
              </a:tr>
              <a:tr h="313172">
                <a:tc>
                  <a:txBody>
                    <a:bodyPr/>
                    <a:lstStyle/>
                    <a:p>
                      <a:pPr algn="l" rtl="0" fontAlgn="ctr"/>
                      <a:r>
                        <a:rPr lang="en-IN" sz="1200" b="0" i="0" u="none" strike="noStrike">
                          <a:solidFill>
                            <a:srgbClr val="000000"/>
                          </a:solidFill>
                          <a:effectLst/>
                          <a:latin typeface="Calibri" panose="020F0502020204030204" pitchFamily="34" charset="0"/>
                        </a:rPr>
                        <a:t>Timestamp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Unix-epoch offset or datetime string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690686225"/>
                  </a:ext>
                </a:extLst>
              </a:tr>
              <a:tr h="313172">
                <a:tc>
                  <a:txBody>
                    <a:bodyPr/>
                    <a:lstStyle/>
                    <a:p>
                      <a:pPr algn="l" rtl="0" fontAlgn="ctr"/>
                      <a:r>
                        <a:rPr lang="en-IN" sz="1200" b="0" i="0" u="none" strike="noStrike">
                          <a:solidFill>
                            <a:srgbClr val="000000"/>
                          </a:solidFill>
                          <a:effectLst/>
                          <a:latin typeface="Calibri" panose="020F0502020204030204" pitchFamily="34" charset="0"/>
                        </a:rPr>
                        <a:t>DECIMAL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Arbitrary-precision decimal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95463576"/>
                  </a:ext>
                </a:extLst>
              </a:tr>
              <a:tr h="313172">
                <a:tc>
                  <a:txBody>
                    <a:bodyPr/>
                    <a:lstStyle/>
                    <a:p>
                      <a:pPr algn="l" rtl="0" fontAlgn="ctr"/>
                      <a:r>
                        <a:rPr lang="en-IN" sz="1200" b="0" i="0" u="none" strike="noStrike">
                          <a:solidFill>
                            <a:srgbClr val="000000"/>
                          </a:solidFill>
                          <a:effectLst/>
                          <a:latin typeface="Calibri" panose="020F0502020204030204" pitchFamily="34" charset="0"/>
                        </a:rPr>
                        <a:t>BINARY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Opaque; ignore these bytes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621191948"/>
                  </a:ext>
                </a:extLst>
              </a:tr>
              <a:tr h="244887">
                <a:tc rowSpan="3">
                  <a:txBody>
                    <a:bodyPr/>
                    <a:lstStyle/>
                    <a:p>
                      <a:pPr algn="l" rtl="0" fontAlgn="ctr"/>
                      <a:r>
                        <a:rPr lang="en-IN" sz="1200" b="0" i="0" u="none" strike="noStrike">
                          <a:solidFill>
                            <a:srgbClr val="000000"/>
                          </a:solidFill>
                          <a:effectLst/>
                          <a:latin typeface="Calibri" panose="020F0502020204030204" pitchFamily="34" charset="0"/>
                        </a:rPr>
                        <a:t>Struct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A collection of elements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817282479"/>
                  </a:ext>
                </a:extLst>
              </a:tr>
              <a:tr h="244887">
                <a:tc vMerge="1">
                  <a:txBody>
                    <a:bodyPr/>
                    <a:lstStyle/>
                    <a:p>
                      <a:endParaRPr lang="en-IN"/>
                    </a:p>
                  </a:txBody>
                  <a:tcPr/>
                </a:tc>
                <a:tc>
                  <a:txBody>
                    <a:bodyPr/>
                    <a:lstStyle/>
                    <a:p>
                      <a:pPr algn="l" rtl="0" fontAlgn="ctr"/>
                      <a:r>
                        <a:rPr lang="en-IN" sz="1200" b="0" i="0" u="none" strike="noStrike">
                          <a:solidFill>
                            <a:srgbClr val="000000"/>
                          </a:solidFill>
                          <a:effectLst/>
                          <a:latin typeface="Calibri" panose="020F0502020204030204" pitchFamily="34" charset="0"/>
                        </a:rPr>
                        <a:t>If S is of type STRUCT {a INT, b INT}: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463178801"/>
                  </a:ext>
                </a:extLst>
              </a:tr>
              <a:tr h="244887">
                <a:tc vMerge="1">
                  <a:txBody>
                    <a:bodyPr/>
                    <a:lstStyle/>
                    <a:p>
                      <a:endParaRPr lang="en-IN"/>
                    </a:p>
                  </a:txBody>
                  <a:tcPr/>
                </a:tc>
                <a:tc>
                  <a:txBody>
                    <a:bodyPr/>
                    <a:lstStyle/>
                    <a:p>
                      <a:pPr algn="l" rtl="0" fontAlgn="ctr"/>
                      <a:r>
                        <a:rPr lang="en-IN" sz="1200" b="0" i="0" u="none" strike="noStrike">
                          <a:solidFill>
                            <a:srgbClr val="000000"/>
                          </a:solidFill>
                          <a:effectLst/>
                          <a:latin typeface="Calibri" panose="020F0502020204030204" pitchFamily="34" charset="0"/>
                        </a:rPr>
                        <a:t>  S.a returns element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83530926"/>
                  </a:ext>
                </a:extLst>
              </a:tr>
              <a:tr h="244887">
                <a:tc rowSpan="3">
                  <a:txBody>
                    <a:bodyPr/>
                    <a:lstStyle/>
                    <a:p>
                      <a:pPr algn="l" rtl="0" fontAlgn="ctr"/>
                      <a:r>
                        <a:rPr lang="en-IN" sz="1200" b="0" i="0" u="none" strike="noStrike">
                          <a:solidFill>
                            <a:srgbClr val="000000"/>
                          </a:solidFill>
                          <a:effectLst/>
                          <a:latin typeface="Calibri" panose="020F0502020204030204" pitchFamily="34" charset="0"/>
                        </a:rPr>
                        <a:t>MAP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Key-value tuple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558538149"/>
                  </a:ext>
                </a:extLst>
              </a:tr>
              <a:tr h="244887">
                <a:tc vMerge="1">
                  <a:txBody>
                    <a:bodyPr/>
                    <a:lstStyle/>
                    <a:p>
                      <a:endParaRPr lang="en-IN"/>
                    </a:p>
                  </a:txBody>
                  <a:tcPr/>
                </a:tc>
                <a:tc>
                  <a:txBody>
                    <a:bodyPr/>
                    <a:lstStyle/>
                    <a:p>
                      <a:pPr algn="l" rtl="0" fontAlgn="ctr"/>
                      <a:r>
                        <a:rPr lang="en-IN" sz="1200" b="0" i="0" u="none" strike="noStrike">
                          <a:solidFill>
                            <a:srgbClr val="000000"/>
                          </a:solidFill>
                          <a:effectLst/>
                          <a:latin typeface="Calibri" panose="020F0502020204030204" pitchFamily="34" charset="0"/>
                        </a:rPr>
                        <a:t>If M is a map from 'group' to GID: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141877424"/>
                  </a:ext>
                </a:extLst>
              </a:tr>
              <a:tr h="244887">
                <a:tc vMerge="1">
                  <a:txBody>
                    <a:bodyPr/>
                    <a:lstStyle/>
                    <a:p>
                      <a:endParaRPr lang="en-IN"/>
                    </a:p>
                  </a:txBody>
                  <a:tcPr/>
                </a:tc>
                <a:tc>
                  <a:txBody>
                    <a:bodyPr/>
                    <a:lstStyle/>
                    <a:p>
                      <a:pPr algn="l" rtl="0" fontAlgn="ctr"/>
                      <a:r>
                        <a:rPr lang="en-IN" sz="1200" b="0" i="0" u="none" strike="noStrike">
                          <a:solidFill>
                            <a:srgbClr val="000000"/>
                          </a:solidFill>
                          <a:effectLst/>
                          <a:latin typeface="Calibri" panose="020F0502020204030204" pitchFamily="34" charset="0"/>
                        </a:rPr>
                        <a:t>  M['group'] returns value of GID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383727264"/>
                  </a:ext>
                </a:extLst>
              </a:tr>
              <a:tr h="244887">
                <a:tc rowSpan="3">
                  <a:txBody>
                    <a:bodyPr/>
                    <a:lstStyle/>
                    <a:p>
                      <a:pPr algn="l" rtl="0" fontAlgn="ctr"/>
                      <a:r>
                        <a:rPr lang="en-IN" sz="1200" b="0" i="0" u="none" strike="noStrike">
                          <a:solidFill>
                            <a:srgbClr val="000000"/>
                          </a:solidFill>
                          <a:effectLst/>
                          <a:latin typeface="Calibri" panose="020F0502020204030204" pitchFamily="34" charset="0"/>
                        </a:rPr>
                        <a:t>Array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rtl="0" fontAlgn="ctr"/>
                      <a:r>
                        <a:rPr lang="en-IN" sz="1200" b="0" i="0" u="none" strike="noStrike">
                          <a:solidFill>
                            <a:srgbClr val="000000"/>
                          </a:solidFill>
                          <a:effectLst/>
                          <a:latin typeface="Calibri" panose="020F0502020204030204" pitchFamily="34" charset="0"/>
                        </a:rPr>
                        <a:t>Indexed list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3868248092"/>
                  </a:ext>
                </a:extLst>
              </a:tr>
              <a:tr h="244887">
                <a:tc vMerge="1">
                  <a:txBody>
                    <a:bodyPr/>
                    <a:lstStyle/>
                    <a:p>
                      <a:endParaRPr lang="en-IN"/>
                    </a:p>
                  </a:txBody>
                  <a:tcPr/>
                </a:tc>
                <a:tc>
                  <a:txBody>
                    <a:bodyPr/>
                    <a:lstStyle/>
                    <a:p>
                      <a:pPr algn="l" rtl="0" fontAlgn="ctr"/>
                      <a:r>
                        <a:rPr lang="en-IN" sz="1200" b="0" i="0" u="none" strike="noStrike">
                          <a:solidFill>
                            <a:srgbClr val="000000"/>
                          </a:solidFill>
                          <a:effectLst/>
                          <a:latin typeface="Calibri" panose="020F0502020204030204" pitchFamily="34" charset="0"/>
                        </a:rPr>
                        <a:t>If A is an array of elements ['a','b','c']: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12622070"/>
                  </a:ext>
                </a:extLst>
              </a:tr>
              <a:tr h="244887">
                <a:tc vMerge="1">
                  <a:txBody>
                    <a:bodyPr/>
                    <a:lstStyle/>
                    <a:p>
                      <a:endParaRPr lang="en-IN"/>
                    </a:p>
                  </a:txBody>
                  <a:tcPr/>
                </a:tc>
                <a:tc>
                  <a:txBody>
                    <a:bodyPr/>
                    <a:lstStyle/>
                    <a:p>
                      <a:pPr algn="l" rtl="0" fontAlgn="ctr"/>
                      <a:r>
                        <a:rPr lang="en-IN" sz="1200" b="0" i="0" u="none" strike="noStrike" dirty="0">
                          <a:solidFill>
                            <a:srgbClr val="000000"/>
                          </a:solidFill>
                          <a:effectLst/>
                          <a:latin typeface="Calibri" panose="020F0502020204030204" pitchFamily="34" charset="0"/>
                        </a:rPr>
                        <a:t>  A[0] returns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1020234004"/>
                  </a:ext>
                </a:extLst>
              </a:tr>
            </a:tbl>
          </a:graphicData>
        </a:graphic>
      </p:graphicFrame>
    </p:spTree>
    <p:extLst>
      <p:ext uri="{BB962C8B-B14F-4D97-AF65-F5344CB8AC3E}">
        <p14:creationId xmlns:p14="http://schemas.microsoft.com/office/powerpoint/2010/main" val="221195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09600" y="274638"/>
            <a:ext cx="8077200" cy="457199"/>
          </a:xfrm>
          <a:noFill/>
          <a:ln>
            <a:miter lim="800000"/>
            <a:headEnd/>
            <a:tailEnd/>
          </a:ln>
        </p:spPr>
        <p:txBody>
          <a:bodyPr vert="horz" wrap="square" numCol="1" compatLnSpc="1">
            <a:prstTxWarp prst="textNoShape">
              <a:avLst/>
            </a:prstTxWarp>
            <a:normAutofit fontScale="90000"/>
          </a:bodyPr>
          <a:lstStyle/>
          <a:p>
            <a:r>
              <a:rPr lang="en-AU" sz="3200" dirty="0" err="1">
                <a:cs typeface="Arial" pitchFamily="34" charset="0"/>
              </a:rPr>
              <a:t>HiveQL</a:t>
            </a:r>
            <a:r>
              <a:rPr lang="en-AU" sz="3200" dirty="0">
                <a:cs typeface="Arial" pitchFamily="34" charset="0"/>
              </a:rPr>
              <a:t> Limitations</a:t>
            </a:r>
          </a:p>
        </p:txBody>
      </p:sp>
      <p:sp>
        <p:nvSpPr>
          <p:cNvPr id="3" name="Content Placeholder 2"/>
          <p:cNvSpPr>
            <a:spLocks noGrp="1"/>
          </p:cNvSpPr>
          <p:nvPr>
            <p:ph idx="1"/>
          </p:nvPr>
        </p:nvSpPr>
        <p:spPr>
          <a:xfrm>
            <a:off x="609600" y="731837"/>
            <a:ext cx="8229600" cy="4525963"/>
          </a:xfrm>
        </p:spPr>
        <p:txBody>
          <a:bodyPr>
            <a:normAutofit/>
          </a:bodyPr>
          <a:lstStyle/>
          <a:p>
            <a:pPr fontAlgn="auto">
              <a:spcAft>
                <a:spcPts val="0"/>
              </a:spcAft>
              <a:defRPr/>
            </a:pPr>
            <a:r>
              <a:rPr lang="en-AU" sz="1600" dirty="0">
                <a:ea typeface="+mn-ea"/>
              </a:rPr>
              <a:t>HQL only supports </a:t>
            </a:r>
            <a:r>
              <a:rPr lang="en-AU" sz="1600" dirty="0" err="1">
                <a:ea typeface="+mn-ea"/>
              </a:rPr>
              <a:t>equi</a:t>
            </a:r>
            <a:r>
              <a:rPr lang="en-AU" sz="1600" dirty="0">
                <a:ea typeface="+mn-ea"/>
              </a:rPr>
              <a:t>-joins, outer joins, left semi-joins</a:t>
            </a:r>
          </a:p>
          <a:p>
            <a:pPr fontAlgn="auto">
              <a:spcAft>
                <a:spcPts val="0"/>
              </a:spcAft>
              <a:defRPr/>
            </a:pPr>
            <a:r>
              <a:rPr lang="en-AU" sz="1600" dirty="0">
                <a:ea typeface="+mn-ea"/>
              </a:rPr>
              <a:t>Because it is only a shell for </a:t>
            </a:r>
            <a:r>
              <a:rPr lang="en-AU" sz="1600" dirty="0" err="1">
                <a:ea typeface="+mn-ea"/>
              </a:rPr>
              <a:t>mapreduce</a:t>
            </a:r>
            <a:r>
              <a:rPr lang="en-AU" sz="1600" dirty="0">
                <a:ea typeface="+mn-ea"/>
              </a:rPr>
              <a:t>, complex queries can be hard to optimise</a:t>
            </a:r>
          </a:p>
          <a:p>
            <a:pPr fontAlgn="auto">
              <a:spcAft>
                <a:spcPts val="0"/>
              </a:spcAft>
              <a:defRPr/>
            </a:pPr>
            <a:r>
              <a:rPr lang="en-AU" sz="1600" dirty="0">
                <a:ea typeface="+mn-ea"/>
              </a:rPr>
              <a:t>Missing large parts of full SQL specification:</a:t>
            </a:r>
          </a:p>
          <a:p>
            <a:pPr lvl="1" fontAlgn="auto">
              <a:spcAft>
                <a:spcPts val="0"/>
              </a:spcAft>
              <a:defRPr/>
            </a:pPr>
            <a:r>
              <a:rPr lang="en-AU" sz="1600" dirty="0">
                <a:ea typeface="+mn-ea"/>
              </a:rPr>
              <a:t>HAVING clause in SELECT</a:t>
            </a:r>
          </a:p>
          <a:p>
            <a:pPr lvl="1" fontAlgn="auto">
              <a:spcAft>
                <a:spcPts val="0"/>
              </a:spcAft>
              <a:defRPr/>
            </a:pPr>
            <a:r>
              <a:rPr lang="en-AU" sz="1600" dirty="0">
                <a:ea typeface="+mn-ea"/>
              </a:rPr>
              <a:t>Correlated sub-queries</a:t>
            </a:r>
          </a:p>
          <a:p>
            <a:pPr lvl="1" fontAlgn="auto">
              <a:spcAft>
                <a:spcPts val="0"/>
              </a:spcAft>
              <a:defRPr/>
            </a:pPr>
            <a:r>
              <a:rPr lang="en-AU" sz="1600" dirty="0">
                <a:ea typeface="+mn-ea"/>
              </a:rPr>
              <a:t>Sub-queries outside FROM clauses</a:t>
            </a:r>
          </a:p>
          <a:p>
            <a:pPr lvl="1" fontAlgn="auto">
              <a:spcAft>
                <a:spcPts val="0"/>
              </a:spcAft>
              <a:defRPr/>
            </a:pPr>
            <a:r>
              <a:rPr lang="en-AU" sz="1600" dirty="0">
                <a:ea typeface="+mn-ea"/>
              </a:rPr>
              <a:t>Updatable or materialized views</a:t>
            </a:r>
          </a:p>
          <a:p>
            <a:pPr lvl="1" fontAlgn="auto">
              <a:spcAft>
                <a:spcPts val="0"/>
              </a:spcAft>
              <a:defRPr/>
            </a:pPr>
            <a:r>
              <a:rPr lang="en-AU" sz="1600" dirty="0">
                <a:ea typeface="+mn-ea"/>
              </a:rPr>
              <a:t>Stored procedures</a:t>
            </a:r>
          </a:p>
        </p:txBody>
      </p:sp>
    </p:spTree>
    <p:extLst>
      <p:ext uri="{BB962C8B-B14F-4D97-AF65-F5344CB8AC3E}">
        <p14:creationId xmlns:p14="http://schemas.microsoft.com/office/powerpoint/2010/main" val="1605973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4760</TotalTime>
  <Words>2149</Words>
  <Application>Microsoft Office PowerPoint</Application>
  <PresentationFormat>On-screen Show (4:3)</PresentationFormat>
  <Paragraphs>354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Courier New</vt:lpstr>
      <vt:lpstr>Wingdings</vt:lpstr>
      <vt:lpstr>Office Theme</vt:lpstr>
      <vt:lpstr>Apache Hive</vt:lpstr>
      <vt:lpstr>Why need of Hive</vt:lpstr>
      <vt:lpstr>Hive-vs-RDBMS</vt:lpstr>
      <vt:lpstr>Hive is?</vt:lpstr>
      <vt:lpstr>Hive Architecture</vt:lpstr>
      <vt:lpstr>Data Hierarchy</vt:lpstr>
      <vt:lpstr>HiveQL</vt:lpstr>
      <vt:lpstr>Data Types</vt:lpstr>
      <vt:lpstr>HiveQL Limitations</vt:lpstr>
      <vt:lpstr>Hive Metastore</vt:lpstr>
      <vt:lpstr>Hive Warehouse</vt:lpstr>
      <vt:lpstr>Create Table Syntax</vt:lpstr>
      <vt:lpstr>Simple Table</vt:lpstr>
      <vt:lpstr>More Complex Table</vt:lpstr>
      <vt:lpstr>External Table</vt:lpstr>
      <vt:lpstr>Difference in external and normal table</vt:lpstr>
      <vt:lpstr>Partitioning</vt:lpstr>
      <vt:lpstr>Dynamic Partitioning</vt:lpstr>
      <vt:lpstr>Bucketing</vt:lpstr>
      <vt:lpstr>Bucket uses</vt:lpstr>
      <vt:lpstr>Browsing Tables And Partitions</vt:lpstr>
      <vt:lpstr>Loading Data</vt:lpstr>
      <vt:lpstr>Inserting Data</vt:lpstr>
      <vt:lpstr>Inserting Data</vt:lpstr>
      <vt:lpstr>Inserting Data During Table Creation</vt:lpstr>
      <vt:lpstr>Loading And Inserting Data: Summary</vt:lpstr>
      <vt:lpstr>Sample Select Clauses</vt:lpstr>
      <vt:lpstr>Relational Operators</vt:lpstr>
      <vt:lpstr>Relational Operators</vt:lpstr>
      <vt:lpstr>Advanced Hive Operations</vt:lpstr>
      <vt:lpstr>Advanced Hive Operations</vt:lpstr>
      <vt:lpstr>References</vt:lpstr>
    </vt:vector>
  </TitlesOfParts>
  <Company>EMC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Corporate User</dc:creator>
  <cp:lastModifiedBy>Ashish Mishra</cp:lastModifiedBy>
  <cp:revision>99</cp:revision>
  <dcterms:created xsi:type="dcterms:W3CDTF">2014-02-26T23:42:35Z</dcterms:created>
  <dcterms:modified xsi:type="dcterms:W3CDTF">2018-08-14T13:37:06Z</dcterms:modified>
</cp:coreProperties>
</file>