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6" r:id="rId5"/>
    <p:sldId id="259" r:id="rId6"/>
    <p:sldId id="260" r:id="rId7"/>
    <p:sldId id="265" r:id="rId8"/>
    <p:sldId id="292" r:id="rId9"/>
    <p:sldId id="266" r:id="rId10"/>
    <p:sldId id="290" r:id="rId11"/>
    <p:sldId id="293" r:id="rId12"/>
    <p:sldId id="294" r:id="rId13"/>
    <p:sldId id="295" r:id="rId14"/>
    <p:sldId id="296" r:id="rId15"/>
    <p:sldId id="297" r:id="rId16"/>
    <p:sldId id="298" r:id="rId17"/>
    <p:sldId id="299" r:id="rId18"/>
    <p:sldId id="300" r:id="rId19"/>
    <p:sldId id="301" r:id="rId20"/>
    <p:sldId id="302"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4660"/>
  </p:normalViewPr>
  <p:slideViewPr>
    <p:cSldViewPr snapToGrid="0">
      <p:cViewPr varScale="1">
        <p:scale>
          <a:sx n="87" d="100"/>
          <a:sy n="87" d="100"/>
        </p:scale>
        <p:origin x="6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083-95EA-49A7-A13D-0E680C9D0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1967E0-2114-48F4-9228-02DCE88B3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D504D5-D1EA-465A-A93B-D6C5CCE34629}"/>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5" name="Footer Placeholder 4">
            <a:extLst>
              <a:ext uri="{FF2B5EF4-FFF2-40B4-BE49-F238E27FC236}">
                <a16:creationId xmlns:a16="http://schemas.microsoft.com/office/drawing/2014/main" id="{2D5B1830-47B4-49C1-954F-C84FC3F1D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04ED1-45CC-4C87-ABD2-AFF0D75BB11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26211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520E-D046-4184-8964-BE7ABCD8E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8321-0C0D-4A39-BA6A-2CEB9E1D32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1130D-1209-4371-B247-F53CB0959906}"/>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5" name="Footer Placeholder 4">
            <a:extLst>
              <a:ext uri="{FF2B5EF4-FFF2-40B4-BE49-F238E27FC236}">
                <a16:creationId xmlns:a16="http://schemas.microsoft.com/office/drawing/2014/main" id="{BE015DA8-F617-4217-951D-D1F1F9121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C9F06-550C-4748-BBB6-9351E6D6CD6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5811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39B09-44F1-4B63-A542-15EC31A7B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EDC54-D757-4392-8EF9-0AFB8F7D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62BA8-5B71-452F-B321-6A29E8AF89EE}"/>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5" name="Footer Placeholder 4">
            <a:extLst>
              <a:ext uri="{FF2B5EF4-FFF2-40B4-BE49-F238E27FC236}">
                <a16:creationId xmlns:a16="http://schemas.microsoft.com/office/drawing/2014/main" id="{92727734-C5A1-46A0-A025-F7B529AE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10B95-3158-4665-BAB6-47A5A89CD3B8}"/>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129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814-2508-48B8-A656-2D27CBB59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9E4E1-84FB-4B63-ABFB-3870DD613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D3898-B697-40A7-A28A-078B58C73FBD}"/>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5" name="Footer Placeholder 4">
            <a:extLst>
              <a:ext uri="{FF2B5EF4-FFF2-40B4-BE49-F238E27FC236}">
                <a16:creationId xmlns:a16="http://schemas.microsoft.com/office/drawing/2014/main" id="{4556CC8F-7887-45AF-AE91-D30C5BCBC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A2D54-48C1-4915-AFFA-99DBBAF6598B}"/>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18053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7923-39A0-4FCF-98C0-108F57F62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1CCE-5DC2-43A3-A21A-A712209E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FCA80-BF5B-4211-8479-82574FACE430}"/>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5" name="Footer Placeholder 4">
            <a:extLst>
              <a:ext uri="{FF2B5EF4-FFF2-40B4-BE49-F238E27FC236}">
                <a16:creationId xmlns:a16="http://schemas.microsoft.com/office/drawing/2014/main" id="{F5EB6A3D-D300-4E39-99F3-E7A87AD4D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B03F4-59A4-4B1A-9CB6-644BB607C05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97871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05D-A8BD-4774-A5A0-290FBD6AC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57DE7-7756-42F3-8395-FF5B1E07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A9CBDD-170A-40B4-8FA9-A314C1C50C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B3DE2-F628-4FFB-8728-F704DFF9935A}"/>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6" name="Footer Placeholder 5">
            <a:extLst>
              <a:ext uri="{FF2B5EF4-FFF2-40B4-BE49-F238E27FC236}">
                <a16:creationId xmlns:a16="http://schemas.microsoft.com/office/drawing/2014/main" id="{C5D6FF92-508F-4BCB-9853-6AC832966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CC23-B937-4FDA-8521-41A5DE49E376}"/>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4638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E221-1D84-4EE9-B0D8-CE206A236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27114-05FB-4CC6-B349-B678ADBF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BAA70-CA8F-43A0-92DF-DAEAA1F86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C6603-4D71-4EBD-B079-A62BC63A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98E6C4-E281-4B88-8D89-94D912544B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21B1F-F03E-4F49-A385-7FA5701C1951}"/>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8" name="Footer Placeholder 7">
            <a:extLst>
              <a:ext uri="{FF2B5EF4-FFF2-40B4-BE49-F238E27FC236}">
                <a16:creationId xmlns:a16="http://schemas.microsoft.com/office/drawing/2014/main" id="{60AE51F6-D73A-4D3A-90A0-D0C3002FE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1054D-08EA-42CE-9AD6-18AFFC5C49F9}"/>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494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3941-FEB0-43AD-88CF-89172CE64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DBBD6-DCAA-4993-8E99-D0B2BC7A8260}"/>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4" name="Footer Placeholder 3">
            <a:extLst>
              <a:ext uri="{FF2B5EF4-FFF2-40B4-BE49-F238E27FC236}">
                <a16:creationId xmlns:a16="http://schemas.microsoft.com/office/drawing/2014/main" id="{97476C0D-6E96-4D5C-A88F-4208364C5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F927-B4BE-45E0-AB91-A3E9025C18F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5025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9DFC5-0C1C-4F31-98CB-02CF3F50111A}"/>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3" name="Footer Placeholder 2">
            <a:extLst>
              <a:ext uri="{FF2B5EF4-FFF2-40B4-BE49-F238E27FC236}">
                <a16:creationId xmlns:a16="http://schemas.microsoft.com/office/drawing/2014/main" id="{154737EA-93D1-48AF-817A-474CE546D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CDFD57-E8C1-4A41-AC5C-F112925B64F0}"/>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8310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7B6-469E-4FF6-80AD-F3BAE85F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B0-48D1-435C-A87A-CC1D66F6B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77FE9-DFE3-4E18-A9EA-E3E8DEBF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33FEF-3543-4195-A506-9D2B3A99C786}"/>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6" name="Footer Placeholder 5">
            <a:extLst>
              <a:ext uri="{FF2B5EF4-FFF2-40B4-BE49-F238E27FC236}">
                <a16:creationId xmlns:a16="http://schemas.microsoft.com/office/drawing/2014/main" id="{3C566BDD-47CA-44A0-9663-B04D94D91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1868C-1415-40C8-A109-F57387C0CB84}"/>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6019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69D6-3251-4D0D-A49D-48F7149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F18A-33B7-4F2F-AC02-BCB3CE4EB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ED977-0F63-49FC-B341-17DA05F1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9A59C-6D08-42FB-81AD-2561BF0E6081}"/>
              </a:ext>
            </a:extLst>
          </p:cNvPr>
          <p:cNvSpPr>
            <a:spLocks noGrp="1"/>
          </p:cNvSpPr>
          <p:nvPr>
            <p:ph type="dt" sz="half" idx="10"/>
          </p:nvPr>
        </p:nvSpPr>
        <p:spPr/>
        <p:txBody>
          <a:bodyPr/>
          <a:lstStyle/>
          <a:p>
            <a:fld id="{E19F52F1-73BD-4BE7-9AED-8C4A15D34D5B}" type="datetimeFigureOut">
              <a:rPr lang="en-IN" smtClean="0"/>
              <a:t>09-09-2018</a:t>
            </a:fld>
            <a:endParaRPr lang="en-IN"/>
          </a:p>
        </p:txBody>
      </p:sp>
      <p:sp>
        <p:nvSpPr>
          <p:cNvPr id="6" name="Footer Placeholder 5">
            <a:extLst>
              <a:ext uri="{FF2B5EF4-FFF2-40B4-BE49-F238E27FC236}">
                <a16:creationId xmlns:a16="http://schemas.microsoft.com/office/drawing/2014/main" id="{CFF30895-85B1-401C-A988-225A142A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413D-B3C0-41D1-BCD6-7BB7A051309C}"/>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68561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CBF99-EBC6-423F-A50A-0C00CAC4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78D64-86AC-4059-844A-BA5CBE6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1198-5E81-4E45-B284-74C01CD4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F52F1-73BD-4BE7-9AED-8C4A15D34D5B}" type="datetimeFigureOut">
              <a:rPr lang="en-IN" smtClean="0"/>
              <a:t>09-09-2018</a:t>
            </a:fld>
            <a:endParaRPr lang="en-IN"/>
          </a:p>
        </p:txBody>
      </p:sp>
      <p:sp>
        <p:nvSpPr>
          <p:cNvPr id="5" name="Footer Placeholder 4">
            <a:extLst>
              <a:ext uri="{FF2B5EF4-FFF2-40B4-BE49-F238E27FC236}">
                <a16:creationId xmlns:a16="http://schemas.microsoft.com/office/drawing/2014/main" id="{56EC2679-E7D0-4E28-BA57-91B74FCF7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4071F-F730-4170-A924-1FD0B063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6736-D978-46CD-89D9-DB9C501CCF23}" type="slidenum">
              <a:rPr lang="en-IN" smtClean="0"/>
              <a:t>‹#›</a:t>
            </a:fld>
            <a:endParaRPr lang="en-IN"/>
          </a:p>
        </p:txBody>
      </p:sp>
    </p:spTree>
    <p:extLst>
      <p:ext uri="{BB962C8B-B14F-4D97-AF65-F5344CB8AC3E}">
        <p14:creationId xmlns:p14="http://schemas.microsoft.com/office/powerpoint/2010/main" val="20447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archive.apache.org/dist/sqoop/1.99.7/sqoop-1.99.7-bin-hadoop200.tar.gz"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CE1-E2C5-423C-AD80-E1EAE96ADB47}"/>
              </a:ext>
            </a:extLst>
          </p:cNvPr>
          <p:cNvSpPr>
            <a:spLocks noGrp="1"/>
          </p:cNvSpPr>
          <p:nvPr>
            <p:ph type="ctrTitle"/>
          </p:nvPr>
        </p:nvSpPr>
        <p:spPr/>
        <p:txBody>
          <a:bodyPr/>
          <a:lstStyle/>
          <a:p>
            <a:r>
              <a:rPr lang="en-IN" dirty="0"/>
              <a:t>Sqoop</a:t>
            </a:r>
          </a:p>
        </p:txBody>
      </p:sp>
      <p:sp>
        <p:nvSpPr>
          <p:cNvPr id="3" name="Subtitle 2">
            <a:extLst>
              <a:ext uri="{FF2B5EF4-FFF2-40B4-BE49-F238E27FC236}">
                <a16:creationId xmlns:a16="http://schemas.microsoft.com/office/drawing/2014/main" id="{A855DAE5-8B69-43EA-92AE-AF5DA4B331FE}"/>
              </a:ext>
            </a:extLst>
          </p:cNvPr>
          <p:cNvSpPr>
            <a:spLocks noGrp="1"/>
          </p:cNvSpPr>
          <p:nvPr>
            <p:ph type="subTitle" idx="1"/>
          </p:nvPr>
        </p:nvSpPr>
        <p:spPr/>
        <p:txBody>
          <a:bodyPr/>
          <a:lstStyle/>
          <a:p>
            <a:r>
              <a:rPr lang="en-IN" dirty="0"/>
              <a:t>Do it yourself</a:t>
            </a:r>
          </a:p>
        </p:txBody>
      </p:sp>
      <p:sp>
        <p:nvSpPr>
          <p:cNvPr id="4" name="TextBox 3">
            <a:extLst>
              <a:ext uri="{FF2B5EF4-FFF2-40B4-BE49-F238E27FC236}">
                <a16:creationId xmlns:a16="http://schemas.microsoft.com/office/drawing/2014/main" id="{C75F4116-2F0B-4238-AC71-FCD0FF24B006}"/>
              </a:ext>
            </a:extLst>
          </p:cNvPr>
          <p:cNvSpPr txBox="1"/>
          <p:nvPr/>
        </p:nvSpPr>
        <p:spPr>
          <a:xfrm>
            <a:off x="2426677" y="6093069"/>
            <a:ext cx="8326315" cy="369332"/>
          </a:xfrm>
          <a:prstGeom prst="rect">
            <a:avLst/>
          </a:prstGeom>
          <a:noFill/>
        </p:spPr>
        <p:txBody>
          <a:bodyPr wrap="square" rtlCol="0">
            <a:spAutoFit/>
          </a:bodyPr>
          <a:lstStyle/>
          <a:p>
            <a:r>
              <a:rPr lang="en-IN" dirty="0"/>
              <a:t>https://github.com/ashishobeystalent/Bigdata_ppt/upload/master/sqoop.pptx</a:t>
            </a:r>
          </a:p>
        </p:txBody>
      </p:sp>
    </p:spTree>
    <p:extLst>
      <p:ext uri="{BB962C8B-B14F-4D97-AF65-F5344CB8AC3E}">
        <p14:creationId xmlns:p14="http://schemas.microsoft.com/office/powerpoint/2010/main" val="27852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0B535E-6AF6-48E8-AC9C-F20C801DAD80}"/>
              </a:ext>
            </a:extLst>
          </p:cNvPr>
          <p:cNvSpPr txBox="1"/>
          <p:nvPr/>
        </p:nvSpPr>
        <p:spPr>
          <a:xfrm>
            <a:off x="993531" y="465993"/>
            <a:ext cx="7110986" cy="5632311"/>
          </a:xfrm>
          <a:prstGeom prst="rect">
            <a:avLst/>
          </a:prstGeom>
          <a:noFill/>
        </p:spPr>
        <p:txBody>
          <a:bodyPr wrap="none" rtlCol="0">
            <a:spAutoFit/>
          </a:bodyPr>
          <a:lstStyle/>
          <a:p>
            <a:r>
              <a:rPr lang="en-IN" b="1" dirty="0"/>
              <a:t>Import a table </a:t>
            </a:r>
          </a:p>
          <a:p>
            <a:endParaRPr lang="en-IN" dirty="0"/>
          </a:p>
          <a:p>
            <a:r>
              <a:rPr lang="en-IN" dirty="0"/>
              <a:t>login</a:t>
            </a:r>
          </a:p>
          <a:p>
            <a:r>
              <a:rPr lang="en-IN" dirty="0" err="1"/>
              <a:t>mysql</a:t>
            </a:r>
            <a:r>
              <a:rPr lang="en-IN" dirty="0"/>
              <a:t> --host=192.168.1.2 --database=test --user=root --password=</a:t>
            </a:r>
            <a:r>
              <a:rPr lang="en-IN" dirty="0" err="1"/>
              <a:t>hadoop</a:t>
            </a:r>
            <a:endParaRPr lang="en-IN" dirty="0"/>
          </a:p>
          <a:p>
            <a:endParaRPr lang="en-IN" dirty="0"/>
          </a:p>
          <a:p>
            <a:r>
              <a:rPr lang="en-IN" b="1" dirty="0"/>
              <a:t>Create table </a:t>
            </a:r>
          </a:p>
          <a:p>
            <a:r>
              <a:rPr lang="en-IN" dirty="0"/>
              <a:t>create table a (id integer ,address varchar(20));</a:t>
            </a:r>
          </a:p>
          <a:p>
            <a:r>
              <a:rPr lang="en-IN" dirty="0"/>
              <a:t>insert into a values (1,'A');</a:t>
            </a:r>
          </a:p>
          <a:p>
            <a:r>
              <a:rPr lang="en-IN" dirty="0"/>
              <a:t>insert into a values (2,'B');</a:t>
            </a:r>
          </a:p>
          <a:p>
            <a:r>
              <a:rPr lang="en-IN" dirty="0"/>
              <a:t>insert into a values (3,'C');</a:t>
            </a:r>
          </a:p>
          <a:p>
            <a:r>
              <a:rPr lang="en-IN" dirty="0"/>
              <a:t>insert into a values (4,'D');</a:t>
            </a:r>
          </a:p>
          <a:p>
            <a:r>
              <a:rPr lang="en-IN" dirty="0"/>
              <a:t>commit;</a:t>
            </a:r>
          </a:p>
          <a:p>
            <a:endParaRPr lang="en-IN" dirty="0"/>
          </a:p>
          <a:p>
            <a:r>
              <a:rPr lang="en-IN" b="1" dirty="0"/>
              <a:t>Run Sqoop import Command</a:t>
            </a:r>
            <a:r>
              <a:rPr lang="en-IN" dirty="0"/>
              <a:t> </a:t>
            </a:r>
          </a:p>
          <a:p>
            <a:endParaRPr lang="en-IN" dirty="0"/>
          </a:p>
          <a:p>
            <a:r>
              <a:rPr lang="en-IN" dirty="0" err="1"/>
              <a:t>sqoop</a:t>
            </a:r>
            <a:r>
              <a:rPr lang="en-IN" dirty="0"/>
              <a:t> import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r>
              <a:rPr lang="en-IN" dirty="0"/>
              <a:t> \</a:t>
            </a:r>
          </a:p>
          <a:p>
            <a:r>
              <a:rPr lang="en-IN" dirty="0"/>
              <a:t>--table a --m 1</a:t>
            </a:r>
          </a:p>
        </p:txBody>
      </p:sp>
    </p:spTree>
    <p:extLst>
      <p:ext uri="{BB962C8B-B14F-4D97-AF65-F5344CB8AC3E}">
        <p14:creationId xmlns:p14="http://schemas.microsoft.com/office/powerpoint/2010/main" val="245473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51D75E-B1A9-45FE-B9CF-C5E71C401934}"/>
              </a:ext>
            </a:extLst>
          </p:cNvPr>
          <p:cNvSpPr txBox="1"/>
          <p:nvPr/>
        </p:nvSpPr>
        <p:spPr>
          <a:xfrm>
            <a:off x="166350" y="242316"/>
            <a:ext cx="11710193" cy="4647426"/>
          </a:xfrm>
          <a:prstGeom prst="rect">
            <a:avLst/>
          </a:prstGeom>
          <a:noFill/>
        </p:spPr>
        <p:txBody>
          <a:bodyPr wrap="none" rtlCol="0">
            <a:spAutoFit/>
          </a:bodyPr>
          <a:lstStyle/>
          <a:p>
            <a:r>
              <a:rPr lang="en-IN" b="1" dirty="0"/>
              <a:t>Check the availability of file</a:t>
            </a:r>
            <a:r>
              <a:rPr lang="en-IN" dirty="0"/>
              <a:t> </a:t>
            </a:r>
          </a:p>
          <a:p>
            <a:endParaRPr lang="en-IN" dirty="0"/>
          </a:p>
          <a:p>
            <a:r>
              <a:rPr lang="en-IN" sz="1400" dirty="0" err="1"/>
              <a:t>hadoop</a:t>
            </a:r>
            <a:r>
              <a:rPr lang="en-IN" sz="1400" dirty="0"/>
              <a:t> fs -cat /user/</a:t>
            </a:r>
            <a:r>
              <a:rPr lang="en-IN" sz="1400" dirty="0" err="1"/>
              <a:t>hadoop</a:t>
            </a:r>
            <a:r>
              <a:rPr lang="en-IN" sz="1400" dirty="0"/>
              <a:t>/a/part-m-*</a:t>
            </a:r>
          </a:p>
          <a:p>
            <a:endParaRPr lang="en-IN" dirty="0"/>
          </a:p>
          <a:p>
            <a:endParaRPr lang="en-IN" dirty="0"/>
          </a:p>
          <a:p>
            <a:endParaRPr lang="en-IN" dirty="0"/>
          </a:p>
          <a:p>
            <a:endParaRPr lang="en-IN" dirty="0"/>
          </a:p>
          <a:p>
            <a:r>
              <a:rPr lang="en-IN" b="1" dirty="0"/>
              <a:t>Conditional Import</a:t>
            </a:r>
          </a:p>
          <a:p>
            <a:endParaRPr lang="en-IN" b="1" dirty="0"/>
          </a:p>
          <a:p>
            <a:r>
              <a:rPr lang="en-IN" sz="1400" dirty="0"/>
              <a:t>create table b (id integer ,address varchar(20));</a:t>
            </a:r>
          </a:p>
          <a:p>
            <a:r>
              <a:rPr lang="en-IN" sz="1400" dirty="0"/>
              <a:t>insert into b values (1,'A');</a:t>
            </a:r>
          </a:p>
          <a:p>
            <a:r>
              <a:rPr lang="en-IN" sz="1400" dirty="0"/>
              <a:t>insert into b values (2,'B');</a:t>
            </a:r>
          </a:p>
          <a:p>
            <a:r>
              <a:rPr lang="en-IN" sz="1400" dirty="0"/>
              <a:t>insert into b values (3,'C');</a:t>
            </a:r>
          </a:p>
          <a:p>
            <a:r>
              <a:rPr lang="en-IN" sz="1400" dirty="0"/>
              <a:t>insert into b values (4,'D');</a:t>
            </a:r>
          </a:p>
          <a:p>
            <a:r>
              <a:rPr lang="en-IN" sz="1400" dirty="0"/>
              <a:t>commit;</a:t>
            </a:r>
          </a:p>
          <a:p>
            <a:endParaRPr lang="en-IN" dirty="0"/>
          </a:p>
          <a:p>
            <a:r>
              <a:rPr lang="en-IN" sz="1400" dirty="0" err="1"/>
              <a:t>sqoop</a:t>
            </a:r>
            <a:r>
              <a:rPr lang="en-IN" sz="1400" dirty="0"/>
              <a:t> import --connect </a:t>
            </a:r>
            <a:r>
              <a:rPr lang="en-IN" sz="1400" dirty="0" err="1"/>
              <a:t>jdbc:mysql</a:t>
            </a:r>
            <a:r>
              <a:rPr lang="en-IN" sz="1400" dirty="0"/>
              <a:t>://namenode1:3306/test --username root --password </a:t>
            </a:r>
            <a:r>
              <a:rPr lang="en-IN" sz="1400" dirty="0" err="1"/>
              <a:t>hadoop</a:t>
            </a:r>
            <a:r>
              <a:rPr lang="en-IN" sz="1400" dirty="0"/>
              <a:t> --table b --m 1 --where "address ='A'" --target-</a:t>
            </a:r>
            <a:r>
              <a:rPr lang="en-IN" sz="1400" dirty="0" err="1"/>
              <a:t>dir</a:t>
            </a:r>
            <a:r>
              <a:rPr lang="en-IN" sz="1400" dirty="0"/>
              <a:t> /</a:t>
            </a:r>
            <a:r>
              <a:rPr lang="en-IN" sz="1400" dirty="0" err="1"/>
              <a:t>tmp</a:t>
            </a:r>
            <a:r>
              <a:rPr lang="en-IN" sz="1400" dirty="0"/>
              <a:t>/p1</a:t>
            </a:r>
          </a:p>
          <a:p>
            <a:endParaRPr lang="en-IN" dirty="0"/>
          </a:p>
        </p:txBody>
      </p:sp>
      <p:pic>
        <p:nvPicPr>
          <p:cNvPr id="3" name="Picture 2">
            <a:extLst>
              <a:ext uri="{FF2B5EF4-FFF2-40B4-BE49-F238E27FC236}">
                <a16:creationId xmlns:a16="http://schemas.microsoft.com/office/drawing/2014/main" id="{24F07B4C-BAC7-472C-82C6-38CEE4375197}"/>
              </a:ext>
            </a:extLst>
          </p:cNvPr>
          <p:cNvPicPr>
            <a:picLocks noChangeAspect="1"/>
          </p:cNvPicPr>
          <p:nvPr/>
        </p:nvPicPr>
        <p:blipFill>
          <a:blip r:embed="rId2"/>
          <a:stretch>
            <a:fillRect/>
          </a:stretch>
        </p:blipFill>
        <p:spPr>
          <a:xfrm>
            <a:off x="5595021" y="483036"/>
            <a:ext cx="5543550" cy="1381125"/>
          </a:xfrm>
          <a:prstGeom prst="rect">
            <a:avLst/>
          </a:prstGeom>
        </p:spPr>
      </p:pic>
      <p:pic>
        <p:nvPicPr>
          <p:cNvPr id="4" name="Picture 3">
            <a:extLst>
              <a:ext uri="{FF2B5EF4-FFF2-40B4-BE49-F238E27FC236}">
                <a16:creationId xmlns:a16="http://schemas.microsoft.com/office/drawing/2014/main" id="{67773463-862E-41D3-A802-B31301D04BB6}"/>
              </a:ext>
            </a:extLst>
          </p:cNvPr>
          <p:cNvPicPr>
            <a:picLocks noChangeAspect="1"/>
          </p:cNvPicPr>
          <p:nvPr/>
        </p:nvPicPr>
        <p:blipFill>
          <a:blip r:embed="rId3"/>
          <a:stretch>
            <a:fillRect/>
          </a:stretch>
        </p:blipFill>
        <p:spPr>
          <a:xfrm>
            <a:off x="5595021" y="2886808"/>
            <a:ext cx="3962400" cy="381000"/>
          </a:xfrm>
          <a:prstGeom prst="rect">
            <a:avLst/>
          </a:prstGeom>
        </p:spPr>
      </p:pic>
    </p:spTree>
    <p:extLst>
      <p:ext uri="{BB962C8B-B14F-4D97-AF65-F5344CB8AC3E}">
        <p14:creationId xmlns:p14="http://schemas.microsoft.com/office/powerpoint/2010/main" val="319692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3BFA1-018D-41A3-A90F-CA93E321D0BB}"/>
              </a:ext>
            </a:extLst>
          </p:cNvPr>
          <p:cNvSpPr txBox="1"/>
          <p:nvPr/>
        </p:nvSpPr>
        <p:spPr>
          <a:xfrm>
            <a:off x="134084" y="373146"/>
            <a:ext cx="11869531" cy="1384995"/>
          </a:xfrm>
          <a:prstGeom prst="rect">
            <a:avLst/>
          </a:prstGeom>
          <a:noFill/>
        </p:spPr>
        <p:txBody>
          <a:bodyPr wrap="none" rtlCol="0">
            <a:spAutoFit/>
          </a:bodyPr>
          <a:lstStyle/>
          <a:p>
            <a:r>
              <a:rPr lang="en-IN" b="1" dirty="0"/>
              <a:t>Incremental import</a:t>
            </a:r>
          </a:p>
          <a:p>
            <a:endParaRPr lang="en-IN" b="1" dirty="0"/>
          </a:p>
          <a:p>
            <a:r>
              <a:rPr lang="en-IN" sz="1200" dirty="0" err="1"/>
              <a:t>sqoop</a:t>
            </a:r>
            <a:r>
              <a:rPr lang="en-IN" sz="1200" dirty="0"/>
              <a:t> import --connect </a:t>
            </a:r>
            <a:r>
              <a:rPr lang="en-IN" sz="1200" dirty="0" err="1"/>
              <a:t>jdbc:mysql</a:t>
            </a:r>
            <a:r>
              <a:rPr lang="en-IN" sz="1200" dirty="0"/>
              <a:t>://namenode1:3306/test --username root --password </a:t>
            </a:r>
            <a:r>
              <a:rPr lang="en-IN" sz="1200" dirty="0" err="1"/>
              <a:t>hadoop</a:t>
            </a:r>
            <a:r>
              <a:rPr lang="en-IN" sz="1200" dirty="0"/>
              <a:t> --table b --m 1 --target-</a:t>
            </a:r>
            <a:r>
              <a:rPr lang="en-IN" sz="1200" dirty="0" err="1"/>
              <a:t>dir</a:t>
            </a:r>
            <a:r>
              <a:rPr lang="en-IN" sz="1200" dirty="0"/>
              <a:t> /</a:t>
            </a:r>
            <a:r>
              <a:rPr lang="en-IN" sz="1200" dirty="0" err="1"/>
              <a:t>tmp</a:t>
            </a:r>
            <a:r>
              <a:rPr lang="en-IN" sz="1200" dirty="0"/>
              <a:t>/p1 </a:t>
            </a:r>
            <a:r>
              <a:rPr lang="en-IN" sz="1200" b="1" dirty="0"/>
              <a:t>--incremental append --check-column </a:t>
            </a:r>
            <a:r>
              <a:rPr lang="en-IN" sz="1200" b="1" dirty="0">
                <a:solidFill>
                  <a:srgbClr val="FF0000"/>
                </a:solidFill>
              </a:rPr>
              <a:t>id</a:t>
            </a:r>
            <a:r>
              <a:rPr lang="en-IN" sz="1200" b="1" dirty="0"/>
              <a:t> --last-value </a:t>
            </a:r>
            <a:r>
              <a:rPr lang="en-IN" sz="1200" b="1" dirty="0">
                <a:solidFill>
                  <a:srgbClr val="FF0000"/>
                </a:solidFill>
              </a:rPr>
              <a:t>4</a:t>
            </a:r>
          </a:p>
          <a:p>
            <a:endParaRPr lang="en-IN" b="1" dirty="0"/>
          </a:p>
          <a:p>
            <a:endParaRPr lang="en-IN" b="1" dirty="0"/>
          </a:p>
        </p:txBody>
      </p:sp>
    </p:spTree>
    <p:extLst>
      <p:ext uri="{BB962C8B-B14F-4D97-AF65-F5344CB8AC3E}">
        <p14:creationId xmlns:p14="http://schemas.microsoft.com/office/powerpoint/2010/main" val="61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37935-CD31-431B-9CDD-401E5F2796DB}"/>
              </a:ext>
            </a:extLst>
          </p:cNvPr>
          <p:cNvSpPr txBox="1"/>
          <p:nvPr/>
        </p:nvSpPr>
        <p:spPr>
          <a:xfrm>
            <a:off x="756138" y="325315"/>
            <a:ext cx="4624407" cy="2308324"/>
          </a:xfrm>
          <a:prstGeom prst="rect">
            <a:avLst/>
          </a:prstGeom>
          <a:noFill/>
        </p:spPr>
        <p:txBody>
          <a:bodyPr wrap="none" rtlCol="0">
            <a:spAutoFit/>
          </a:bodyPr>
          <a:lstStyle/>
          <a:p>
            <a:r>
              <a:rPr lang="en-IN" b="1" dirty="0"/>
              <a:t>Import all tables </a:t>
            </a:r>
          </a:p>
          <a:p>
            <a:endParaRPr lang="en-IN" dirty="0"/>
          </a:p>
          <a:p>
            <a:endParaRPr lang="en-IN" dirty="0"/>
          </a:p>
          <a:p>
            <a:r>
              <a:rPr lang="en-IN" dirty="0" err="1"/>
              <a:t>sqoop</a:t>
            </a:r>
            <a:r>
              <a:rPr lang="en-IN" dirty="0"/>
              <a:t> import-all-tables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r>
              <a:rPr lang="en-IN" dirty="0"/>
              <a:t> \</a:t>
            </a:r>
          </a:p>
          <a:p>
            <a:r>
              <a:rPr lang="en-IN" dirty="0"/>
              <a:t>--m 1</a:t>
            </a:r>
          </a:p>
        </p:txBody>
      </p:sp>
    </p:spTree>
    <p:extLst>
      <p:ext uri="{BB962C8B-B14F-4D97-AF65-F5344CB8AC3E}">
        <p14:creationId xmlns:p14="http://schemas.microsoft.com/office/powerpoint/2010/main" val="1290725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A6605-927C-4428-A902-55C364DF722D}"/>
              </a:ext>
            </a:extLst>
          </p:cNvPr>
          <p:cNvSpPr txBox="1"/>
          <p:nvPr/>
        </p:nvSpPr>
        <p:spPr>
          <a:xfrm>
            <a:off x="3191608" y="580292"/>
            <a:ext cx="3579634" cy="369332"/>
          </a:xfrm>
          <a:prstGeom prst="rect">
            <a:avLst/>
          </a:prstGeom>
          <a:noFill/>
        </p:spPr>
        <p:txBody>
          <a:bodyPr wrap="none" rtlCol="0">
            <a:spAutoFit/>
          </a:bodyPr>
          <a:lstStyle/>
          <a:p>
            <a:r>
              <a:rPr lang="en-IN" dirty="0"/>
              <a:t>Export from Sqoop </a:t>
            </a:r>
            <a:r>
              <a:rPr lang="en-IN" b="1" dirty="0"/>
              <a:t>(</a:t>
            </a:r>
            <a:r>
              <a:rPr lang="en-IN" b="1" dirty="0" err="1"/>
              <a:t>hdfs</a:t>
            </a:r>
            <a:r>
              <a:rPr lang="en-IN" b="1" dirty="0"/>
              <a:t> to RDBMS)</a:t>
            </a:r>
          </a:p>
        </p:txBody>
      </p:sp>
      <p:sp>
        <p:nvSpPr>
          <p:cNvPr id="3" name="Rectangle 2">
            <a:extLst>
              <a:ext uri="{FF2B5EF4-FFF2-40B4-BE49-F238E27FC236}">
                <a16:creationId xmlns:a16="http://schemas.microsoft.com/office/drawing/2014/main" id="{FCC190B7-4841-435C-B6D2-9DDDDBE64C26}"/>
              </a:ext>
            </a:extLst>
          </p:cNvPr>
          <p:cNvSpPr/>
          <p:nvPr/>
        </p:nvSpPr>
        <p:spPr>
          <a:xfrm>
            <a:off x="445476" y="1107720"/>
            <a:ext cx="11002107" cy="2769989"/>
          </a:xfrm>
          <a:prstGeom prst="rect">
            <a:avLst/>
          </a:prstGeom>
        </p:spPr>
        <p:txBody>
          <a:bodyPr wrap="square">
            <a:spAutoFit/>
          </a:bodyPr>
          <a:lstStyle/>
          <a:p>
            <a:r>
              <a:rPr lang="en-IN" sz="1200" dirty="0">
                <a:solidFill>
                  <a:srgbClr val="000000"/>
                </a:solidFill>
                <a:latin typeface="Verdana" panose="020B0604030504040204" pitchFamily="34" charset="0"/>
              </a:rPr>
              <a:t>The default operation is to insert all the record from the input files to the database table using the INSERT statement. In update mode, Sqoop generates the UPDATE statement that replaces the existing record into the database.</a:t>
            </a:r>
          </a:p>
          <a:p>
            <a:endParaRPr lang="en-IN" sz="1200" dirty="0">
              <a:solidFill>
                <a:srgbClr val="000000"/>
              </a:solidFill>
              <a:latin typeface="Verdana" panose="020B0604030504040204" pitchFamily="34" charset="0"/>
            </a:endParaRPr>
          </a:p>
          <a:p>
            <a:endParaRPr lang="en-IN" sz="1200" dirty="0">
              <a:solidFill>
                <a:srgbClr val="000000"/>
              </a:solidFill>
              <a:latin typeface="Verdana" panose="020B0604030504040204" pitchFamily="34" charset="0"/>
            </a:endParaRPr>
          </a:p>
          <a:p>
            <a:r>
              <a:rPr lang="en-IN" sz="1200" dirty="0">
                <a:solidFill>
                  <a:srgbClr val="C00000"/>
                </a:solidFill>
                <a:latin typeface="Verdana" panose="020B0604030504040204" pitchFamily="34" charset="0"/>
              </a:rPr>
              <a:t>**</a:t>
            </a:r>
            <a:r>
              <a:rPr lang="en-IN" dirty="0">
                <a:solidFill>
                  <a:srgbClr val="C00000"/>
                </a:solidFill>
              </a:rPr>
              <a:t>mandatory table structure needs to be present in database</a:t>
            </a:r>
          </a:p>
          <a:p>
            <a:endParaRPr lang="en-IN" sz="1200" dirty="0">
              <a:solidFill>
                <a:srgbClr val="FF0000"/>
              </a:solidFill>
            </a:endParaRPr>
          </a:p>
          <a:p>
            <a:endParaRPr lang="en-IN" sz="1200" dirty="0">
              <a:solidFill>
                <a:srgbClr val="FF0000"/>
              </a:solidFill>
            </a:endParaRPr>
          </a:p>
          <a:p>
            <a:endParaRPr lang="en-IN" sz="1200" dirty="0">
              <a:solidFill>
                <a:srgbClr val="FF0000"/>
              </a:solidFill>
            </a:endParaRPr>
          </a:p>
          <a:p>
            <a:r>
              <a:rPr lang="en-IN" sz="1200" dirty="0" err="1"/>
              <a:t>sqoop</a:t>
            </a:r>
            <a:r>
              <a:rPr lang="en-IN" sz="1200" dirty="0"/>
              <a:t> export \</a:t>
            </a:r>
          </a:p>
          <a:p>
            <a:r>
              <a:rPr lang="en-IN" sz="1200" dirty="0"/>
              <a:t>--connect </a:t>
            </a:r>
            <a:r>
              <a:rPr lang="en-IN" sz="1200" dirty="0" err="1"/>
              <a:t>jdbc:mysql</a:t>
            </a:r>
            <a:r>
              <a:rPr lang="en-IN" sz="1200" dirty="0"/>
              <a:t>://namenode1:3306/test \</a:t>
            </a:r>
          </a:p>
          <a:p>
            <a:r>
              <a:rPr lang="en-IN" sz="1200" dirty="0"/>
              <a:t>--username root \</a:t>
            </a:r>
          </a:p>
          <a:p>
            <a:r>
              <a:rPr lang="en-IN" sz="1200" dirty="0"/>
              <a:t>--password </a:t>
            </a:r>
            <a:r>
              <a:rPr lang="en-IN" sz="1200" dirty="0" err="1"/>
              <a:t>hadoop</a:t>
            </a:r>
            <a:r>
              <a:rPr lang="en-IN" sz="1200" dirty="0"/>
              <a:t> \</a:t>
            </a:r>
          </a:p>
          <a:p>
            <a:r>
              <a:rPr lang="en-IN" sz="1200" dirty="0"/>
              <a:t>--table b \</a:t>
            </a:r>
          </a:p>
          <a:p>
            <a:r>
              <a:rPr lang="en-IN" sz="1200" dirty="0"/>
              <a:t>--export-</a:t>
            </a:r>
            <a:r>
              <a:rPr lang="en-IN" sz="1200" dirty="0" err="1"/>
              <a:t>dir</a:t>
            </a:r>
            <a:r>
              <a:rPr lang="en-IN" sz="1200" dirty="0"/>
              <a:t> /user/</a:t>
            </a:r>
            <a:r>
              <a:rPr lang="en-IN" sz="1200" dirty="0" err="1"/>
              <a:t>hadoop</a:t>
            </a:r>
            <a:r>
              <a:rPr lang="en-IN" sz="1200" dirty="0"/>
              <a:t>/b</a:t>
            </a:r>
          </a:p>
        </p:txBody>
      </p:sp>
    </p:spTree>
    <p:extLst>
      <p:ext uri="{BB962C8B-B14F-4D97-AF65-F5344CB8AC3E}">
        <p14:creationId xmlns:p14="http://schemas.microsoft.com/office/powerpoint/2010/main" val="345370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89529D-FD89-4F5F-80E4-7BCA42E7DDE6}"/>
              </a:ext>
            </a:extLst>
          </p:cNvPr>
          <p:cNvSpPr/>
          <p:nvPr/>
        </p:nvSpPr>
        <p:spPr>
          <a:xfrm>
            <a:off x="260838" y="327383"/>
            <a:ext cx="10369061" cy="5262979"/>
          </a:xfrm>
          <a:prstGeom prst="rect">
            <a:avLst/>
          </a:prstGeom>
        </p:spPr>
        <p:txBody>
          <a:bodyPr wrap="square">
            <a:spAutoFit/>
          </a:bodyPr>
          <a:lstStyle/>
          <a:p>
            <a:pPr algn="ctr"/>
            <a:r>
              <a:rPr lang="en-IN" b="1" dirty="0">
                <a:solidFill>
                  <a:srgbClr val="000000"/>
                </a:solidFill>
                <a:latin typeface="Verdana" panose="020B0604030504040204" pitchFamily="34" charset="0"/>
              </a:rPr>
              <a:t>Sqoop job </a:t>
            </a:r>
          </a:p>
          <a:p>
            <a:endParaRPr lang="en-IN" dirty="0">
              <a:solidFill>
                <a:srgbClr val="000000"/>
              </a:solidFill>
              <a:latin typeface="Verdana" panose="020B0604030504040204" pitchFamily="34" charset="0"/>
            </a:endParaRPr>
          </a:p>
          <a:p>
            <a:r>
              <a:rPr lang="en-IN" sz="1400" dirty="0">
                <a:solidFill>
                  <a:srgbClr val="000000"/>
                </a:solidFill>
                <a:latin typeface="Verdana" panose="020B0604030504040204" pitchFamily="34" charset="0"/>
              </a:rPr>
              <a:t>Sqoop job creates and saves the import and export commands. It specifies parameters to identify and recall the saved job. This re-calling or re-executing is used in the incremental import, which can import the updated rows from RDBMS table to HDFS.</a:t>
            </a:r>
          </a:p>
          <a:p>
            <a:endParaRPr lang="en-IN" sz="1400" dirty="0">
              <a:solidFill>
                <a:srgbClr val="000000"/>
              </a:solidFill>
              <a:latin typeface="Verdana" panose="020B0604030504040204" pitchFamily="34" charset="0"/>
            </a:endParaRPr>
          </a:p>
          <a:p>
            <a:endParaRPr lang="en-IN" sz="1400" dirty="0">
              <a:solidFill>
                <a:srgbClr val="000000"/>
              </a:solidFill>
              <a:latin typeface="Verdana" panose="020B0604030504040204" pitchFamily="34" charset="0"/>
            </a:endParaRPr>
          </a:p>
          <a:p>
            <a:r>
              <a:rPr lang="en-IN" sz="1400" b="1" dirty="0">
                <a:solidFill>
                  <a:srgbClr val="C00000"/>
                </a:solidFill>
                <a:latin typeface="Verdana" panose="020B0604030504040204" pitchFamily="34" charset="0"/>
              </a:rPr>
              <a:t>Create a JOB</a:t>
            </a:r>
          </a:p>
          <a:p>
            <a:endParaRPr lang="en-IN" sz="1400" dirty="0">
              <a:solidFill>
                <a:srgbClr val="000000"/>
              </a:solidFill>
              <a:latin typeface="Verdana" panose="020B0604030504040204" pitchFamily="34" charset="0"/>
            </a:endParaRPr>
          </a:p>
          <a:p>
            <a:r>
              <a:rPr lang="en-IN" sz="1400" dirty="0">
                <a:solidFill>
                  <a:srgbClr val="000000"/>
                </a:solidFill>
                <a:latin typeface="Verdana" panose="020B0604030504040204" pitchFamily="34" charset="0"/>
              </a:rPr>
              <a:t>Make sure java-json file is present in “/</a:t>
            </a:r>
            <a:r>
              <a:rPr lang="en-IN" sz="1400" dirty="0" err="1">
                <a:solidFill>
                  <a:srgbClr val="000000"/>
                </a:solidFill>
                <a:latin typeface="Verdana" panose="020B0604030504040204" pitchFamily="34" charset="0"/>
              </a:rPr>
              <a:t>usr</a:t>
            </a:r>
            <a:r>
              <a:rPr lang="en-IN" sz="1400" dirty="0">
                <a:solidFill>
                  <a:srgbClr val="000000"/>
                </a:solidFill>
                <a:latin typeface="Verdana" panose="020B0604030504040204" pitchFamily="34" charset="0"/>
              </a:rPr>
              <a:t>/local/</a:t>
            </a:r>
            <a:r>
              <a:rPr lang="en-IN" sz="1400" dirty="0" err="1">
                <a:solidFill>
                  <a:srgbClr val="000000"/>
                </a:solidFill>
                <a:latin typeface="Verdana" panose="020B0604030504040204" pitchFamily="34" charset="0"/>
              </a:rPr>
              <a:t>sqoop</a:t>
            </a:r>
            <a:r>
              <a:rPr lang="en-IN" sz="1400" dirty="0">
                <a:solidFill>
                  <a:srgbClr val="000000"/>
                </a:solidFill>
                <a:latin typeface="Verdana" panose="020B0604030504040204" pitchFamily="34" charset="0"/>
              </a:rPr>
              <a:t>/lib/”</a:t>
            </a:r>
          </a:p>
          <a:p>
            <a:endParaRPr lang="en-IN" sz="1400" dirty="0">
              <a:solidFill>
                <a:srgbClr val="000000"/>
              </a:solidFill>
              <a:latin typeface="Verdana" panose="020B0604030504040204" pitchFamily="34" charset="0"/>
            </a:endParaRPr>
          </a:p>
          <a:p>
            <a:r>
              <a:rPr lang="en-IN" sz="1400" dirty="0" err="1"/>
              <a:t>sqoop</a:t>
            </a:r>
            <a:r>
              <a:rPr lang="en-IN" sz="1400" dirty="0"/>
              <a:t> job --create myjob5 -- import --connect </a:t>
            </a:r>
            <a:r>
              <a:rPr lang="en-IN" sz="1400" dirty="0" err="1"/>
              <a:t>jdbc:mysql</a:t>
            </a:r>
            <a:r>
              <a:rPr lang="en-IN" sz="1400" dirty="0"/>
              <a:t>://namenode1:3306/test --username root --password </a:t>
            </a:r>
            <a:r>
              <a:rPr lang="en-IN" sz="1400" dirty="0" err="1"/>
              <a:t>hadoop</a:t>
            </a:r>
            <a:r>
              <a:rPr lang="en-IN" sz="1400" dirty="0"/>
              <a:t> --table b --m  1</a:t>
            </a:r>
          </a:p>
          <a:p>
            <a:endParaRPr lang="en-IN" sz="1400" dirty="0"/>
          </a:p>
          <a:p>
            <a:endParaRPr lang="en-IN" sz="1400" dirty="0"/>
          </a:p>
          <a:p>
            <a:r>
              <a:rPr lang="en-IN" sz="1400" b="1" dirty="0">
                <a:solidFill>
                  <a:srgbClr val="C00000"/>
                </a:solidFill>
                <a:latin typeface="Verdana" panose="020B0604030504040204" pitchFamily="34" charset="0"/>
              </a:rPr>
              <a:t>List Available Jobs</a:t>
            </a:r>
          </a:p>
          <a:p>
            <a:endParaRPr lang="en-IN" sz="1600" b="1" dirty="0">
              <a:solidFill>
                <a:srgbClr val="C00000"/>
              </a:solidFill>
            </a:endParaRPr>
          </a:p>
          <a:p>
            <a:r>
              <a:rPr lang="en-IN" sz="1400" dirty="0"/>
              <a:t>Sqoop job –list</a:t>
            </a:r>
          </a:p>
          <a:p>
            <a:endParaRPr lang="en-IN" sz="1400" dirty="0"/>
          </a:p>
          <a:p>
            <a:r>
              <a:rPr lang="en-IN" sz="1400" b="1" dirty="0">
                <a:solidFill>
                  <a:srgbClr val="C00000"/>
                </a:solidFill>
                <a:latin typeface="Verdana" panose="020B0604030504040204" pitchFamily="34" charset="0"/>
              </a:rPr>
              <a:t>Inspect Job</a:t>
            </a:r>
          </a:p>
          <a:p>
            <a:endParaRPr lang="en-IN" sz="1400" dirty="0"/>
          </a:p>
          <a:p>
            <a:r>
              <a:rPr lang="en-IN" sz="1400" dirty="0" err="1"/>
              <a:t>sqoop</a:t>
            </a:r>
            <a:r>
              <a:rPr lang="en-IN" sz="1400" dirty="0"/>
              <a:t> job --show myjob5</a:t>
            </a:r>
          </a:p>
          <a:p>
            <a:endParaRPr lang="en-IN" sz="1400" dirty="0"/>
          </a:p>
          <a:p>
            <a:endParaRPr lang="en-IN" sz="1400" dirty="0"/>
          </a:p>
        </p:txBody>
      </p:sp>
      <p:pic>
        <p:nvPicPr>
          <p:cNvPr id="5" name="Picture 4">
            <a:extLst>
              <a:ext uri="{FF2B5EF4-FFF2-40B4-BE49-F238E27FC236}">
                <a16:creationId xmlns:a16="http://schemas.microsoft.com/office/drawing/2014/main" id="{28C9F70A-6C33-4867-9CFB-4FBD8FF4A404}"/>
              </a:ext>
            </a:extLst>
          </p:cNvPr>
          <p:cNvPicPr>
            <a:picLocks noChangeAspect="1"/>
          </p:cNvPicPr>
          <p:nvPr/>
        </p:nvPicPr>
        <p:blipFill>
          <a:blip r:embed="rId2"/>
          <a:stretch>
            <a:fillRect/>
          </a:stretch>
        </p:blipFill>
        <p:spPr>
          <a:xfrm>
            <a:off x="3152775" y="3078041"/>
            <a:ext cx="6343650" cy="1581150"/>
          </a:xfrm>
          <a:prstGeom prst="rect">
            <a:avLst/>
          </a:prstGeom>
        </p:spPr>
      </p:pic>
      <p:pic>
        <p:nvPicPr>
          <p:cNvPr id="6" name="Picture 5">
            <a:extLst>
              <a:ext uri="{FF2B5EF4-FFF2-40B4-BE49-F238E27FC236}">
                <a16:creationId xmlns:a16="http://schemas.microsoft.com/office/drawing/2014/main" id="{42EC0C79-4E94-45EE-BD69-2246DC3CBC78}"/>
              </a:ext>
            </a:extLst>
          </p:cNvPr>
          <p:cNvPicPr>
            <a:picLocks noChangeAspect="1"/>
          </p:cNvPicPr>
          <p:nvPr/>
        </p:nvPicPr>
        <p:blipFill>
          <a:blip r:embed="rId3"/>
          <a:stretch>
            <a:fillRect/>
          </a:stretch>
        </p:blipFill>
        <p:spPr>
          <a:xfrm>
            <a:off x="3152775" y="4659191"/>
            <a:ext cx="5086350" cy="1962150"/>
          </a:xfrm>
          <a:prstGeom prst="rect">
            <a:avLst/>
          </a:prstGeom>
        </p:spPr>
      </p:pic>
    </p:spTree>
    <p:extLst>
      <p:ext uri="{BB962C8B-B14F-4D97-AF65-F5344CB8AC3E}">
        <p14:creationId xmlns:p14="http://schemas.microsoft.com/office/powerpoint/2010/main" val="350738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0A93DF-6DCC-4732-993C-A1232EB2B0B4}"/>
              </a:ext>
            </a:extLst>
          </p:cNvPr>
          <p:cNvSpPr/>
          <p:nvPr/>
        </p:nvSpPr>
        <p:spPr>
          <a:xfrm>
            <a:off x="717223" y="492342"/>
            <a:ext cx="10229200" cy="2462213"/>
          </a:xfrm>
          <a:prstGeom prst="rect">
            <a:avLst/>
          </a:prstGeom>
        </p:spPr>
        <p:txBody>
          <a:bodyPr wrap="square">
            <a:spAutoFit/>
          </a:bodyPr>
          <a:lstStyle/>
          <a:p>
            <a:r>
              <a:rPr lang="en-IN" b="1" dirty="0">
                <a:solidFill>
                  <a:srgbClr val="C00000"/>
                </a:solidFill>
                <a:latin typeface="Verdana" panose="020B0604030504040204" pitchFamily="34" charset="0"/>
              </a:rPr>
              <a:t>Execute Job</a:t>
            </a:r>
          </a:p>
          <a:p>
            <a:endParaRPr lang="en-IN" dirty="0">
              <a:solidFill>
                <a:srgbClr val="121214"/>
              </a:solidFill>
              <a:latin typeface="Verdana" panose="020B0604030504040204" pitchFamily="34" charset="0"/>
            </a:endParaRPr>
          </a:p>
          <a:p>
            <a:r>
              <a:rPr lang="en-IN" sz="1400" dirty="0" err="1">
                <a:solidFill>
                  <a:srgbClr val="121214"/>
                </a:solidFill>
                <a:latin typeface="Verdana" panose="020B0604030504040204" pitchFamily="34" charset="0"/>
              </a:rPr>
              <a:t>sqoop</a:t>
            </a:r>
            <a:r>
              <a:rPr lang="en-IN" sz="1400" dirty="0">
                <a:solidFill>
                  <a:srgbClr val="121214"/>
                </a:solidFill>
                <a:latin typeface="Verdana" panose="020B0604030504040204" pitchFamily="34" charset="0"/>
              </a:rPr>
              <a:t> job --exec myjob5</a:t>
            </a:r>
          </a:p>
          <a:p>
            <a:endParaRPr lang="en-IN" dirty="0">
              <a:solidFill>
                <a:srgbClr val="121214"/>
              </a:solidFill>
              <a:latin typeface="Verdana" panose="020B0604030504040204" pitchFamily="34" charset="0"/>
            </a:endParaRPr>
          </a:p>
          <a:p>
            <a:r>
              <a:rPr lang="en-IN" b="1" dirty="0">
                <a:solidFill>
                  <a:srgbClr val="C00000"/>
                </a:solidFill>
                <a:latin typeface="Verdana" panose="020B0604030504040204" pitchFamily="34" charset="0"/>
              </a:rPr>
              <a:t>Delete Job</a:t>
            </a:r>
          </a:p>
          <a:p>
            <a:endParaRPr lang="en-IN" dirty="0">
              <a:solidFill>
                <a:srgbClr val="121214"/>
              </a:solidFill>
              <a:latin typeface="Verdana" panose="020B0604030504040204" pitchFamily="34" charset="0"/>
            </a:endParaRPr>
          </a:p>
          <a:p>
            <a:r>
              <a:rPr lang="en-IN" sz="1400" dirty="0" err="1">
                <a:solidFill>
                  <a:srgbClr val="121214"/>
                </a:solidFill>
                <a:latin typeface="Verdana" panose="020B0604030504040204" pitchFamily="34" charset="0"/>
              </a:rPr>
              <a:t>sqoop</a:t>
            </a:r>
            <a:r>
              <a:rPr lang="en-IN" sz="1400" dirty="0">
                <a:solidFill>
                  <a:srgbClr val="121214"/>
                </a:solidFill>
                <a:latin typeface="Verdana" panose="020B0604030504040204" pitchFamily="34" charset="0"/>
              </a:rPr>
              <a:t> job --delete myjob5</a:t>
            </a:r>
          </a:p>
          <a:p>
            <a:endParaRPr lang="en-IN" dirty="0">
              <a:solidFill>
                <a:srgbClr val="121214"/>
              </a:solidFill>
              <a:latin typeface="Verdana" panose="020B0604030504040204" pitchFamily="34" charset="0"/>
            </a:endParaRPr>
          </a:p>
          <a:p>
            <a:r>
              <a:rPr lang="en-IN" dirty="0">
                <a:solidFill>
                  <a:srgbClr val="121214"/>
                </a:solidFill>
                <a:latin typeface="Verdana" panose="020B0604030504040204" pitchFamily="34" charset="0"/>
              </a:rPr>
              <a:t> </a:t>
            </a:r>
            <a:endParaRPr lang="en-IN"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194943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A6140D-C7DF-48B6-B617-79F331A62C50}"/>
              </a:ext>
            </a:extLst>
          </p:cNvPr>
          <p:cNvSpPr/>
          <p:nvPr/>
        </p:nvSpPr>
        <p:spPr>
          <a:xfrm>
            <a:off x="805962" y="377960"/>
            <a:ext cx="10105292" cy="3139321"/>
          </a:xfrm>
          <a:prstGeom prst="rect">
            <a:avLst/>
          </a:prstGeom>
        </p:spPr>
        <p:txBody>
          <a:bodyPr wrap="square">
            <a:spAutoFit/>
          </a:bodyPr>
          <a:lstStyle/>
          <a:p>
            <a:pPr algn="ctr"/>
            <a:r>
              <a:rPr lang="en-IN" b="1" dirty="0"/>
              <a:t>Sqoop - </a:t>
            </a:r>
            <a:r>
              <a:rPr lang="en-IN" b="1" dirty="0" err="1"/>
              <a:t>Codegen</a:t>
            </a:r>
            <a:endParaRPr lang="en-IN" b="1" dirty="0"/>
          </a:p>
          <a:p>
            <a:endParaRPr lang="en-IN" dirty="0"/>
          </a:p>
          <a:p>
            <a:r>
              <a:rPr lang="en-IN" dirty="0"/>
              <a:t>Every database table has one DAO class that contains ‘getter’ and ‘setter’ methods to initialize objects. This tool (-</a:t>
            </a:r>
            <a:r>
              <a:rPr lang="en-IN" dirty="0" err="1"/>
              <a:t>codegen</a:t>
            </a:r>
            <a:r>
              <a:rPr lang="en-IN" dirty="0"/>
              <a:t>) generates the DAO class automatically</a:t>
            </a:r>
          </a:p>
          <a:p>
            <a:endParaRPr lang="en-IN" dirty="0"/>
          </a:p>
          <a:p>
            <a:endParaRPr lang="en-IN" dirty="0"/>
          </a:p>
          <a:p>
            <a:r>
              <a:rPr lang="en-IN" dirty="0" err="1"/>
              <a:t>sqoop</a:t>
            </a:r>
            <a:r>
              <a:rPr lang="en-IN" dirty="0"/>
              <a:t> </a:t>
            </a:r>
            <a:r>
              <a:rPr lang="en-IN" dirty="0" err="1"/>
              <a:t>codegen</a:t>
            </a:r>
            <a:r>
              <a:rPr lang="en-IN" dirty="0"/>
              <a:t>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r>
              <a:rPr lang="en-IN" dirty="0"/>
              <a:t> \</a:t>
            </a:r>
          </a:p>
          <a:p>
            <a:r>
              <a:rPr lang="en-IN" dirty="0"/>
              <a:t>--table b</a:t>
            </a:r>
          </a:p>
        </p:txBody>
      </p:sp>
      <p:pic>
        <p:nvPicPr>
          <p:cNvPr id="4" name="Picture 3">
            <a:extLst>
              <a:ext uri="{FF2B5EF4-FFF2-40B4-BE49-F238E27FC236}">
                <a16:creationId xmlns:a16="http://schemas.microsoft.com/office/drawing/2014/main" id="{A6121DA2-3480-4062-B85C-196CD2CA6558}"/>
              </a:ext>
            </a:extLst>
          </p:cNvPr>
          <p:cNvPicPr>
            <a:picLocks noChangeAspect="1"/>
          </p:cNvPicPr>
          <p:nvPr/>
        </p:nvPicPr>
        <p:blipFill>
          <a:blip r:embed="rId2"/>
          <a:stretch>
            <a:fillRect/>
          </a:stretch>
        </p:blipFill>
        <p:spPr>
          <a:xfrm>
            <a:off x="805962" y="3580900"/>
            <a:ext cx="11249025" cy="2905125"/>
          </a:xfrm>
          <a:prstGeom prst="rect">
            <a:avLst/>
          </a:prstGeom>
        </p:spPr>
      </p:pic>
    </p:spTree>
    <p:extLst>
      <p:ext uri="{BB962C8B-B14F-4D97-AF65-F5344CB8AC3E}">
        <p14:creationId xmlns:p14="http://schemas.microsoft.com/office/powerpoint/2010/main" val="2076532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CEED3-F3D7-44DB-B11A-4E6769B61BE2}"/>
              </a:ext>
            </a:extLst>
          </p:cNvPr>
          <p:cNvSpPr txBox="1"/>
          <p:nvPr/>
        </p:nvSpPr>
        <p:spPr>
          <a:xfrm>
            <a:off x="347295" y="633046"/>
            <a:ext cx="10974266" cy="3139321"/>
          </a:xfrm>
          <a:prstGeom prst="rect">
            <a:avLst/>
          </a:prstGeom>
          <a:noFill/>
        </p:spPr>
        <p:txBody>
          <a:bodyPr wrap="square" rtlCol="0">
            <a:spAutoFit/>
          </a:bodyPr>
          <a:lstStyle/>
          <a:p>
            <a:pPr algn="ctr"/>
            <a:r>
              <a:rPr lang="en-IN" b="1" dirty="0"/>
              <a:t>Sqoop Eval</a:t>
            </a:r>
          </a:p>
          <a:p>
            <a:endParaRPr lang="en-IN" b="1" dirty="0">
              <a:solidFill>
                <a:srgbClr val="C00000"/>
              </a:solidFill>
            </a:endParaRPr>
          </a:p>
          <a:p>
            <a:r>
              <a:rPr lang="en-IN" dirty="0"/>
              <a:t>preview the result in the console</a:t>
            </a:r>
          </a:p>
          <a:p>
            <a:endParaRPr lang="en-IN" b="1" dirty="0">
              <a:solidFill>
                <a:srgbClr val="C00000"/>
              </a:solidFill>
            </a:endParaRPr>
          </a:p>
          <a:p>
            <a:r>
              <a:rPr lang="en-IN" dirty="0" err="1"/>
              <a:t>sqoop</a:t>
            </a:r>
            <a:r>
              <a:rPr lang="en-IN" dirty="0"/>
              <a:t> eval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r>
              <a:rPr lang="en-IN" dirty="0"/>
              <a:t> \</a:t>
            </a:r>
          </a:p>
          <a:p>
            <a:r>
              <a:rPr lang="en-IN" dirty="0"/>
              <a:t>--query "SELECT * FROM b where address in ('B','C')LIMIT 3"</a:t>
            </a:r>
          </a:p>
          <a:p>
            <a:endParaRPr lang="en-IN" b="1" dirty="0">
              <a:solidFill>
                <a:srgbClr val="C00000"/>
              </a:solidFill>
            </a:endParaRPr>
          </a:p>
          <a:p>
            <a:endParaRPr lang="en-IN" b="1" dirty="0">
              <a:solidFill>
                <a:srgbClr val="C00000"/>
              </a:solidFill>
            </a:endParaRPr>
          </a:p>
        </p:txBody>
      </p:sp>
      <p:pic>
        <p:nvPicPr>
          <p:cNvPr id="3" name="Picture 2">
            <a:extLst>
              <a:ext uri="{FF2B5EF4-FFF2-40B4-BE49-F238E27FC236}">
                <a16:creationId xmlns:a16="http://schemas.microsoft.com/office/drawing/2014/main" id="{922A60D2-8B2E-430F-A20D-EAF40AFF8F60}"/>
              </a:ext>
            </a:extLst>
          </p:cNvPr>
          <p:cNvPicPr>
            <a:picLocks noChangeAspect="1"/>
          </p:cNvPicPr>
          <p:nvPr/>
        </p:nvPicPr>
        <p:blipFill>
          <a:blip r:embed="rId2"/>
          <a:stretch>
            <a:fillRect/>
          </a:stretch>
        </p:blipFill>
        <p:spPr>
          <a:xfrm>
            <a:off x="465992" y="3523404"/>
            <a:ext cx="11287125" cy="2819400"/>
          </a:xfrm>
          <a:prstGeom prst="rect">
            <a:avLst/>
          </a:prstGeom>
        </p:spPr>
      </p:pic>
    </p:spTree>
    <p:extLst>
      <p:ext uri="{BB962C8B-B14F-4D97-AF65-F5344CB8AC3E}">
        <p14:creationId xmlns:p14="http://schemas.microsoft.com/office/powerpoint/2010/main" val="270222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8CC35D-B8CA-4E46-BB0D-BA4782173DF7}"/>
              </a:ext>
            </a:extLst>
          </p:cNvPr>
          <p:cNvSpPr txBox="1"/>
          <p:nvPr/>
        </p:nvSpPr>
        <p:spPr>
          <a:xfrm>
            <a:off x="1195754" y="888023"/>
            <a:ext cx="4631204" cy="2031325"/>
          </a:xfrm>
          <a:prstGeom prst="rect">
            <a:avLst/>
          </a:prstGeom>
          <a:noFill/>
        </p:spPr>
        <p:txBody>
          <a:bodyPr wrap="none" rtlCol="0">
            <a:spAutoFit/>
          </a:bodyPr>
          <a:lstStyle/>
          <a:p>
            <a:r>
              <a:rPr lang="en-IN" b="1" dirty="0"/>
              <a:t>Evaluate the insert statement </a:t>
            </a:r>
          </a:p>
          <a:p>
            <a:endParaRPr lang="en-IN" dirty="0"/>
          </a:p>
          <a:p>
            <a:r>
              <a:rPr lang="en-IN" dirty="0" err="1"/>
              <a:t>sqoop</a:t>
            </a:r>
            <a:r>
              <a:rPr lang="en-IN" dirty="0"/>
              <a:t> eval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r>
              <a:rPr lang="en-IN" dirty="0"/>
              <a:t> \</a:t>
            </a:r>
          </a:p>
          <a:p>
            <a:r>
              <a:rPr lang="en-IN" dirty="0"/>
              <a:t>-e "INSERT INTO b VALUES(1234,'ALLAHABAD')"</a:t>
            </a:r>
          </a:p>
        </p:txBody>
      </p:sp>
      <p:pic>
        <p:nvPicPr>
          <p:cNvPr id="3" name="Picture 2">
            <a:extLst>
              <a:ext uri="{FF2B5EF4-FFF2-40B4-BE49-F238E27FC236}">
                <a16:creationId xmlns:a16="http://schemas.microsoft.com/office/drawing/2014/main" id="{33211D17-ED60-4A41-93BD-D1AFD9558E1E}"/>
              </a:ext>
            </a:extLst>
          </p:cNvPr>
          <p:cNvPicPr>
            <a:picLocks noChangeAspect="1"/>
          </p:cNvPicPr>
          <p:nvPr/>
        </p:nvPicPr>
        <p:blipFill>
          <a:blip r:embed="rId2"/>
          <a:stretch>
            <a:fillRect/>
          </a:stretch>
        </p:blipFill>
        <p:spPr>
          <a:xfrm>
            <a:off x="769106" y="3129028"/>
            <a:ext cx="11191875" cy="1619250"/>
          </a:xfrm>
          <a:prstGeom prst="rect">
            <a:avLst/>
          </a:prstGeom>
        </p:spPr>
      </p:pic>
    </p:spTree>
    <p:extLst>
      <p:ext uri="{BB962C8B-B14F-4D97-AF65-F5344CB8AC3E}">
        <p14:creationId xmlns:p14="http://schemas.microsoft.com/office/powerpoint/2010/main" val="220767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B47B47-79F7-48A9-9705-199DC817BA7F}"/>
              </a:ext>
            </a:extLst>
          </p:cNvPr>
          <p:cNvSpPr/>
          <p:nvPr/>
        </p:nvSpPr>
        <p:spPr>
          <a:xfrm>
            <a:off x="606669" y="1239891"/>
            <a:ext cx="10480431" cy="3954929"/>
          </a:xfrm>
          <a:prstGeom prst="rect">
            <a:avLst/>
          </a:prstGeom>
        </p:spPr>
        <p:txBody>
          <a:bodyPr wrap="square">
            <a:spAutoFit/>
          </a:bodyPr>
          <a:lstStyle/>
          <a:p>
            <a:r>
              <a:rPr lang="en-IN" dirty="0"/>
              <a:t>Apache Sqoop is a tool designed for efficiently transferring bulk data between Apache Hadoop and external datastores such as relational databases, enterprise data warehouses.</a:t>
            </a:r>
            <a:r>
              <a:rPr lang="en-IN" b="1" dirty="0"/>
              <a:t>.</a:t>
            </a:r>
            <a:endParaRPr lang="en-IN" sz="1400" b="1" dirty="0"/>
          </a:p>
          <a:p>
            <a:r>
              <a:rPr lang="en-IN" sz="3200" dirty="0"/>
              <a:t>                                          Why Pig?</a:t>
            </a:r>
          </a:p>
          <a:p>
            <a:endParaRPr lang="en-IN" sz="1400" dirty="0"/>
          </a:p>
          <a:p>
            <a:r>
              <a:rPr lang="en-IN" dirty="0"/>
              <a:t>Apache Sqoop efficiently transfers bulk data between Apache Hadoop and structured datastores such as relational databases. Sqoop helps offload certain tasks (such as ETL processing) from the EDW to Hadoop for efficient execution at a much lower cost. Sqoop can also be used to extract data from Hadoop and export it into external structured datastores. Sqoop works with relational databases such as Teradata, Netezza, Oracle, MySQL, Postgres, and </a:t>
            </a:r>
            <a:r>
              <a:rPr lang="en-IN" dirty="0" err="1"/>
              <a:t>HSQLDBand</a:t>
            </a:r>
            <a:r>
              <a:rPr lang="en-IN" dirty="0"/>
              <a:t> appeals to developers already familiar with scripting languages and SQL.</a:t>
            </a:r>
            <a:r>
              <a:rPr lang="en-IN" sz="3600" dirty="0"/>
              <a:t> </a:t>
            </a:r>
          </a:p>
          <a:p>
            <a:r>
              <a:rPr lang="en-IN" sz="3600" dirty="0"/>
              <a:t>                                 </a:t>
            </a:r>
          </a:p>
          <a:p>
            <a:endParaRPr lang="en-IN" sz="1400" i="1" dirty="0"/>
          </a:p>
          <a:p>
            <a:endParaRPr lang="en-IN" sz="1100" dirty="0"/>
          </a:p>
        </p:txBody>
      </p:sp>
      <p:sp>
        <p:nvSpPr>
          <p:cNvPr id="3" name="TextBox 2">
            <a:extLst>
              <a:ext uri="{FF2B5EF4-FFF2-40B4-BE49-F238E27FC236}">
                <a16:creationId xmlns:a16="http://schemas.microsoft.com/office/drawing/2014/main" id="{CACE7657-42EB-41B8-826B-6BDD41719631}"/>
              </a:ext>
            </a:extLst>
          </p:cNvPr>
          <p:cNvSpPr txBox="1"/>
          <p:nvPr/>
        </p:nvSpPr>
        <p:spPr>
          <a:xfrm>
            <a:off x="4422530" y="624255"/>
            <a:ext cx="3077307" cy="584775"/>
          </a:xfrm>
          <a:prstGeom prst="rect">
            <a:avLst/>
          </a:prstGeom>
          <a:noFill/>
        </p:spPr>
        <p:txBody>
          <a:bodyPr wrap="square" rtlCol="0">
            <a:spAutoFit/>
          </a:bodyPr>
          <a:lstStyle/>
          <a:p>
            <a:r>
              <a:rPr lang="en-IN" sz="3200" dirty="0"/>
              <a:t>What is Pig?</a:t>
            </a:r>
          </a:p>
        </p:txBody>
      </p:sp>
    </p:spTree>
    <p:extLst>
      <p:ext uri="{BB962C8B-B14F-4D97-AF65-F5344CB8AC3E}">
        <p14:creationId xmlns:p14="http://schemas.microsoft.com/office/powerpoint/2010/main" val="145911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FD76D-A766-4A71-8C79-66CBDD2A53F9}"/>
              </a:ext>
            </a:extLst>
          </p:cNvPr>
          <p:cNvSpPr txBox="1"/>
          <p:nvPr/>
        </p:nvSpPr>
        <p:spPr>
          <a:xfrm>
            <a:off x="1257300" y="624254"/>
            <a:ext cx="10610850" cy="2308324"/>
          </a:xfrm>
          <a:prstGeom prst="rect">
            <a:avLst/>
          </a:prstGeom>
          <a:noFill/>
        </p:spPr>
        <p:txBody>
          <a:bodyPr wrap="square" rtlCol="0">
            <a:spAutoFit/>
          </a:bodyPr>
          <a:lstStyle/>
          <a:p>
            <a:pPr algn="ctr"/>
            <a:r>
              <a:rPr lang="en-IN" b="1" dirty="0"/>
              <a:t>List databases </a:t>
            </a:r>
          </a:p>
          <a:p>
            <a:endParaRPr lang="en-IN" dirty="0"/>
          </a:p>
          <a:p>
            <a:r>
              <a:rPr lang="en-IN" dirty="0" err="1"/>
              <a:t>sqoop</a:t>
            </a:r>
            <a:r>
              <a:rPr lang="en-IN" dirty="0"/>
              <a:t> list-databases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endParaRPr lang="en-IN" dirty="0"/>
          </a:p>
          <a:p>
            <a:endParaRPr lang="en-IN" dirty="0"/>
          </a:p>
          <a:p>
            <a:endParaRPr lang="en-IN" dirty="0"/>
          </a:p>
        </p:txBody>
      </p:sp>
      <p:pic>
        <p:nvPicPr>
          <p:cNvPr id="3" name="Picture 2">
            <a:extLst>
              <a:ext uri="{FF2B5EF4-FFF2-40B4-BE49-F238E27FC236}">
                <a16:creationId xmlns:a16="http://schemas.microsoft.com/office/drawing/2014/main" id="{1025DFEB-3161-4213-A238-662FA579A7AC}"/>
              </a:ext>
            </a:extLst>
          </p:cNvPr>
          <p:cNvPicPr>
            <a:picLocks noChangeAspect="1"/>
          </p:cNvPicPr>
          <p:nvPr/>
        </p:nvPicPr>
        <p:blipFill>
          <a:blip r:embed="rId2"/>
          <a:stretch>
            <a:fillRect/>
          </a:stretch>
        </p:blipFill>
        <p:spPr>
          <a:xfrm>
            <a:off x="1009650" y="2545006"/>
            <a:ext cx="10858500" cy="1609725"/>
          </a:xfrm>
          <a:prstGeom prst="rect">
            <a:avLst/>
          </a:prstGeom>
        </p:spPr>
      </p:pic>
    </p:spTree>
    <p:extLst>
      <p:ext uri="{BB962C8B-B14F-4D97-AF65-F5344CB8AC3E}">
        <p14:creationId xmlns:p14="http://schemas.microsoft.com/office/powerpoint/2010/main" val="3609729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38F8BF-4943-4C45-AD55-10D7E9D34C64}"/>
              </a:ext>
            </a:extLst>
          </p:cNvPr>
          <p:cNvPicPr>
            <a:picLocks noChangeAspect="1"/>
          </p:cNvPicPr>
          <p:nvPr/>
        </p:nvPicPr>
        <p:blipFill>
          <a:blip r:embed="rId2"/>
          <a:stretch>
            <a:fillRect/>
          </a:stretch>
        </p:blipFill>
        <p:spPr>
          <a:xfrm>
            <a:off x="481012" y="3263485"/>
            <a:ext cx="11229975" cy="2085975"/>
          </a:xfrm>
          <a:prstGeom prst="rect">
            <a:avLst/>
          </a:prstGeom>
        </p:spPr>
      </p:pic>
      <p:sp>
        <p:nvSpPr>
          <p:cNvPr id="3" name="Rectangle 2">
            <a:extLst>
              <a:ext uri="{FF2B5EF4-FFF2-40B4-BE49-F238E27FC236}">
                <a16:creationId xmlns:a16="http://schemas.microsoft.com/office/drawing/2014/main" id="{C330E319-CA6F-4FCF-A052-675BE35CD2FC}"/>
              </a:ext>
            </a:extLst>
          </p:cNvPr>
          <p:cNvSpPr/>
          <p:nvPr/>
        </p:nvSpPr>
        <p:spPr>
          <a:xfrm>
            <a:off x="481012" y="1003553"/>
            <a:ext cx="10290810" cy="1754326"/>
          </a:xfrm>
          <a:prstGeom prst="rect">
            <a:avLst/>
          </a:prstGeom>
        </p:spPr>
        <p:txBody>
          <a:bodyPr wrap="square">
            <a:spAutoFit/>
          </a:bodyPr>
          <a:lstStyle/>
          <a:p>
            <a:pPr algn="ctr"/>
            <a:r>
              <a:rPr lang="en-IN" b="1" dirty="0"/>
              <a:t>List Tables</a:t>
            </a:r>
          </a:p>
          <a:p>
            <a:endParaRPr lang="en-IN" b="1" dirty="0"/>
          </a:p>
          <a:p>
            <a:r>
              <a:rPr lang="en-IN" dirty="0" err="1"/>
              <a:t>sqoop</a:t>
            </a:r>
            <a:r>
              <a:rPr lang="en-IN" dirty="0"/>
              <a:t> list-tables \</a:t>
            </a:r>
          </a:p>
          <a:p>
            <a:r>
              <a:rPr lang="en-IN" dirty="0"/>
              <a:t>--connect </a:t>
            </a:r>
            <a:r>
              <a:rPr lang="en-IN" dirty="0" err="1"/>
              <a:t>jdbc:mysql</a:t>
            </a:r>
            <a:r>
              <a:rPr lang="en-IN" dirty="0"/>
              <a:t>://namenode1:3306/test \</a:t>
            </a:r>
          </a:p>
          <a:p>
            <a:r>
              <a:rPr lang="en-IN" dirty="0"/>
              <a:t>--username root \</a:t>
            </a:r>
          </a:p>
          <a:p>
            <a:r>
              <a:rPr lang="en-IN" dirty="0"/>
              <a:t>--password </a:t>
            </a:r>
            <a:r>
              <a:rPr lang="en-IN" dirty="0" err="1"/>
              <a:t>hadoop</a:t>
            </a:r>
            <a:endParaRPr lang="en-IN" dirty="0"/>
          </a:p>
        </p:txBody>
      </p:sp>
    </p:spTree>
    <p:extLst>
      <p:ext uri="{BB962C8B-B14F-4D97-AF65-F5344CB8AC3E}">
        <p14:creationId xmlns:p14="http://schemas.microsoft.com/office/powerpoint/2010/main" val="348038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5DB8C4-4280-4D7D-8301-823853BA62F2}"/>
              </a:ext>
            </a:extLst>
          </p:cNvPr>
          <p:cNvPicPr>
            <a:picLocks noChangeAspect="1"/>
          </p:cNvPicPr>
          <p:nvPr/>
        </p:nvPicPr>
        <p:blipFill>
          <a:blip r:embed="rId2"/>
          <a:stretch>
            <a:fillRect/>
          </a:stretch>
        </p:blipFill>
        <p:spPr>
          <a:xfrm>
            <a:off x="2437668" y="556479"/>
            <a:ext cx="6648450" cy="5534025"/>
          </a:xfrm>
          <a:prstGeom prst="rect">
            <a:avLst/>
          </a:prstGeom>
        </p:spPr>
      </p:pic>
    </p:spTree>
    <p:extLst>
      <p:ext uri="{BB962C8B-B14F-4D97-AF65-F5344CB8AC3E}">
        <p14:creationId xmlns:p14="http://schemas.microsoft.com/office/powerpoint/2010/main" val="390605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8D3D5A-C84B-4A23-86D0-420970BC3679}"/>
              </a:ext>
            </a:extLst>
          </p:cNvPr>
          <p:cNvSpPr/>
          <p:nvPr/>
        </p:nvSpPr>
        <p:spPr>
          <a:xfrm>
            <a:off x="735623" y="542175"/>
            <a:ext cx="10026161" cy="5221879"/>
          </a:xfrm>
          <a:prstGeom prst="rect">
            <a:avLst/>
          </a:prstGeom>
        </p:spPr>
        <p:txBody>
          <a:bodyPr wrap="square">
            <a:spAutoFit/>
          </a:bodyPr>
          <a:lstStyle/>
          <a:p>
            <a:pPr fontAlgn="base"/>
            <a:r>
              <a:rPr lang="en-IN" sz="2400" b="1" dirty="0"/>
              <a:t>Sqoop provides many salient features like</a:t>
            </a:r>
            <a:r>
              <a:rPr lang="en-IN" b="1" dirty="0"/>
              <a:t>:</a:t>
            </a:r>
          </a:p>
          <a:p>
            <a:pPr marL="285750" indent="-285750" fontAlgn="base">
              <a:lnSpc>
                <a:spcPct val="250000"/>
              </a:lnSpc>
              <a:buFont typeface="Wingdings" panose="05000000000000000000" pitchFamily="2" charset="2"/>
              <a:buChar char="v"/>
            </a:pPr>
            <a:r>
              <a:rPr lang="en-IN" sz="1400" dirty="0"/>
              <a:t>Full Load</a:t>
            </a:r>
          </a:p>
          <a:p>
            <a:pPr marL="285750" indent="-285750" fontAlgn="base">
              <a:lnSpc>
                <a:spcPct val="250000"/>
              </a:lnSpc>
              <a:buFont typeface="Wingdings" panose="05000000000000000000" pitchFamily="2" charset="2"/>
              <a:buChar char="v"/>
            </a:pPr>
            <a:r>
              <a:rPr lang="en-IN" sz="1400" dirty="0"/>
              <a:t>Incremental Load</a:t>
            </a:r>
          </a:p>
          <a:p>
            <a:pPr marL="285750" indent="-285750" fontAlgn="base">
              <a:lnSpc>
                <a:spcPct val="250000"/>
              </a:lnSpc>
              <a:buFont typeface="Wingdings" panose="05000000000000000000" pitchFamily="2" charset="2"/>
              <a:buChar char="v"/>
            </a:pPr>
            <a:r>
              <a:rPr lang="en-IN" sz="1400" dirty="0"/>
              <a:t>Parallel import/export</a:t>
            </a:r>
          </a:p>
          <a:p>
            <a:pPr marL="285750" indent="-285750" fontAlgn="base">
              <a:lnSpc>
                <a:spcPct val="250000"/>
              </a:lnSpc>
              <a:buFont typeface="Wingdings" panose="05000000000000000000" pitchFamily="2" charset="2"/>
              <a:buChar char="v"/>
            </a:pPr>
            <a:r>
              <a:rPr lang="en-IN" sz="1400" dirty="0"/>
              <a:t>Import results of SQL query</a:t>
            </a:r>
          </a:p>
          <a:p>
            <a:pPr marL="285750" indent="-285750" fontAlgn="base">
              <a:lnSpc>
                <a:spcPct val="250000"/>
              </a:lnSpc>
              <a:buFont typeface="Wingdings" panose="05000000000000000000" pitchFamily="2" charset="2"/>
              <a:buChar char="v"/>
            </a:pPr>
            <a:r>
              <a:rPr lang="en-IN" sz="1400" dirty="0"/>
              <a:t>Compression</a:t>
            </a:r>
          </a:p>
          <a:p>
            <a:pPr marL="285750" indent="-285750" fontAlgn="base">
              <a:lnSpc>
                <a:spcPct val="250000"/>
              </a:lnSpc>
              <a:buFont typeface="Wingdings" panose="05000000000000000000" pitchFamily="2" charset="2"/>
              <a:buChar char="v"/>
            </a:pPr>
            <a:r>
              <a:rPr lang="en-IN" sz="1400" dirty="0"/>
              <a:t>Connectors for all major RDBMS Databases</a:t>
            </a:r>
          </a:p>
          <a:p>
            <a:pPr marL="285750" indent="-285750" fontAlgn="base">
              <a:lnSpc>
                <a:spcPct val="250000"/>
              </a:lnSpc>
              <a:buFont typeface="Wingdings" panose="05000000000000000000" pitchFamily="2" charset="2"/>
              <a:buChar char="v"/>
            </a:pPr>
            <a:r>
              <a:rPr lang="en-IN" sz="1400" dirty="0"/>
              <a:t>Kerberos Security Integration</a:t>
            </a:r>
          </a:p>
          <a:p>
            <a:pPr marL="285750" indent="-285750" fontAlgn="base">
              <a:lnSpc>
                <a:spcPct val="250000"/>
              </a:lnSpc>
              <a:buFont typeface="Wingdings" panose="05000000000000000000" pitchFamily="2" charset="2"/>
              <a:buChar char="v"/>
            </a:pPr>
            <a:r>
              <a:rPr lang="en-IN" sz="1400" dirty="0"/>
              <a:t>Load data directly into Hive/</a:t>
            </a:r>
            <a:r>
              <a:rPr lang="en-IN" sz="1400" dirty="0" err="1"/>
              <a:t>Hbase</a:t>
            </a:r>
            <a:endParaRPr lang="en-IN" sz="1400" dirty="0"/>
          </a:p>
          <a:p>
            <a:pPr marL="285750" indent="-285750" fontAlgn="base">
              <a:lnSpc>
                <a:spcPct val="250000"/>
              </a:lnSpc>
              <a:buFont typeface="Wingdings" panose="05000000000000000000" pitchFamily="2" charset="2"/>
              <a:buChar char="v"/>
            </a:pPr>
            <a:r>
              <a:rPr lang="en-IN" sz="1400" dirty="0"/>
              <a:t>Support for </a:t>
            </a:r>
            <a:r>
              <a:rPr lang="en-IN" sz="1400" dirty="0" err="1"/>
              <a:t>Accumulo</a:t>
            </a:r>
            <a:endParaRPr lang="en-IN" sz="1400" dirty="0"/>
          </a:p>
        </p:txBody>
      </p:sp>
    </p:spTree>
    <p:extLst>
      <p:ext uri="{BB962C8B-B14F-4D97-AF65-F5344CB8AC3E}">
        <p14:creationId xmlns:p14="http://schemas.microsoft.com/office/powerpoint/2010/main" val="124554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C744D-6B16-4E95-B4D4-E9C58B717537}"/>
              </a:ext>
            </a:extLst>
          </p:cNvPr>
          <p:cNvSpPr txBox="1"/>
          <p:nvPr/>
        </p:nvSpPr>
        <p:spPr>
          <a:xfrm>
            <a:off x="738554" y="1011115"/>
            <a:ext cx="9838592" cy="6617196"/>
          </a:xfrm>
          <a:prstGeom prst="rect">
            <a:avLst/>
          </a:prstGeom>
          <a:noFill/>
        </p:spPr>
        <p:txBody>
          <a:bodyPr wrap="square" rtlCol="0">
            <a:spAutoFit/>
          </a:bodyPr>
          <a:lstStyle/>
          <a:p>
            <a:endParaRPr lang="en-IN" dirty="0"/>
          </a:p>
          <a:p>
            <a:r>
              <a:rPr lang="en-IN" sz="1400" dirty="0"/>
              <a:t>As usual we have 3 node cluster , one </a:t>
            </a:r>
            <a:r>
              <a:rPr lang="en-IN" sz="1400" dirty="0" err="1"/>
              <a:t>namenode</a:t>
            </a:r>
            <a:r>
              <a:rPr lang="en-IN" sz="1400" dirty="0"/>
              <a:t> (namenode1) and two </a:t>
            </a:r>
            <a:r>
              <a:rPr lang="en-IN" sz="1400" dirty="0" err="1"/>
              <a:t>datanodes</a:t>
            </a:r>
            <a:r>
              <a:rPr lang="en-IN" sz="1400" dirty="0"/>
              <a:t> (datanode1,datanode2). We already have </a:t>
            </a:r>
            <a:r>
              <a:rPr lang="en-IN" sz="1400" dirty="0" err="1"/>
              <a:t>hdfs</a:t>
            </a:r>
            <a:r>
              <a:rPr lang="en-IN" sz="1400" dirty="0"/>
              <a:t> and java configured.</a:t>
            </a:r>
          </a:p>
          <a:p>
            <a:endParaRPr lang="en-IN" sz="1400" dirty="0"/>
          </a:p>
          <a:p>
            <a:r>
              <a:rPr lang="en-IN" sz="1400" dirty="0"/>
              <a:t>We have </a:t>
            </a:r>
            <a:r>
              <a:rPr lang="en-IN" sz="1400" dirty="0" err="1"/>
              <a:t>sqoop</a:t>
            </a:r>
            <a:r>
              <a:rPr lang="en-IN" sz="1400" dirty="0"/>
              <a:t> software present in /home/Hadoop/</a:t>
            </a:r>
            <a:r>
              <a:rPr lang="en-IN" sz="1400" dirty="0" err="1"/>
              <a:t>softwares</a:t>
            </a:r>
            <a:r>
              <a:rPr lang="en-IN" sz="1400" dirty="0"/>
              <a:t>/</a:t>
            </a:r>
          </a:p>
          <a:p>
            <a:endParaRPr lang="en-IN" sz="1400" dirty="0"/>
          </a:p>
          <a:p>
            <a:r>
              <a:rPr lang="en-IN" sz="1400" dirty="0"/>
              <a:t>Perform below steps in namenode1</a:t>
            </a:r>
          </a:p>
          <a:p>
            <a:endParaRPr lang="en-IN" dirty="0"/>
          </a:p>
          <a:p>
            <a:r>
              <a:rPr lang="en-IN" u="sng" dirty="0"/>
              <a:t>Create folder </a:t>
            </a:r>
          </a:p>
          <a:p>
            <a:endParaRPr lang="en-IN" dirty="0"/>
          </a:p>
          <a:p>
            <a:r>
              <a:rPr lang="en-IN" sz="1400" dirty="0" err="1"/>
              <a:t>mkdir</a:t>
            </a:r>
            <a:r>
              <a:rPr lang="en-IN" sz="1400" dirty="0"/>
              <a:t> /</a:t>
            </a:r>
            <a:r>
              <a:rPr lang="en-IN" sz="1400" dirty="0" err="1"/>
              <a:t>usr</a:t>
            </a:r>
            <a:r>
              <a:rPr lang="en-IN" sz="1400" dirty="0"/>
              <a:t>/local/</a:t>
            </a:r>
            <a:r>
              <a:rPr lang="en-IN" sz="1400" dirty="0" err="1"/>
              <a:t>sqoop</a:t>
            </a:r>
            <a:endParaRPr lang="en-IN" sz="1400" dirty="0"/>
          </a:p>
          <a:p>
            <a:endParaRPr lang="en-IN" dirty="0"/>
          </a:p>
          <a:p>
            <a:r>
              <a:rPr lang="en-IN" u="sng" dirty="0"/>
              <a:t>Grant permission</a:t>
            </a:r>
          </a:p>
          <a:p>
            <a:endParaRPr lang="en-IN" dirty="0"/>
          </a:p>
          <a:p>
            <a:r>
              <a:rPr lang="en-IN" sz="1400" dirty="0" err="1"/>
              <a:t>Sudo</a:t>
            </a:r>
            <a:r>
              <a:rPr lang="en-IN" sz="1400" dirty="0"/>
              <a:t> </a:t>
            </a:r>
            <a:r>
              <a:rPr lang="en-IN" sz="1400" dirty="0" err="1"/>
              <a:t>chmod</a:t>
            </a:r>
            <a:r>
              <a:rPr lang="en-IN" sz="1400" dirty="0"/>
              <a:t> -R 777 /</a:t>
            </a:r>
            <a:r>
              <a:rPr lang="en-IN" sz="1400" dirty="0" err="1"/>
              <a:t>usr</a:t>
            </a:r>
            <a:r>
              <a:rPr lang="en-IN" sz="1400" dirty="0"/>
              <a:t>/local/</a:t>
            </a:r>
            <a:r>
              <a:rPr lang="en-IN" sz="1400" dirty="0" err="1"/>
              <a:t>sqoop</a:t>
            </a:r>
            <a:endParaRPr lang="en-IN" sz="1400" dirty="0"/>
          </a:p>
          <a:p>
            <a:endParaRPr lang="en-IN" dirty="0"/>
          </a:p>
          <a:p>
            <a:r>
              <a:rPr lang="en-IN" u="sng" dirty="0"/>
              <a:t>Change owner </a:t>
            </a:r>
          </a:p>
          <a:p>
            <a:endParaRPr lang="en-IN"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a:t>
            </a:r>
            <a:r>
              <a:rPr lang="en-IN" sz="1400" dirty="0" err="1"/>
              <a:t>sqoop</a:t>
            </a:r>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975277D0-5AA5-49A9-8E51-426D5929F30F}"/>
              </a:ext>
            </a:extLst>
          </p:cNvPr>
          <p:cNvSpPr txBox="1"/>
          <p:nvPr/>
        </p:nvSpPr>
        <p:spPr>
          <a:xfrm>
            <a:off x="3823188" y="347210"/>
            <a:ext cx="3676649" cy="584775"/>
          </a:xfrm>
          <a:prstGeom prst="rect">
            <a:avLst/>
          </a:prstGeom>
          <a:noFill/>
        </p:spPr>
        <p:txBody>
          <a:bodyPr wrap="square" rtlCol="0">
            <a:spAutoFit/>
          </a:bodyPr>
          <a:lstStyle/>
          <a:p>
            <a:r>
              <a:rPr lang="en-IN" sz="3200" b="1" dirty="0"/>
              <a:t>Sqoop installation</a:t>
            </a:r>
          </a:p>
        </p:txBody>
      </p:sp>
    </p:spTree>
    <p:extLst>
      <p:ext uri="{BB962C8B-B14F-4D97-AF65-F5344CB8AC3E}">
        <p14:creationId xmlns:p14="http://schemas.microsoft.com/office/powerpoint/2010/main" val="16753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3955806" y="364794"/>
            <a:ext cx="3816594" cy="584775"/>
          </a:xfrm>
          <a:prstGeom prst="rect">
            <a:avLst/>
          </a:prstGeom>
          <a:noFill/>
        </p:spPr>
        <p:txBody>
          <a:bodyPr wrap="square" rtlCol="0">
            <a:spAutoFit/>
          </a:bodyPr>
          <a:lstStyle/>
          <a:p>
            <a:r>
              <a:rPr lang="en-IN" sz="3200" b="1" dirty="0"/>
              <a:t>Sqoop installation</a:t>
            </a:r>
          </a:p>
        </p:txBody>
      </p:sp>
      <p:sp>
        <p:nvSpPr>
          <p:cNvPr id="3" name="TextBox 2">
            <a:extLst>
              <a:ext uri="{FF2B5EF4-FFF2-40B4-BE49-F238E27FC236}">
                <a16:creationId xmlns:a16="http://schemas.microsoft.com/office/drawing/2014/main" id="{8BD20579-2828-4BA6-9E09-3C01A140FF2A}"/>
              </a:ext>
            </a:extLst>
          </p:cNvPr>
          <p:cNvSpPr txBox="1"/>
          <p:nvPr/>
        </p:nvSpPr>
        <p:spPr>
          <a:xfrm>
            <a:off x="703385" y="1116623"/>
            <a:ext cx="9671538" cy="7602081"/>
          </a:xfrm>
          <a:prstGeom prst="rect">
            <a:avLst/>
          </a:prstGeom>
          <a:noFill/>
        </p:spPr>
        <p:txBody>
          <a:bodyPr wrap="square" rtlCol="0">
            <a:spAutoFit/>
          </a:bodyPr>
          <a:lstStyle/>
          <a:p>
            <a:r>
              <a:rPr lang="en-IN" dirty="0"/>
              <a:t>Perform below steps in namenode1</a:t>
            </a:r>
          </a:p>
          <a:p>
            <a:endParaRPr lang="en-IN" dirty="0"/>
          </a:p>
          <a:p>
            <a:r>
              <a:rPr lang="en-IN" u="sng" dirty="0"/>
              <a:t>Copy software</a:t>
            </a:r>
          </a:p>
          <a:p>
            <a:endParaRPr lang="en-IN" dirty="0"/>
          </a:p>
          <a:p>
            <a:r>
              <a:rPr lang="en-IN" sz="1400" dirty="0"/>
              <a:t> cp /home/</a:t>
            </a:r>
            <a:r>
              <a:rPr lang="en-IN" sz="1400" dirty="0" err="1"/>
              <a:t>hadoop</a:t>
            </a:r>
            <a:r>
              <a:rPr lang="en-IN" sz="1400" dirty="0"/>
              <a:t>/</a:t>
            </a:r>
            <a:r>
              <a:rPr lang="en-IN" sz="1400" dirty="0" err="1"/>
              <a:t>softwares</a:t>
            </a:r>
            <a:r>
              <a:rPr lang="en-IN" sz="1400" dirty="0"/>
              <a:t>/sqoop-1.99.7-bin-hadoop200.tar.gz /</a:t>
            </a:r>
            <a:r>
              <a:rPr lang="en-IN" sz="1400" dirty="0" err="1"/>
              <a:t>usr</a:t>
            </a:r>
            <a:r>
              <a:rPr lang="en-IN" sz="1400" dirty="0"/>
              <a:t>/local/</a:t>
            </a:r>
            <a:r>
              <a:rPr lang="en-IN" sz="1400" dirty="0" err="1"/>
              <a:t>sqoop</a:t>
            </a:r>
            <a:r>
              <a:rPr lang="en-IN" sz="1400" dirty="0"/>
              <a:t>/</a:t>
            </a:r>
          </a:p>
          <a:p>
            <a:endParaRPr lang="en-IN" sz="1400" dirty="0"/>
          </a:p>
          <a:p>
            <a:r>
              <a:rPr lang="en-IN" sz="1400" dirty="0"/>
              <a:t>        Or </a:t>
            </a:r>
          </a:p>
          <a:p>
            <a:r>
              <a:rPr lang="en-IN" u="sng" dirty="0"/>
              <a:t>Download</a:t>
            </a:r>
          </a:p>
          <a:p>
            <a:endParaRPr lang="en-IN" sz="1400" b="1" u="sng" dirty="0"/>
          </a:p>
          <a:p>
            <a:r>
              <a:rPr lang="en-IN" sz="1400" dirty="0"/>
              <a:t>cd /</a:t>
            </a:r>
            <a:r>
              <a:rPr lang="en-IN" sz="1400" dirty="0" err="1"/>
              <a:t>usr</a:t>
            </a:r>
            <a:r>
              <a:rPr lang="en-IN" sz="1400" dirty="0"/>
              <a:t>/local/</a:t>
            </a:r>
            <a:r>
              <a:rPr lang="en-IN" sz="1400" dirty="0" err="1"/>
              <a:t>sqoop</a:t>
            </a:r>
            <a:r>
              <a:rPr lang="en-IN" sz="1400" dirty="0"/>
              <a:t>/</a:t>
            </a:r>
          </a:p>
          <a:p>
            <a:endParaRPr lang="en-IN" sz="1400" dirty="0"/>
          </a:p>
          <a:p>
            <a:r>
              <a:rPr lang="da-DK" dirty="0"/>
              <a:t>wget </a:t>
            </a:r>
            <a:r>
              <a:rPr lang="da-DK" dirty="0">
                <a:hlinkClick r:id="rId2"/>
              </a:rPr>
              <a:t>http://archive.apache.org/dist/sqoop/1.99.7/sqoop-1.99.7-bin-hadoop200.tar.gz</a:t>
            </a:r>
            <a:endParaRPr lang="da-DK" dirty="0"/>
          </a:p>
          <a:p>
            <a:endParaRPr lang="en-IN" dirty="0"/>
          </a:p>
          <a:p>
            <a:r>
              <a:rPr lang="en-IN" u="sng" dirty="0"/>
              <a:t>Extract the file</a:t>
            </a:r>
          </a:p>
          <a:p>
            <a:endParaRPr lang="en-IN" dirty="0"/>
          </a:p>
          <a:p>
            <a:r>
              <a:rPr lang="en-IN" sz="1400" dirty="0"/>
              <a:t>tar –</a:t>
            </a:r>
            <a:r>
              <a:rPr lang="en-IN" sz="1400" dirty="0" err="1"/>
              <a:t>xvzf</a:t>
            </a:r>
            <a:r>
              <a:rPr lang="en-IN" sz="1400" dirty="0"/>
              <a:t> sqoop-1.99.7-bin-hadoop200.tar.gz </a:t>
            </a:r>
          </a:p>
          <a:p>
            <a:endParaRPr lang="en-IN" dirty="0"/>
          </a:p>
          <a:p>
            <a:r>
              <a:rPr lang="en-IN" u="sng" dirty="0"/>
              <a:t>Move file</a:t>
            </a:r>
          </a:p>
          <a:p>
            <a:endParaRPr lang="en-IN" dirty="0"/>
          </a:p>
          <a:p>
            <a:r>
              <a:rPr lang="en-IN" sz="1400" dirty="0"/>
              <a:t>cd /</a:t>
            </a:r>
            <a:r>
              <a:rPr lang="en-IN" sz="1400" dirty="0" err="1"/>
              <a:t>usr</a:t>
            </a:r>
            <a:r>
              <a:rPr lang="en-IN" sz="1400" dirty="0"/>
              <a:t>/local/</a:t>
            </a:r>
            <a:r>
              <a:rPr lang="en-IN" sz="1400" dirty="0" err="1"/>
              <a:t>hbase</a:t>
            </a:r>
            <a:r>
              <a:rPr lang="en-IN" sz="1400" dirty="0"/>
              <a:t>/ sqoop-1.99.7</a:t>
            </a:r>
            <a:endParaRPr lang="da-DK" sz="1400" dirty="0"/>
          </a:p>
          <a:p>
            <a:r>
              <a:rPr lang="da-DK" sz="1400" dirty="0"/>
              <a:t>mv * ../</a:t>
            </a:r>
          </a:p>
          <a:p>
            <a:r>
              <a:rPr lang="da-DK" sz="1400" dirty="0"/>
              <a:t>rmdir </a:t>
            </a:r>
            <a:r>
              <a:rPr lang="en-IN" sz="1400" dirty="0"/>
              <a:t>sqoop-1.99.7</a:t>
            </a:r>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108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3928696" y="479093"/>
            <a:ext cx="4239357" cy="584775"/>
          </a:xfrm>
          <a:prstGeom prst="rect">
            <a:avLst/>
          </a:prstGeom>
          <a:noFill/>
        </p:spPr>
        <p:txBody>
          <a:bodyPr wrap="square" rtlCol="0">
            <a:spAutoFit/>
          </a:bodyPr>
          <a:lstStyle/>
          <a:p>
            <a:r>
              <a:rPr lang="en-IN" sz="3200" b="1" dirty="0"/>
              <a:t>Sqoop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1283677" y="1134208"/>
            <a:ext cx="9624646" cy="6740307"/>
          </a:xfrm>
          <a:prstGeom prst="rect">
            <a:avLst/>
          </a:prstGeom>
          <a:noFill/>
        </p:spPr>
        <p:txBody>
          <a:bodyPr wrap="square" rtlCol="0">
            <a:spAutoFit/>
          </a:bodyPr>
          <a:lstStyle/>
          <a:p>
            <a:endParaRPr lang="en-IN" dirty="0"/>
          </a:p>
          <a:p>
            <a:r>
              <a:rPr lang="en-IN" dirty="0"/>
              <a:t>Set path for </a:t>
            </a:r>
            <a:r>
              <a:rPr lang="en-IN" dirty="0" err="1"/>
              <a:t>hbase</a:t>
            </a:r>
            <a:r>
              <a:rPr lang="en-IN" dirty="0"/>
              <a:t>/bin in  ~/.</a:t>
            </a:r>
            <a:r>
              <a:rPr lang="en-IN" dirty="0" err="1"/>
              <a:t>bashrc</a:t>
            </a:r>
            <a:r>
              <a:rPr lang="en-IN" dirty="0"/>
              <a:t> file </a:t>
            </a:r>
          </a:p>
          <a:p>
            <a:endParaRPr lang="en-IN" dirty="0"/>
          </a:p>
          <a:p>
            <a:r>
              <a:rPr lang="en-IN" dirty="0" err="1"/>
              <a:t>gedit</a:t>
            </a:r>
            <a:r>
              <a:rPr lang="en-IN" dirty="0"/>
              <a:t> ~/.</a:t>
            </a:r>
            <a:r>
              <a:rPr lang="en-IN" dirty="0" err="1"/>
              <a:t>bashrc</a:t>
            </a:r>
            <a:endParaRPr lang="en-IN" dirty="0"/>
          </a:p>
          <a:p>
            <a:endParaRPr lang="en-IN" dirty="0"/>
          </a:p>
          <a:p>
            <a:r>
              <a:rPr lang="en-IN" dirty="0"/>
              <a:t>export SQOOP_HOME=/</a:t>
            </a:r>
            <a:r>
              <a:rPr lang="en-IN" dirty="0" err="1"/>
              <a:t>usr</a:t>
            </a:r>
            <a:r>
              <a:rPr lang="en-IN" dirty="0"/>
              <a:t>/local/</a:t>
            </a:r>
            <a:r>
              <a:rPr lang="en-IN" dirty="0" err="1"/>
              <a:t>sqoop</a:t>
            </a:r>
            <a:endParaRPr lang="en-IN" dirty="0"/>
          </a:p>
          <a:p>
            <a:r>
              <a:rPr lang="en-IN" dirty="0"/>
              <a:t>export PATH=$PATH:$SQOOP_HOME/bin</a:t>
            </a:r>
          </a:p>
          <a:p>
            <a:endParaRPr lang="en-IN" dirty="0"/>
          </a:p>
          <a:p>
            <a:r>
              <a:rPr lang="en-IN" dirty="0"/>
              <a:t>Now execute </a:t>
            </a:r>
          </a:p>
          <a:p>
            <a:endParaRPr lang="en-IN" dirty="0"/>
          </a:p>
          <a:p>
            <a:r>
              <a:rPr lang="en-IN" dirty="0"/>
              <a:t>source ~/.</a:t>
            </a:r>
            <a:r>
              <a:rPr lang="en-IN" dirty="0" err="1"/>
              <a:t>bashrc</a:t>
            </a:r>
            <a:endParaRPr lang="en-IN" dirty="0"/>
          </a:p>
          <a:p>
            <a:endParaRPr lang="en-IN" dirty="0"/>
          </a:p>
          <a:p>
            <a:endParaRPr lang="en-IN" dirty="0"/>
          </a:p>
          <a:p>
            <a:r>
              <a:rPr lang="en-IN" dirty="0"/>
              <a:t>Now change the configuration of </a:t>
            </a:r>
            <a:r>
              <a:rPr lang="en-IN" dirty="0" err="1"/>
              <a:t>sqoop</a:t>
            </a:r>
            <a:r>
              <a:rPr lang="en-IN" dirty="0"/>
              <a:t> </a:t>
            </a:r>
          </a:p>
          <a:p>
            <a:endParaRPr lang="en-IN" dirty="0"/>
          </a:p>
          <a:p>
            <a:r>
              <a:rPr lang="en-IN" dirty="0"/>
              <a:t>cd $SQOOP_HOME/conf</a:t>
            </a:r>
          </a:p>
          <a:p>
            <a:r>
              <a:rPr lang="en-IN" dirty="0"/>
              <a:t>cp sqoop-env-template.sh sqoop-env.sh</a:t>
            </a:r>
          </a:p>
          <a:p>
            <a:endParaRPr lang="en-IN" dirty="0"/>
          </a:p>
          <a:p>
            <a:r>
              <a:rPr lang="en-IN" dirty="0"/>
              <a:t>export HADOOP_COMMON_HOME=/</a:t>
            </a:r>
            <a:r>
              <a:rPr lang="en-IN" dirty="0" err="1"/>
              <a:t>usr</a:t>
            </a:r>
            <a:r>
              <a:rPr lang="en-IN" dirty="0"/>
              <a:t>/local/</a:t>
            </a:r>
            <a:r>
              <a:rPr lang="en-IN" dirty="0" err="1"/>
              <a:t>hadoop</a:t>
            </a:r>
            <a:endParaRPr lang="en-IN" dirty="0"/>
          </a:p>
          <a:p>
            <a:r>
              <a:rPr lang="en-IN" dirty="0"/>
              <a:t>export HADOOP_MAPRED_HOME=/</a:t>
            </a:r>
            <a:r>
              <a:rPr lang="en-IN" dirty="0" err="1"/>
              <a:t>usr</a:t>
            </a:r>
            <a:r>
              <a:rPr lang="en-IN" dirty="0"/>
              <a:t>/local/</a:t>
            </a:r>
            <a:r>
              <a:rPr lang="en-IN" dirty="0" err="1"/>
              <a:t>hadoop</a:t>
            </a:r>
            <a:endParaRPr lang="en-IN" dirty="0"/>
          </a:p>
          <a:p>
            <a:endParaRPr lang="en-IN" dirty="0"/>
          </a:p>
          <a:p>
            <a:r>
              <a:rPr lang="en-IN" dirty="0"/>
              <a:t>  </a:t>
            </a:r>
          </a:p>
          <a:p>
            <a:endParaRPr lang="en-IN" dirty="0"/>
          </a:p>
          <a:p>
            <a:endParaRPr lang="en-IN" dirty="0"/>
          </a:p>
        </p:txBody>
      </p:sp>
    </p:spTree>
    <p:extLst>
      <p:ext uri="{BB962C8B-B14F-4D97-AF65-F5344CB8AC3E}">
        <p14:creationId xmlns:p14="http://schemas.microsoft.com/office/powerpoint/2010/main" val="19076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30501C-50B2-4121-A1F0-9D02E3AE3B9F}"/>
              </a:ext>
            </a:extLst>
          </p:cNvPr>
          <p:cNvSpPr/>
          <p:nvPr/>
        </p:nvSpPr>
        <p:spPr>
          <a:xfrm>
            <a:off x="1204547" y="80868"/>
            <a:ext cx="7939454" cy="7017306"/>
          </a:xfrm>
          <a:prstGeom prst="rect">
            <a:avLst/>
          </a:prstGeom>
        </p:spPr>
        <p:txBody>
          <a:bodyPr wrap="square">
            <a:spAutoFit/>
          </a:bodyPr>
          <a:lstStyle/>
          <a:p>
            <a:r>
              <a:rPr lang="en-IN" b="1" dirty="0">
                <a:solidFill>
                  <a:srgbClr val="000000"/>
                </a:solidFill>
                <a:latin typeface="Arial" panose="020B0604020202020204" pitchFamily="34" charset="0"/>
              </a:rPr>
              <a:t>Copy the mysql-connector-java-5.1.28.jar to /</a:t>
            </a:r>
            <a:r>
              <a:rPr lang="en-IN" b="1" dirty="0" err="1">
                <a:solidFill>
                  <a:srgbClr val="000000"/>
                </a:solidFill>
                <a:latin typeface="Arial" panose="020B0604020202020204" pitchFamily="34" charset="0"/>
              </a:rPr>
              <a:t>sqoop</a:t>
            </a:r>
            <a:r>
              <a:rPr lang="en-IN" b="1" dirty="0">
                <a:solidFill>
                  <a:srgbClr val="000000"/>
                </a:solidFill>
                <a:latin typeface="Arial" panose="020B0604020202020204" pitchFamily="34" charset="0"/>
              </a:rPr>
              <a:t>/lib/ folder.</a:t>
            </a:r>
          </a:p>
          <a:p>
            <a:endParaRPr lang="en-IN" b="1" dirty="0">
              <a:solidFill>
                <a:srgbClr val="000000"/>
              </a:solidFill>
              <a:latin typeface="Arial" panose="020B0604020202020204" pitchFamily="34" charset="0"/>
            </a:endParaRPr>
          </a:p>
          <a:p>
            <a:r>
              <a:rPr lang="en-IN" dirty="0"/>
              <a:t>cp /</a:t>
            </a:r>
            <a:r>
              <a:rPr lang="en-IN" dirty="0" err="1"/>
              <a:t>usr</a:t>
            </a:r>
            <a:r>
              <a:rPr lang="en-IN" dirty="0"/>
              <a:t>/share/java/mysql-connector-java-5.1.28.jar /</a:t>
            </a:r>
            <a:r>
              <a:rPr lang="en-IN" dirty="0" err="1"/>
              <a:t>usr</a:t>
            </a:r>
            <a:r>
              <a:rPr lang="en-IN" dirty="0"/>
              <a:t>/local/</a:t>
            </a:r>
            <a:r>
              <a:rPr lang="en-IN" dirty="0" err="1"/>
              <a:t>sqoop</a:t>
            </a:r>
            <a:r>
              <a:rPr lang="en-IN" dirty="0"/>
              <a:t>/lib\</a:t>
            </a:r>
          </a:p>
          <a:p>
            <a:endParaRPr lang="en-IN" dirty="0"/>
          </a:p>
          <a:p>
            <a:r>
              <a:rPr lang="en-IN" b="1" dirty="0"/>
              <a:t>SET remote Login server information</a:t>
            </a:r>
          </a:p>
          <a:p>
            <a:r>
              <a:rPr lang="en-IN" dirty="0" err="1"/>
              <a:t>gedit</a:t>
            </a:r>
            <a:r>
              <a:rPr lang="en-IN" dirty="0"/>
              <a:t> /etc/</a:t>
            </a:r>
            <a:r>
              <a:rPr lang="en-IN" dirty="0" err="1"/>
              <a:t>mysql</a:t>
            </a:r>
            <a:r>
              <a:rPr lang="en-IN" dirty="0"/>
              <a:t>/</a:t>
            </a:r>
            <a:r>
              <a:rPr lang="en-IN" dirty="0" err="1"/>
              <a:t>my.cnf</a:t>
            </a:r>
            <a:endParaRPr lang="en-IN" dirty="0"/>
          </a:p>
          <a:p>
            <a:r>
              <a:rPr lang="en-IN" dirty="0"/>
              <a:t>bind-address = 198.168.1.2</a:t>
            </a:r>
          </a:p>
          <a:p>
            <a:endParaRPr lang="en-IN" dirty="0"/>
          </a:p>
          <a:p>
            <a:r>
              <a:rPr lang="en-IN" b="1" dirty="0"/>
              <a:t>Restart </a:t>
            </a:r>
            <a:r>
              <a:rPr lang="en-IN" b="1" dirty="0" err="1"/>
              <a:t>mysql</a:t>
            </a:r>
            <a:r>
              <a:rPr lang="en-IN" b="1" dirty="0"/>
              <a:t> service </a:t>
            </a:r>
          </a:p>
          <a:p>
            <a:r>
              <a:rPr lang="en-IN" dirty="0" err="1"/>
              <a:t>systemctl</a:t>
            </a:r>
            <a:r>
              <a:rPr lang="en-IN" dirty="0"/>
              <a:t> restart </a:t>
            </a:r>
            <a:r>
              <a:rPr lang="en-IN" dirty="0" err="1"/>
              <a:t>mysql.service</a:t>
            </a:r>
            <a:endParaRPr lang="en-IN" dirty="0"/>
          </a:p>
          <a:p>
            <a:endParaRPr lang="en-IN" dirty="0"/>
          </a:p>
          <a:p>
            <a:r>
              <a:rPr lang="en-IN" b="1" dirty="0"/>
              <a:t>Also make sure </a:t>
            </a:r>
            <a:r>
              <a:rPr lang="en-IN" b="1" dirty="0" err="1"/>
              <a:t>mysql</a:t>
            </a:r>
            <a:r>
              <a:rPr lang="en-IN" b="1" dirty="0"/>
              <a:t> is installed on all nodes so run below commands on both </a:t>
            </a:r>
            <a:r>
              <a:rPr lang="en-IN" b="1" dirty="0" err="1"/>
              <a:t>datanodes</a:t>
            </a:r>
            <a:r>
              <a:rPr lang="en-IN" b="1" dirty="0"/>
              <a:t> </a:t>
            </a:r>
          </a:p>
          <a:p>
            <a:endParaRPr lang="en-IN" dirty="0"/>
          </a:p>
          <a:p>
            <a:r>
              <a:rPr lang="en-IN" dirty="0" err="1"/>
              <a:t>sudo</a:t>
            </a:r>
            <a:r>
              <a:rPr lang="en-IN" dirty="0"/>
              <a:t> apt-get install </a:t>
            </a:r>
            <a:r>
              <a:rPr lang="en-IN" dirty="0" err="1"/>
              <a:t>mysql</a:t>
            </a:r>
            <a:r>
              <a:rPr lang="en-IN" dirty="0"/>
              <a:t>-server</a:t>
            </a:r>
          </a:p>
          <a:p>
            <a:r>
              <a:rPr lang="en-IN" dirty="0" err="1"/>
              <a:t>sudo</a:t>
            </a:r>
            <a:r>
              <a:rPr lang="en-IN" dirty="0"/>
              <a:t> apt-get install </a:t>
            </a:r>
            <a:r>
              <a:rPr lang="en-IN" dirty="0" err="1"/>
              <a:t>mysql</a:t>
            </a:r>
            <a:r>
              <a:rPr lang="en-IN" dirty="0"/>
              <a:t>-client</a:t>
            </a:r>
          </a:p>
          <a:p>
            <a:endParaRPr lang="en-IN" dirty="0"/>
          </a:p>
          <a:p>
            <a:r>
              <a:rPr lang="en-IN" b="1" dirty="0"/>
              <a:t>Login and grant Permissions</a:t>
            </a:r>
          </a:p>
          <a:p>
            <a:r>
              <a:rPr lang="en-US" dirty="0" err="1"/>
              <a:t>mysql</a:t>
            </a:r>
            <a:r>
              <a:rPr lang="en-US" dirty="0"/>
              <a:t> -u root –p</a:t>
            </a:r>
          </a:p>
          <a:p>
            <a:r>
              <a:rPr lang="en-IN" dirty="0"/>
              <a:t> </a:t>
            </a:r>
          </a:p>
          <a:p>
            <a:r>
              <a:rPr lang="en-IN" dirty="0"/>
              <a:t>GRANT ALL ON *.* TO root@192.168.1.3 IDENTIFIED BY '</a:t>
            </a:r>
            <a:r>
              <a:rPr lang="en-IN" dirty="0" err="1"/>
              <a:t>hadoop</a:t>
            </a:r>
            <a:r>
              <a:rPr lang="en-IN" dirty="0"/>
              <a:t>';</a:t>
            </a:r>
          </a:p>
          <a:p>
            <a:r>
              <a:rPr lang="en-IN" dirty="0"/>
              <a:t>GRANT ALL ON *.* TO root@192.168.1.4 IDENTIFIED BY '</a:t>
            </a:r>
            <a:r>
              <a:rPr lang="en-IN" dirty="0" err="1"/>
              <a:t>hadoop</a:t>
            </a:r>
            <a:r>
              <a:rPr lang="en-IN" dirty="0"/>
              <a:t>';</a:t>
            </a:r>
          </a:p>
          <a:p>
            <a:r>
              <a:rPr lang="en-IN" dirty="0"/>
              <a:t>GRANT ALL ON *.* TO root@datanode1 IDENTIFIED BY '</a:t>
            </a:r>
            <a:r>
              <a:rPr lang="en-IN" dirty="0" err="1"/>
              <a:t>hadoop</a:t>
            </a:r>
            <a:r>
              <a:rPr lang="en-IN" dirty="0"/>
              <a:t>';</a:t>
            </a:r>
          </a:p>
          <a:p>
            <a:r>
              <a:rPr lang="en-IN" dirty="0"/>
              <a:t>GRANT ALL ON *.* TO root@datanode2 IDENTIFIED BY '</a:t>
            </a:r>
            <a:r>
              <a:rPr lang="en-IN" dirty="0" err="1"/>
              <a:t>hadoop</a:t>
            </a:r>
            <a:r>
              <a:rPr lang="en-IN" dirty="0"/>
              <a:t>';</a:t>
            </a:r>
          </a:p>
          <a:p>
            <a:endParaRPr lang="en-IN" dirty="0"/>
          </a:p>
        </p:txBody>
      </p:sp>
    </p:spTree>
    <p:extLst>
      <p:ext uri="{BB962C8B-B14F-4D97-AF65-F5344CB8AC3E}">
        <p14:creationId xmlns:p14="http://schemas.microsoft.com/office/powerpoint/2010/main" val="267042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79411-F3FE-4CD6-BCAB-408AE14B363F}"/>
              </a:ext>
            </a:extLst>
          </p:cNvPr>
          <p:cNvSpPr/>
          <p:nvPr/>
        </p:nvSpPr>
        <p:spPr>
          <a:xfrm>
            <a:off x="949569" y="1263640"/>
            <a:ext cx="10673861" cy="3139321"/>
          </a:xfrm>
          <a:prstGeom prst="rect">
            <a:avLst/>
          </a:prstGeom>
        </p:spPr>
        <p:txBody>
          <a:bodyPr wrap="square">
            <a:spAutoFit/>
          </a:bodyPr>
          <a:lstStyle/>
          <a:p>
            <a:r>
              <a:rPr lang="en-IN" sz="1600" b="1" dirty="0"/>
              <a:t>Make sure you are able to login from all the servers </a:t>
            </a:r>
          </a:p>
          <a:p>
            <a:endParaRPr lang="en-IN" sz="1400" dirty="0">
              <a:solidFill>
                <a:srgbClr val="333333"/>
              </a:solidFill>
              <a:latin typeface="Open sans"/>
            </a:endParaRPr>
          </a:p>
          <a:p>
            <a:r>
              <a:rPr lang="en-IN" sz="1400" dirty="0" err="1">
                <a:solidFill>
                  <a:srgbClr val="333333"/>
                </a:solidFill>
                <a:latin typeface="Open sans"/>
              </a:rPr>
              <a:t>mysql</a:t>
            </a:r>
            <a:r>
              <a:rPr lang="en-IN" sz="1400" dirty="0">
                <a:solidFill>
                  <a:srgbClr val="333333"/>
                </a:solidFill>
                <a:latin typeface="Open sans"/>
              </a:rPr>
              <a:t> --host=192.168.1.2 --database=test --user=root --password=Hadoop</a:t>
            </a:r>
          </a:p>
          <a:p>
            <a:endParaRPr lang="en-IN" sz="1400" b="0" i="0" dirty="0">
              <a:solidFill>
                <a:srgbClr val="333333"/>
              </a:solidFill>
              <a:effectLst/>
              <a:latin typeface="Open sans"/>
            </a:endParaRPr>
          </a:p>
          <a:p>
            <a:endParaRPr lang="en-IN" sz="1400" dirty="0">
              <a:solidFill>
                <a:srgbClr val="333333"/>
              </a:solidFill>
              <a:latin typeface="Open sans"/>
            </a:endParaRPr>
          </a:p>
          <a:p>
            <a:endParaRPr lang="en-IN" sz="1400" b="0" i="0" dirty="0">
              <a:solidFill>
                <a:srgbClr val="333333"/>
              </a:solidFill>
              <a:effectLst/>
              <a:latin typeface="Open sans"/>
            </a:endParaRPr>
          </a:p>
          <a:p>
            <a:r>
              <a:rPr lang="en-IN" sz="1400" b="1" dirty="0">
                <a:solidFill>
                  <a:srgbClr val="333333"/>
                </a:solidFill>
                <a:latin typeface="Open sans"/>
              </a:rPr>
              <a:t>List the table present on database which we can import</a:t>
            </a:r>
          </a:p>
          <a:p>
            <a:endParaRPr lang="en-IN" sz="1400" b="0" i="0" dirty="0">
              <a:solidFill>
                <a:srgbClr val="333333"/>
              </a:solidFill>
              <a:effectLst/>
              <a:latin typeface="Open sans"/>
            </a:endParaRPr>
          </a:p>
          <a:p>
            <a:r>
              <a:rPr lang="en-IN" sz="1400" dirty="0" err="1">
                <a:solidFill>
                  <a:srgbClr val="333333"/>
                </a:solidFill>
                <a:latin typeface="Open sans"/>
              </a:rPr>
              <a:t>sqoop</a:t>
            </a:r>
            <a:r>
              <a:rPr lang="en-IN" sz="1400" dirty="0">
                <a:solidFill>
                  <a:srgbClr val="333333"/>
                </a:solidFill>
                <a:latin typeface="Open sans"/>
              </a:rPr>
              <a:t> list-databases --connect </a:t>
            </a:r>
            <a:r>
              <a:rPr lang="en-IN" sz="1400" dirty="0" err="1">
                <a:solidFill>
                  <a:srgbClr val="333333"/>
                </a:solidFill>
                <a:latin typeface="Open sans"/>
              </a:rPr>
              <a:t>jdbc:mysql</a:t>
            </a:r>
            <a:r>
              <a:rPr lang="en-IN" sz="1400" dirty="0">
                <a:solidFill>
                  <a:srgbClr val="333333"/>
                </a:solidFill>
                <a:latin typeface="Open sans"/>
              </a:rPr>
              <a:t>://namenode1:3306/ --username root --password Hadoop</a:t>
            </a:r>
          </a:p>
          <a:p>
            <a:endParaRPr lang="en-IN" sz="1400" dirty="0">
              <a:solidFill>
                <a:srgbClr val="333333"/>
              </a:solidFill>
              <a:latin typeface="Open sans"/>
            </a:endParaRPr>
          </a:p>
          <a:p>
            <a:endParaRPr lang="en-IN" sz="1400" dirty="0">
              <a:solidFill>
                <a:srgbClr val="333333"/>
              </a:solidFill>
              <a:latin typeface="Open sans"/>
            </a:endParaRPr>
          </a:p>
          <a:p>
            <a:endParaRPr lang="en-IN" sz="1400" b="0" i="0" dirty="0">
              <a:solidFill>
                <a:srgbClr val="333333"/>
              </a:solidFill>
              <a:effectLst/>
              <a:latin typeface="Open sans"/>
            </a:endParaRPr>
          </a:p>
          <a:p>
            <a:endParaRPr lang="en-IN" sz="1400" dirty="0">
              <a:solidFill>
                <a:srgbClr val="333333"/>
              </a:solidFill>
              <a:latin typeface="Open sans"/>
            </a:endParaRPr>
          </a:p>
          <a:p>
            <a:endParaRPr lang="en-IN" sz="1400" b="0" i="0" dirty="0">
              <a:solidFill>
                <a:srgbClr val="333333"/>
              </a:solidFill>
              <a:effectLst/>
              <a:latin typeface="Open sans"/>
            </a:endParaRPr>
          </a:p>
        </p:txBody>
      </p:sp>
    </p:spTree>
    <p:extLst>
      <p:ext uri="{BB962C8B-B14F-4D97-AF65-F5344CB8AC3E}">
        <p14:creationId xmlns:p14="http://schemas.microsoft.com/office/powerpoint/2010/main" val="2036499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3430</TotalTime>
  <Words>1318</Words>
  <Application>Microsoft Office PowerPoint</Application>
  <PresentationFormat>Widescreen</PresentationFormat>
  <Paragraphs>258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Open sans</vt:lpstr>
      <vt:lpstr>Verdana</vt:lpstr>
      <vt:lpstr>Wingdings</vt:lpstr>
      <vt:lpstr>Office Theme</vt:lpstr>
      <vt:lpstr>Sqoop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dc:title>
  <dc:creator>Ashish Mishra</dc:creator>
  <cp:lastModifiedBy>Ashish Mishra</cp:lastModifiedBy>
  <cp:revision>40</cp:revision>
  <dcterms:created xsi:type="dcterms:W3CDTF">2018-09-06T09:56:24Z</dcterms:created>
  <dcterms:modified xsi:type="dcterms:W3CDTF">2018-09-09T11:25:36Z</dcterms:modified>
</cp:coreProperties>
</file>