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6" r:id="rId5"/>
    <p:sldId id="258" r:id="rId6"/>
    <p:sldId id="259" r:id="rId7"/>
    <p:sldId id="260" r:id="rId8"/>
    <p:sldId id="261" r:id="rId9"/>
    <p:sldId id="262" r:id="rId10"/>
    <p:sldId id="264" r:id="rId11"/>
    <p:sldId id="265" r:id="rId12"/>
    <p:sldId id="269" r:id="rId13"/>
    <p:sldId id="266" r:id="rId14"/>
    <p:sldId id="268" r:id="rId15"/>
    <p:sldId id="271" r:id="rId16"/>
    <p:sldId id="272" r:id="rId17"/>
    <p:sldId id="277" r:id="rId18"/>
    <p:sldId id="279" r:id="rId19"/>
    <p:sldId id="280" r:id="rId20"/>
    <p:sldId id="281" r:id="rId21"/>
    <p:sldId id="282" r:id="rId22"/>
    <p:sldId id="283" r:id="rId23"/>
    <p:sldId id="286" r:id="rId24"/>
    <p:sldId id="284" r:id="rId25"/>
    <p:sldId id="285" r:id="rId26"/>
    <p:sldId id="287" r:id="rId27"/>
    <p:sldId id="288" r:id="rId28"/>
    <p:sldId id="290" r:id="rId29"/>
    <p:sldId id="291" r:id="rId30"/>
    <p:sldId id="278" r:id="rId31"/>
    <p:sldId id="289"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B083-95EA-49A7-A13D-0E680C9D0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1967E0-2114-48F4-9228-02DCE88B3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D504D5-D1EA-465A-A93B-D6C5CCE34629}"/>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2D5B1830-47B4-49C1-954F-C84FC3F1D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04ED1-45CC-4C87-ABD2-AFF0D75BB11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262113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520E-D046-4184-8964-BE7ABCD8E9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8321-0C0D-4A39-BA6A-2CEB9E1D32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1130D-1209-4371-B247-F53CB0959906}"/>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BE015DA8-F617-4217-951D-D1F1F9121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C9F06-550C-4748-BBB6-9351E6D6CD6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58118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39B09-44F1-4B63-A542-15EC31A7B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EDC54-D757-4392-8EF9-0AFB8F7D83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62BA8-5B71-452F-B321-6A29E8AF89EE}"/>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92727734-C5A1-46A0-A025-F7B529AE0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10B95-3158-4665-BAB6-47A5A89CD3B8}"/>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112924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3814-2508-48B8-A656-2D27CBB59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29E4E1-84FB-4B63-ABFB-3870DD6130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2D3898-B697-40A7-A28A-078B58C73FBD}"/>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4556CC8F-7887-45AF-AE91-D30C5BCBC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A2D54-48C1-4915-AFFA-99DBBAF6598B}"/>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18053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7923-39A0-4FCF-98C0-108F57F62D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DA1CCE-5DC2-43A3-A21A-A712209E1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2FCA80-BF5B-4211-8479-82574FACE430}"/>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F5EB6A3D-D300-4E39-99F3-E7A87AD4D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B03F4-59A4-4B1A-9CB6-644BB607C05D}"/>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97871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305D-A8BD-4774-A5A0-290FBD6AC6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A57DE7-7756-42F3-8395-FF5B1E070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A9CBDD-170A-40B4-8FA9-A314C1C50C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6B3DE2-F628-4FFB-8728-F704DFF9935A}"/>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C5D6FF92-508F-4BCB-9853-6AC832966F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7CC23-B937-4FDA-8521-41A5DE49E376}"/>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46381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E221-1D84-4EE9-B0D8-CE206A236D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627114-05FB-4CC6-B349-B678ADBF8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3BAA70-CA8F-43A0-92DF-DAEAA1F86C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6C6603-4D71-4EBD-B079-A62BC63A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98E6C4-E281-4B88-8D89-94D912544B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21B1F-F03E-4F49-A385-7FA5701C1951}"/>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8" name="Footer Placeholder 7">
            <a:extLst>
              <a:ext uri="{FF2B5EF4-FFF2-40B4-BE49-F238E27FC236}">
                <a16:creationId xmlns:a16="http://schemas.microsoft.com/office/drawing/2014/main" id="{60AE51F6-D73A-4D3A-90A0-D0C3002FEA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1054D-08EA-42CE-9AD6-18AFFC5C49F9}"/>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49433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3941-FEB0-43AD-88CF-89172CE64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3DBBD6-DCAA-4993-8E99-D0B2BC7A8260}"/>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4" name="Footer Placeholder 3">
            <a:extLst>
              <a:ext uri="{FF2B5EF4-FFF2-40B4-BE49-F238E27FC236}">
                <a16:creationId xmlns:a16="http://schemas.microsoft.com/office/drawing/2014/main" id="{97476C0D-6E96-4D5C-A88F-4208364C57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54F927-B4BE-45E0-AB91-A3E9025C18F2}"/>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5025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9DFC5-0C1C-4F31-98CB-02CF3F50111A}"/>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3" name="Footer Placeholder 2">
            <a:extLst>
              <a:ext uri="{FF2B5EF4-FFF2-40B4-BE49-F238E27FC236}">
                <a16:creationId xmlns:a16="http://schemas.microsoft.com/office/drawing/2014/main" id="{154737EA-93D1-48AF-817A-474CE546DF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CDFD57-E8C1-4A41-AC5C-F112925B64F0}"/>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8310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7B6-469E-4FF6-80AD-F3BAE85F9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AC86B0-48D1-435C-A87A-CC1D66F6B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F77FE9-DFE3-4E18-A9EA-E3E8DEBF2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133FEF-3543-4195-A506-9D2B3A99C786}"/>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3C566BDD-47CA-44A0-9663-B04D94D913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01868C-1415-40C8-A109-F57387C0CB84}"/>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360195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69D6-3251-4D0D-A49D-48F714939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F18A-33B7-4F2F-AC02-BCB3CE4EB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AED977-0F63-49FC-B341-17DA05F1A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E9A59C-6D08-42FB-81AD-2561BF0E6081}"/>
              </a:ext>
            </a:extLst>
          </p:cNvPr>
          <p:cNvSpPr>
            <a:spLocks noGrp="1"/>
          </p:cNvSpPr>
          <p:nvPr>
            <p:ph type="dt" sz="half" idx="10"/>
          </p:nvPr>
        </p:nvSpPr>
        <p:spPr/>
        <p:txBody>
          <a:bodyPr/>
          <a:lstStyle/>
          <a:p>
            <a:fld id="{E19F52F1-73BD-4BE7-9AED-8C4A15D34D5B}" type="datetimeFigureOut">
              <a:rPr lang="en-IN" smtClean="0"/>
              <a:t>05-09-2018</a:t>
            </a:fld>
            <a:endParaRPr lang="en-IN"/>
          </a:p>
        </p:txBody>
      </p:sp>
      <p:sp>
        <p:nvSpPr>
          <p:cNvPr id="6" name="Footer Placeholder 5">
            <a:extLst>
              <a:ext uri="{FF2B5EF4-FFF2-40B4-BE49-F238E27FC236}">
                <a16:creationId xmlns:a16="http://schemas.microsoft.com/office/drawing/2014/main" id="{CFF30895-85B1-401C-A988-225A142AB5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413D-B3C0-41D1-BCD6-7BB7A051309C}"/>
              </a:ext>
            </a:extLst>
          </p:cNvPr>
          <p:cNvSpPr>
            <a:spLocks noGrp="1"/>
          </p:cNvSpPr>
          <p:nvPr>
            <p:ph type="sldNum" sz="quarter" idx="12"/>
          </p:nvPr>
        </p:nvSpPr>
        <p:spPr/>
        <p:txBody>
          <a:bodyPr/>
          <a:lstStyle/>
          <a:p>
            <a:fld id="{08116736-D978-46CD-89D9-DB9C501CCF23}" type="slidenum">
              <a:rPr lang="en-IN" smtClean="0"/>
              <a:t>‹#›</a:t>
            </a:fld>
            <a:endParaRPr lang="en-IN"/>
          </a:p>
        </p:txBody>
      </p:sp>
    </p:spTree>
    <p:extLst>
      <p:ext uri="{BB962C8B-B14F-4D97-AF65-F5344CB8AC3E}">
        <p14:creationId xmlns:p14="http://schemas.microsoft.com/office/powerpoint/2010/main" val="68561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CBF99-EBC6-423F-A50A-0C00CAC4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478D64-86AC-4059-844A-BA5CBE6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C1198-5E81-4E45-B284-74C01CD4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F52F1-73BD-4BE7-9AED-8C4A15D34D5B}" type="datetimeFigureOut">
              <a:rPr lang="en-IN" smtClean="0"/>
              <a:t>05-09-2018</a:t>
            </a:fld>
            <a:endParaRPr lang="en-IN"/>
          </a:p>
        </p:txBody>
      </p:sp>
      <p:sp>
        <p:nvSpPr>
          <p:cNvPr id="5" name="Footer Placeholder 4">
            <a:extLst>
              <a:ext uri="{FF2B5EF4-FFF2-40B4-BE49-F238E27FC236}">
                <a16:creationId xmlns:a16="http://schemas.microsoft.com/office/drawing/2014/main" id="{56EC2679-E7D0-4E28-BA57-91B74FCF7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4071F-F730-4170-A924-1FD0B063C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6736-D978-46CD-89D9-DB9C501CCF23}" type="slidenum">
              <a:rPr lang="en-IN" smtClean="0"/>
              <a:t>‹#›</a:t>
            </a:fld>
            <a:endParaRPr lang="en-IN"/>
          </a:p>
        </p:txBody>
      </p:sp>
    </p:spTree>
    <p:extLst>
      <p:ext uri="{BB962C8B-B14F-4D97-AF65-F5344CB8AC3E}">
        <p14:creationId xmlns:p14="http://schemas.microsoft.com/office/powerpoint/2010/main" val="2044703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www.dezyre.com/hadoop-course/mapreduce"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www.guru99.com/bigdata-tutorial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2CE1-E2C5-423C-AD80-E1EAE96ADB47}"/>
              </a:ext>
            </a:extLst>
          </p:cNvPr>
          <p:cNvSpPr>
            <a:spLocks noGrp="1"/>
          </p:cNvSpPr>
          <p:nvPr>
            <p:ph type="ctrTitle"/>
          </p:nvPr>
        </p:nvSpPr>
        <p:spPr/>
        <p:txBody>
          <a:bodyPr/>
          <a:lstStyle/>
          <a:p>
            <a:r>
              <a:rPr lang="en-IN" dirty="0" err="1"/>
              <a:t>Hbase</a:t>
            </a:r>
            <a:endParaRPr lang="en-IN" dirty="0"/>
          </a:p>
        </p:txBody>
      </p:sp>
      <p:sp>
        <p:nvSpPr>
          <p:cNvPr id="3" name="Subtitle 2">
            <a:extLst>
              <a:ext uri="{FF2B5EF4-FFF2-40B4-BE49-F238E27FC236}">
                <a16:creationId xmlns:a16="http://schemas.microsoft.com/office/drawing/2014/main" id="{A855DAE5-8B69-43EA-92AE-AF5DA4B331FE}"/>
              </a:ext>
            </a:extLst>
          </p:cNvPr>
          <p:cNvSpPr>
            <a:spLocks noGrp="1"/>
          </p:cNvSpPr>
          <p:nvPr>
            <p:ph type="subTitle" idx="1"/>
          </p:nvPr>
        </p:nvSpPr>
        <p:spPr/>
        <p:txBody>
          <a:bodyPr/>
          <a:lstStyle/>
          <a:p>
            <a:r>
              <a:rPr lang="en-IN" dirty="0"/>
              <a:t>Do it yourself</a:t>
            </a:r>
          </a:p>
        </p:txBody>
      </p:sp>
      <p:sp>
        <p:nvSpPr>
          <p:cNvPr id="4" name="TextBox 3">
            <a:extLst>
              <a:ext uri="{FF2B5EF4-FFF2-40B4-BE49-F238E27FC236}">
                <a16:creationId xmlns:a16="http://schemas.microsoft.com/office/drawing/2014/main" id="{C75F4116-2F0B-4238-AC71-FCD0FF24B006}"/>
              </a:ext>
            </a:extLst>
          </p:cNvPr>
          <p:cNvSpPr txBox="1"/>
          <p:nvPr/>
        </p:nvSpPr>
        <p:spPr>
          <a:xfrm>
            <a:off x="2426677" y="6093069"/>
            <a:ext cx="8326315" cy="369332"/>
          </a:xfrm>
          <a:prstGeom prst="rect">
            <a:avLst/>
          </a:prstGeom>
          <a:noFill/>
        </p:spPr>
        <p:txBody>
          <a:bodyPr wrap="square" rtlCol="0">
            <a:spAutoFit/>
          </a:bodyPr>
          <a:lstStyle/>
          <a:p>
            <a:r>
              <a:rPr lang="en-IN" dirty="0"/>
              <a:t>https://github.com/ashishobeystalent/Bigdata_ppt/blob/master/hbase.pptx</a:t>
            </a:r>
          </a:p>
        </p:txBody>
      </p:sp>
    </p:spTree>
    <p:extLst>
      <p:ext uri="{BB962C8B-B14F-4D97-AF65-F5344CB8AC3E}">
        <p14:creationId xmlns:p14="http://schemas.microsoft.com/office/powerpoint/2010/main" val="278529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70EDC9-2F8B-4FEB-AFED-AE45D237343E}"/>
              </a:ext>
            </a:extLst>
          </p:cNvPr>
          <p:cNvSpPr txBox="1"/>
          <p:nvPr/>
        </p:nvSpPr>
        <p:spPr>
          <a:xfrm>
            <a:off x="1572358" y="294455"/>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18738ABF-6BB7-44CF-8A75-A460ED3B6B1D}"/>
              </a:ext>
            </a:extLst>
          </p:cNvPr>
          <p:cNvSpPr txBox="1"/>
          <p:nvPr/>
        </p:nvSpPr>
        <p:spPr>
          <a:xfrm>
            <a:off x="1497623" y="1143000"/>
            <a:ext cx="9624646" cy="4493538"/>
          </a:xfrm>
          <a:prstGeom prst="rect">
            <a:avLst/>
          </a:prstGeom>
          <a:noFill/>
        </p:spPr>
        <p:txBody>
          <a:bodyPr wrap="square" rtlCol="0">
            <a:spAutoFit/>
          </a:bodyPr>
          <a:lstStyle/>
          <a:p>
            <a:r>
              <a:rPr lang="en-IN" b="1" dirty="0"/>
              <a:t>Change configurational files on namenode1</a:t>
            </a:r>
          </a:p>
          <a:p>
            <a:r>
              <a:rPr lang="en-IN" dirty="0" err="1"/>
              <a:t>gedit</a:t>
            </a:r>
            <a:r>
              <a:rPr lang="en-IN" dirty="0"/>
              <a:t> </a:t>
            </a:r>
            <a:r>
              <a:rPr lang="pt-BR" dirty="0"/>
              <a:t>/usr/local/hbase/conf/hbase-env.sh</a:t>
            </a:r>
            <a:endParaRPr lang="en-IN" dirty="0"/>
          </a:p>
          <a:p>
            <a:endParaRPr lang="en-IN" dirty="0"/>
          </a:p>
          <a:p>
            <a:r>
              <a:rPr lang="en-IN" dirty="0"/>
              <a:t>Set the following setting in </a:t>
            </a:r>
            <a:r>
              <a:rPr lang="pt-BR" dirty="0"/>
              <a:t>hbase-env.sh file</a:t>
            </a:r>
            <a:endParaRPr lang="en-IN" dirty="0"/>
          </a:p>
          <a:p>
            <a:endParaRPr lang="en-IN" dirty="0"/>
          </a:p>
          <a:p>
            <a:r>
              <a:rPr lang="en-IN" dirty="0"/>
              <a:t>HBASE_MANAGES_ZK=true ( if we want </a:t>
            </a:r>
            <a:r>
              <a:rPr lang="en-IN" dirty="0" err="1"/>
              <a:t>Hbase</a:t>
            </a:r>
            <a:r>
              <a:rPr lang="en-IN" dirty="0"/>
              <a:t> to manage it’s own instance of zoo keeper.)</a:t>
            </a:r>
          </a:p>
          <a:p>
            <a:endParaRPr lang="en-IN" sz="1200" dirty="0"/>
          </a:p>
          <a:p>
            <a:r>
              <a:rPr lang="en-IN" dirty="0"/>
              <a:t>export HBASE_PID_DIR=/var/</a:t>
            </a:r>
            <a:r>
              <a:rPr lang="en-IN" dirty="0" err="1"/>
              <a:t>hbase</a:t>
            </a:r>
            <a:r>
              <a:rPr lang="en-IN" dirty="0"/>
              <a:t>/</a:t>
            </a:r>
            <a:r>
              <a:rPr lang="en-IN" dirty="0" err="1"/>
              <a:t>pids</a:t>
            </a:r>
            <a:endParaRPr lang="en-IN" dirty="0"/>
          </a:p>
          <a:p>
            <a:endParaRPr lang="en-IN" dirty="0"/>
          </a:p>
          <a:p>
            <a:r>
              <a:rPr lang="en-IN" dirty="0"/>
              <a:t>export HBASE_REGIONSERVERS=</a:t>
            </a:r>
            <a:r>
              <a:rPr lang="en-IN" dirty="0" err="1"/>
              <a:t>usr</a:t>
            </a:r>
            <a:r>
              <a:rPr lang="en-IN" dirty="0"/>
              <a:t>/local/</a:t>
            </a:r>
            <a:r>
              <a:rPr lang="en-IN" dirty="0" err="1"/>
              <a:t>hbase</a:t>
            </a:r>
            <a:r>
              <a:rPr lang="en-IN" dirty="0"/>
              <a:t>/conf/</a:t>
            </a:r>
            <a:r>
              <a:rPr lang="en-IN" dirty="0" err="1"/>
              <a:t>regionservers</a:t>
            </a:r>
            <a:endParaRPr lang="en-IN" dirty="0"/>
          </a:p>
          <a:p>
            <a:endParaRPr lang="en-IN" dirty="0"/>
          </a:p>
          <a:p>
            <a:r>
              <a:rPr lang="en-IN" dirty="0"/>
              <a:t>export JAVA_HOME=/</a:t>
            </a:r>
            <a:r>
              <a:rPr lang="en-IN" dirty="0" err="1"/>
              <a:t>usr</a:t>
            </a:r>
            <a:r>
              <a:rPr lang="en-IN" dirty="0"/>
              <a:t>/lib/</a:t>
            </a:r>
            <a:r>
              <a:rPr lang="en-IN" dirty="0" err="1"/>
              <a:t>jvm</a:t>
            </a:r>
            <a:r>
              <a:rPr lang="en-IN" dirty="0"/>
              <a:t>/java-1.8.0-openjdk-amd64</a:t>
            </a:r>
          </a:p>
          <a:p>
            <a:endParaRPr lang="en-IN" sz="1200" dirty="0"/>
          </a:p>
          <a:p>
            <a:r>
              <a:rPr lang="en-IN" sz="1600" b="1" u="sng" dirty="0"/>
              <a:t>Comment these lines </a:t>
            </a:r>
          </a:p>
          <a:p>
            <a:endParaRPr lang="en-IN" sz="1200" dirty="0"/>
          </a:p>
          <a:p>
            <a:r>
              <a:rPr lang="en-IN" sz="1200" dirty="0"/>
              <a:t># Configure </a:t>
            </a:r>
            <a:r>
              <a:rPr lang="en-IN" sz="1200" dirty="0" err="1"/>
              <a:t>PermSize</a:t>
            </a:r>
            <a:r>
              <a:rPr lang="en-IN" sz="1200" dirty="0"/>
              <a:t>. Only needed in JDK7. You can safely remove it for JDK8+</a:t>
            </a:r>
          </a:p>
          <a:p>
            <a:r>
              <a:rPr lang="en-IN" sz="1200" dirty="0"/>
              <a:t>#export HBASE_MASTER_OPTS="$HBASE_MASTER_OPTS -</a:t>
            </a:r>
            <a:r>
              <a:rPr lang="en-IN" sz="1200" dirty="0" err="1"/>
              <a:t>XX:PermSize</a:t>
            </a:r>
            <a:r>
              <a:rPr lang="en-IN" sz="1200" dirty="0"/>
              <a:t>=128m -</a:t>
            </a:r>
            <a:r>
              <a:rPr lang="en-IN" sz="1200" dirty="0" err="1"/>
              <a:t>XX:MaxPermSize</a:t>
            </a:r>
            <a:r>
              <a:rPr lang="en-IN" sz="1200" dirty="0"/>
              <a:t>=128m"</a:t>
            </a:r>
          </a:p>
          <a:p>
            <a:r>
              <a:rPr lang="en-IN" sz="1200" dirty="0"/>
              <a:t>#export HBASE_REGIONSERVER_OPTS="$HBASE_REGIONSERVER_OPTS -</a:t>
            </a:r>
            <a:r>
              <a:rPr lang="en-IN" sz="1200" dirty="0" err="1"/>
              <a:t>XX:PermSize</a:t>
            </a:r>
            <a:r>
              <a:rPr lang="en-IN" sz="1200" dirty="0"/>
              <a:t>=128m -</a:t>
            </a:r>
            <a:r>
              <a:rPr lang="en-IN" sz="1200" dirty="0" err="1"/>
              <a:t>XX:MaxPermSize</a:t>
            </a:r>
            <a:r>
              <a:rPr lang="en-IN" sz="1200" dirty="0"/>
              <a:t>=128m"</a:t>
            </a:r>
          </a:p>
        </p:txBody>
      </p:sp>
    </p:spTree>
    <p:extLst>
      <p:ext uri="{BB962C8B-B14F-4D97-AF65-F5344CB8AC3E}">
        <p14:creationId xmlns:p14="http://schemas.microsoft.com/office/powerpoint/2010/main" val="77852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F8B7A-3065-4C96-9776-389059E8C19C}"/>
              </a:ext>
            </a:extLst>
          </p:cNvPr>
          <p:cNvSpPr txBox="1"/>
          <p:nvPr/>
        </p:nvSpPr>
        <p:spPr>
          <a:xfrm>
            <a:off x="1572358" y="294455"/>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8401DDFD-AAC4-45D6-8461-7B1AAE041AD6}"/>
              </a:ext>
            </a:extLst>
          </p:cNvPr>
          <p:cNvSpPr txBox="1"/>
          <p:nvPr/>
        </p:nvSpPr>
        <p:spPr>
          <a:xfrm>
            <a:off x="1283677" y="1134208"/>
            <a:ext cx="9624646" cy="5909310"/>
          </a:xfrm>
          <a:prstGeom prst="rect">
            <a:avLst/>
          </a:prstGeom>
          <a:noFill/>
        </p:spPr>
        <p:txBody>
          <a:bodyPr wrap="square" rtlCol="0">
            <a:spAutoFit/>
          </a:bodyPr>
          <a:lstStyle/>
          <a:p>
            <a:r>
              <a:rPr lang="en-IN" b="1" dirty="0"/>
              <a:t>Configure </a:t>
            </a:r>
            <a:r>
              <a:rPr lang="en-IN" b="1" dirty="0" err="1"/>
              <a:t>regionserver</a:t>
            </a:r>
            <a:r>
              <a:rPr lang="en-IN" b="1" dirty="0"/>
              <a:t> details on namenode1</a:t>
            </a:r>
          </a:p>
          <a:p>
            <a:r>
              <a:rPr lang="en-IN" dirty="0" err="1"/>
              <a:t>gedit</a:t>
            </a:r>
            <a:r>
              <a:rPr lang="en-IN" dirty="0"/>
              <a:t> </a:t>
            </a:r>
            <a:r>
              <a:rPr lang="pt-BR" dirty="0"/>
              <a:t>/usr/local/hbase/conf/</a:t>
            </a:r>
            <a:r>
              <a:rPr lang="en-IN" dirty="0" err="1"/>
              <a:t>regionservers</a:t>
            </a:r>
            <a:endParaRPr lang="en-IN" dirty="0"/>
          </a:p>
          <a:p>
            <a:endParaRPr lang="en-IN" dirty="0"/>
          </a:p>
          <a:p>
            <a:r>
              <a:rPr lang="en-IN" dirty="0"/>
              <a:t>datanode1</a:t>
            </a:r>
          </a:p>
          <a:p>
            <a:r>
              <a:rPr lang="en-IN" dirty="0"/>
              <a:t>datanode2</a:t>
            </a:r>
          </a:p>
          <a:p>
            <a:endParaRPr lang="en-IN" dirty="0"/>
          </a:p>
          <a:p>
            <a:r>
              <a:rPr lang="en-IN" dirty="0"/>
              <a:t>Set path for </a:t>
            </a:r>
            <a:r>
              <a:rPr lang="en-IN" dirty="0" err="1"/>
              <a:t>hbase</a:t>
            </a:r>
            <a:r>
              <a:rPr lang="en-IN" dirty="0"/>
              <a:t>/bin in  ~/.</a:t>
            </a:r>
            <a:r>
              <a:rPr lang="en-IN" dirty="0" err="1"/>
              <a:t>bashrc</a:t>
            </a:r>
            <a:r>
              <a:rPr lang="en-IN" dirty="0"/>
              <a:t> file </a:t>
            </a:r>
          </a:p>
          <a:p>
            <a:endParaRPr lang="en-IN" dirty="0"/>
          </a:p>
          <a:p>
            <a:r>
              <a:rPr lang="en-IN" dirty="0" err="1"/>
              <a:t>gedit</a:t>
            </a:r>
            <a:r>
              <a:rPr lang="en-IN" dirty="0"/>
              <a:t> ~/.</a:t>
            </a:r>
            <a:r>
              <a:rPr lang="en-IN" dirty="0" err="1"/>
              <a:t>bashrc</a:t>
            </a:r>
            <a:r>
              <a:rPr lang="en-IN" dirty="0"/>
              <a:t> file </a:t>
            </a:r>
          </a:p>
          <a:p>
            <a:endParaRPr lang="en-IN" dirty="0"/>
          </a:p>
          <a:p>
            <a:r>
              <a:rPr lang="en-IN" dirty="0"/>
              <a:t>export HBASE_HOME=/</a:t>
            </a:r>
            <a:r>
              <a:rPr lang="en-IN" dirty="0" err="1"/>
              <a:t>usr</a:t>
            </a:r>
            <a:r>
              <a:rPr lang="en-IN" dirty="0"/>
              <a:t>/local/</a:t>
            </a:r>
            <a:r>
              <a:rPr lang="en-IN" dirty="0" err="1"/>
              <a:t>hbase</a:t>
            </a:r>
            <a:endParaRPr lang="en-IN" dirty="0"/>
          </a:p>
          <a:p>
            <a:r>
              <a:rPr lang="en-IN" dirty="0"/>
              <a:t>export PATH=$HBASE_HOME/bin:$PATH</a:t>
            </a:r>
          </a:p>
          <a:p>
            <a:endParaRPr lang="en-IN" dirty="0"/>
          </a:p>
          <a:p>
            <a:endParaRPr lang="en-IN" dirty="0"/>
          </a:p>
          <a:p>
            <a:r>
              <a:rPr lang="en-IN" dirty="0"/>
              <a:t>Now execute  on </a:t>
            </a:r>
            <a:r>
              <a:rPr lang="en-IN"/>
              <a:t>all nodes</a:t>
            </a:r>
            <a:endParaRPr lang="en-IN" dirty="0"/>
          </a:p>
          <a:p>
            <a:endParaRPr lang="en-IN" dirty="0"/>
          </a:p>
          <a:p>
            <a:r>
              <a:rPr lang="en-IN" dirty="0"/>
              <a:t>source ~/.</a:t>
            </a:r>
            <a:r>
              <a:rPr lang="en-IN" dirty="0" err="1"/>
              <a:t>bashrc</a:t>
            </a:r>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07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72E1CF-4133-46BC-B783-E6F9637F2323}"/>
              </a:ext>
            </a:extLst>
          </p:cNvPr>
          <p:cNvSpPr/>
          <p:nvPr/>
        </p:nvSpPr>
        <p:spPr>
          <a:xfrm>
            <a:off x="873368" y="96715"/>
            <a:ext cx="10304585" cy="7294305"/>
          </a:xfrm>
          <a:prstGeom prst="rect">
            <a:avLst/>
          </a:prstGeom>
        </p:spPr>
        <p:txBody>
          <a:bodyPr wrap="square">
            <a:spAutoFit/>
          </a:bodyPr>
          <a:lstStyle/>
          <a:p>
            <a:endParaRPr lang="en-IN" dirty="0"/>
          </a:p>
          <a:p>
            <a:r>
              <a:rPr lang="en-IN" b="1" u="sng" dirty="0"/>
              <a:t>Create folder on </a:t>
            </a:r>
            <a:r>
              <a:rPr lang="en-IN" b="1" u="sng" dirty="0" err="1"/>
              <a:t>hdfs</a:t>
            </a:r>
            <a:r>
              <a:rPr lang="en-IN" b="1" u="sng" dirty="0"/>
              <a:t> </a:t>
            </a:r>
          </a:p>
          <a:p>
            <a:endParaRPr lang="en-IN" dirty="0"/>
          </a:p>
          <a:p>
            <a:r>
              <a:rPr lang="en-IN" dirty="0" err="1"/>
              <a:t>hadoop</a:t>
            </a:r>
            <a:r>
              <a:rPr lang="en-IN" dirty="0"/>
              <a:t> </a:t>
            </a:r>
            <a:r>
              <a:rPr lang="en-IN" dirty="0" err="1"/>
              <a:t>dfs</a:t>
            </a:r>
            <a:r>
              <a:rPr lang="en-IN" dirty="0"/>
              <a:t> -</a:t>
            </a:r>
            <a:r>
              <a:rPr lang="en-IN" dirty="0" err="1"/>
              <a:t>mkdir</a:t>
            </a:r>
            <a:r>
              <a:rPr lang="en-IN" dirty="0"/>
              <a:t> /</a:t>
            </a:r>
            <a:r>
              <a:rPr lang="en-IN" dirty="0" err="1"/>
              <a:t>hbase</a:t>
            </a:r>
            <a:endParaRPr lang="en-IN" dirty="0"/>
          </a:p>
          <a:p>
            <a:r>
              <a:rPr lang="en-IN" dirty="0" err="1"/>
              <a:t>hadoop</a:t>
            </a:r>
            <a:r>
              <a:rPr lang="en-IN" dirty="0"/>
              <a:t> </a:t>
            </a:r>
            <a:r>
              <a:rPr lang="en-IN" dirty="0" err="1"/>
              <a:t>dfs</a:t>
            </a:r>
            <a:r>
              <a:rPr lang="en-IN" dirty="0"/>
              <a:t> -</a:t>
            </a:r>
            <a:r>
              <a:rPr lang="en-IN" dirty="0" err="1"/>
              <a:t>chmod</a:t>
            </a:r>
            <a:r>
              <a:rPr lang="en-IN" dirty="0"/>
              <a:t> -R 777 /</a:t>
            </a:r>
            <a:r>
              <a:rPr lang="en-IN" dirty="0" err="1"/>
              <a:t>hbase</a:t>
            </a:r>
            <a:endParaRPr lang="en-IN" dirty="0"/>
          </a:p>
          <a:p>
            <a:endParaRPr lang="en-IN" dirty="0"/>
          </a:p>
          <a:p>
            <a:r>
              <a:rPr lang="en-IN" dirty="0" err="1"/>
              <a:t>hadoop</a:t>
            </a:r>
            <a:r>
              <a:rPr lang="en-IN" dirty="0"/>
              <a:t> </a:t>
            </a:r>
            <a:r>
              <a:rPr lang="en-IN" dirty="0" err="1"/>
              <a:t>dfs</a:t>
            </a:r>
            <a:r>
              <a:rPr lang="en-IN" dirty="0"/>
              <a:t> -</a:t>
            </a:r>
            <a:r>
              <a:rPr lang="en-IN" dirty="0" err="1"/>
              <a:t>mkdir</a:t>
            </a:r>
            <a:r>
              <a:rPr lang="en-IN" dirty="0"/>
              <a:t> /zookeeper</a:t>
            </a:r>
          </a:p>
          <a:p>
            <a:r>
              <a:rPr lang="en-IN" dirty="0" err="1"/>
              <a:t>hadoop</a:t>
            </a:r>
            <a:r>
              <a:rPr lang="en-IN" dirty="0"/>
              <a:t> </a:t>
            </a:r>
            <a:r>
              <a:rPr lang="en-IN" dirty="0" err="1"/>
              <a:t>dfs</a:t>
            </a:r>
            <a:r>
              <a:rPr lang="en-IN" dirty="0"/>
              <a:t> -</a:t>
            </a:r>
            <a:r>
              <a:rPr lang="en-IN" dirty="0" err="1"/>
              <a:t>chmod</a:t>
            </a:r>
            <a:r>
              <a:rPr lang="en-IN" dirty="0"/>
              <a:t> -R 777 /zookeeper</a:t>
            </a:r>
          </a:p>
          <a:p>
            <a:endParaRPr lang="en-IN" dirty="0"/>
          </a:p>
          <a:p>
            <a:r>
              <a:rPr lang="en-IN" b="1" u="sng" dirty="0"/>
              <a:t>Copy every thing to datanode1 and datanode2</a:t>
            </a:r>
          </a:p>
          <a:p>
            <a:endParaRPr lang="en-IN" b="1" u="sng" dirty="0"/>
          </a:p>
          <a:p>
            <a:r>
              <a:rPr lang="pt-BR" dirty="0"/>
              <a:t>scp -r /usr/local/hbase/* hadoop@datanode1:/usr/local/hbase</a:t>
            </a:r>
          </a:p>
          <a:p>
            <a:r>
              <a:rPr lang="pt-BR" dirty="0"/>
              <a:t>scp -r /usr/local/hbase/* hadoop@datanode2:/usr/local/hbase</a:t>
            </a:r>
          </a:p>
          <a:p>
            <a:r>
              <a:rPr lang="pt-BR" dirty="0"/>
              <a:t>scp -r ~/.bashrc hadoop@datanode1: ~/.bashrc </a:t>
            </a:r>
          </a:p>
          <a:p>
            <a:r>
              <a:rPr lang="pt-BR" dirty="0"/>
              <a:t>scp -r ~/.bashrc hadoop@datanode1: ~/.bashrc </a:t>
            </a:r>
          </a:p>
          <a:p>
            <a:endParaRPr lang="pt-BR" dirty="0"/>
          </a:p>
          <a:p>
            <a:r>
              <a:rPr lang="pt-BR" b="1" u="sng" dirty="0"/>
              <a:t>Run below command in datanode1 and datanode2</a:t>
            </a:r>
          </a:p>
          <a:p>
            <a:r>
              <a:rPr lang="pt-BR" dirty="0"/>
              <a:t>source ~/.bashrc </a:t>
            </a:r>
          </a:p>
          <a:p>
            <a:endParaRPr lang="pt-BR" dirty="0"/>
          </a:p>
          <a:p>
            <a:r>
              <a:rPr lang="pt-BR" b="1" u="sng" dirty="0"/>
              <a:t>Run this on namenode1</a:t>
            </a:r>
          </a:p>
          <a:p>
            <a:r>
              <a:rPr lang="en-IN" dirty="0" err="1"/>
              <a:t>sudo</a:t>
            </a:r>
            <a:r>
              <a:rPr lang="en-IN" dirty="0"/>
              <a:t> cat ~/.</a:t>
            </a:r>
            <a:r>
              <a:rPr lang="en-IN" dirty="0" err="1"/>
              <a:t>ssh</a:t>
            </a:r>
            <a:r>
              <a:rPr lang="en-IN" dirty="0"/>
              <a:t>/id_rsa.pub &gt;&gt; ~/.</a:t>
            </a:r>
            <a:r>
              <a:rPr lang="en-IN" dirty="0" err="1"/>
              <a:t>ssh</a:t>
            </a:r>
            <a:r>
              <a:rPr lang="en-IN" dirty="0"/>
              <a:t>/</a:t>
            </a:r>
            <a:r>
              <a:rPr lang="en-IN" dirty="0" err="1"/>
              <a:t>authorized_keys</a:t>
            </a:r>
            <a:endParaRPr lang="en-IN" dirty="0"/>
          </a:p>
          <a:p>
            <a:endParaRPr lang="pt-BR" dirty="0"/>
          </a:p>
          <a:p>
            <a:r>
              <a:rPr lang="en-IN" dirty="0"/>
              <a:t>Now this completes our configuration of </a:t>
            </a:r>
            <a:r>
              <a:rPr lang="en-IN" dirty="0" err="1"/>
              <a:t>Hbase</a:t>
            </a:r>
            <a:r>
              <a:rPr lang="en-IN" dirty="0"/>
              <a:t> on all our servers in distributed mode </a:t>
            </a:r>
          </a:p>
          <a:p>
            <a:endParaRPr lang="en-IN" dirty="0"/>
          </a:p>
          <a:p>
            <a:endParaRPr lang="en-IN" dirty="0"/>
          </a:p>
        </p:txBody>
      </p:sp>
    </p:spTree>
    <p:extLst>
      <p:ext uri="{BB962C8B-B14F-4D97-AF65-F5344CB8AC3E}">
        <p14:creationId xmlns:p14="http://schemas.microsoft.com/office/powerpoint/2010/main" val="70240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D9368-FAEF-4080-BF45-9CCCC5F29AEC}"/>
              </a:ext>
            </a:extLst>
          </p:cNvPr>
          <p:cNvSpPr txBox="1"/>
          <p:nvPr/>
        </p:nvSpPr>
        <p:spPr>
          <a:xfrm>
            <a:off x="1607528" y="109817"/>
            <a:ext cx="7747488" cy="584775"/>
          </a:xfrm>
          <a:prstGeom prst="rect">
            <a:avLst/>
          </a:prstGeom>
          <a:noFill/>
        </p:spPr>
        <p:txBody>
          <a:bodyPr wrap="square" rtlCol="0">
            <a:spAutoFit/>
          </a:bodyPr>
          <a:lstStyle/>
          <a:p>
            <a:r>
              <a:rPr lang="en-IN" sz="3200" b="1" dirty="0"/>
              <a:t>Run </a:t>
            </a:r>
            <a:r>
              <a:rPr lang="en-IN" sz="3200" b="1" dirty="0" err="1"/>
              <a:t>Hbase</a:t>
            </a:r>
            <a:endParaRPr lang="en-IN" sz="3200" b="1" dirty="0"/>
          </a:p>
        </p:txBody>
      </p:sp>
      <p:sp>
        <p:nvSpPr>
          <p:cNvPr id="3" name="TextBox 2">
            <a:extLst>
              <a:ext uri="{FF2B5EF4-FFF2-40B4-BE49-F238E27FC236}">
                <a16:creationId xmlns:a16="http://schemas.microsoft.com/office/drawing/2014/main" id="{A940B924-2CED-4237-8E07-88E6826E6156}"/>
              </a:ext>
            </a:extLst>
          </p:cNvPr>
          <p:cNvSpPr txBox="1"/>
          <p:nvPr/>
        </p:nvSpPr>
        <p:spPr>
          <a:xfrm>
            <a:off x="1178169" y="694592"/>
            <a:ext cx="9478108" cy="1631216"/>
          </a:xfrm>
          <a:prstGeom prst="rect">
            <a:avLst/>
          </a:prstGeom>
          <a:noFill/>
        </p:spPr>
        <p:txBody>
          <a:bodyPr wrap="square" rtlCol="0">
            <a:spAutoFit/>
          </a:bodyPr>
          <a:lstStyle/>
          <a:p>
            <a:r>
              <a:rPr lang="en-IN" b="1" dirty="0"/>
              <a:t>Run </a:t>
            </a:r>
            <a:r>
              <a:rPr lang="en-IN" b="1" dirty="0" err="1"/>
              <a:t>Hbase</a:t>
            </a:r>
            <a:endParaRPr lang="en-IN" b="1" dirty="0"/>
          </a:p>
          <a:p>
            <a:endParaRPr lang="en-IN" b="1" dirty="0"/>
          </a:p>
          <a:p>
            <a:r>
              <a:rPr lang="en-IN" dirty="0"/>
              <a:t>hadoop@namenode1:/</a:t>
            </a:r>
            <a:r>
              <a:rPr lang="en-IN" dirty="0" err="1"/>
              <a:t>usr</a:t>
            </a:r>
            <a:r>
              <a:rPr lang="en-IN" dirty="0"/>
              <a:t>/local/</a:t>
            </a:r>
            <a:r>
              <a:rPr lang="en-IN" dirty="0" err="1"/>
              <a:t>hbase</a:t>
            </a:r>
            <a:r>
              <a:rPr lang="en-IN" dirty="0"/>
              <a:t>/bin$ start-hbase.sh</a:t>
            </a:r>
          </a:p>
          <a:p>
            <a:endParaRPr lang="en-IN" dirty="0"/>
          </a:p>
          <a:p>
            <a:r>
              <a:rPr lang="en-IN" sz="2800" b="1" dirty="0"/>
              <a:t>Namenode1</a:t>
            </a:r>
          </a:p>
        </p:txBody>
      </p:sp>
      <p:pic>
        <p:nvPicPr>
          <p:cNvPr id="5" name="Picture 4">
            <a:extLst>
              <a:ext uri="{FF2B5EF4-FFF2-40B4-BE49-F238E27FC236}">
                <a16:creationId xmlns:a16="http://schemas.microsoft.com/office/drawing/2014/main" id="{7CE1D6B4-07C6-41DB-9E83-FE3D966BA419}"/>
              </a:ext>
            </a:extLst>
          </p:cNvPr>
          <p:cNvPicPr>
            <a:picLocks noChangeAspect="1"/>
          </p:cNvPicPr>
          <p:nvPr/>
        </p:nvPicPr>
        <p:blipFill>
          <a:blip r:embed="rId2"/>
          <a:stretch>
            <a:fillRect/>
          </a:stretch>
        </p:blipFill>
        <p:spPr>
          <a:xfrm>
            <a:off x="1292470" y="2602807"/>
            <a:ext cx="10029825" cy="2447925"/>
          </a:xfrm>
          <a:prstGeom prst="rect">
            <a:avLst/>
          </a:prstGeom>
        </p:spPr>
      </p:pic>
      <p:sp>
        <p:nvSpPr>
          <p:cNvPr id="7" name="TextBox 6">
            <a:extLst>
              <a:ext uri="{FF2B5EF4-FFF2-40B4-BE49-F238E27FC236}">
                <a16:creationId xmlns:a16="http://schemas.microsoft.com/office/drawing/2014/main" id="{059CCCE0-B186-43D1-88A8-F1081F62B561}"/>
              </a:ext>
            </a:extLst>
          </p:cNvPr>
          <p:cNvSpPr txBox="1"/>
          <p:nvPr/>
        </p:nvSpPr>
        <p:spPr>
          <a:xfrm>
            <a:off x="826477" y="5424853"/>
            <a:ext cx="4211515" cy="523220"/>
          </a:xfrm>
          <a:prstGeom prst="rect">
            <a:avLst/>
          </a:prstGeom>
          <a:noFill/>
        </p:spPr>
        <p:txBody>
          <a:bodyPr wrap="square" rtlCol="0">
            <a:spAutoFit/>
          </a:bodyPr>
          <a:lstStyle/>
          <a:p>
            <a:r>
              <a:rPr lang="en-IN" sz="2800" b="1" dirty="0"/>
              <a:t>Datanode1 and datanode2</a:t>
            </a:r>
          </a:p>
        </p:txBody>
      </p:sp>
      <p:pic>
        <p:nvPicPr>
          <p:cNvPr id="8" name="Picture 7">
            <a:extLst>
              <a:ext uri="{FF2B5EF4-FFF2-40B4-BE49-F238E27FC236}">
                <a16:creationId xmlns:a16="http://schemas.microsoft.com/office/drawing/2014/main" id="{D0979D25-A5F1-4650-BD06-20D3DEF91EA3}"/>
              </a:ext>
            </a:extLst>
          </p:cNvPr>
          <p:cNvPicPr>
            <a:picLocks noChangeAspect="1"/>
          </p:cNvPicPr>
          <p:nvPr/>
        </p:nvPicPr>
        <p:blipFill>
          <a:blip r:embed="rId3"/>
          <a:stretch>
            <a:fillRect/>
          </a:stretch>
        </p:blipFill>
        <p:spPr>
          <a:xfrm>
            <a:off x="5235819" y="5300373"/>
            <a:ext cx="2143125" cy="1295400"/>
          </a:xfrm>
          <a:prstGeom prst="rect">
            <a:avLst/>
          </a:prstGeom>
        </p:spPr>
      </p:pic>
      <p:pic>
        <p:nvPicPr>
          <p:cNvPr id="9" name="Picture 8">
            <a:extLst>
              <a:ext uri="{FF2B5EF4-FFF2-40B4-BE49-F238E27FC236}">
                <a16:creationId xmlns:a16="http://schemas.microsoft.com/office/drawing/2014/main" id="{ACD74FBD-CC85-4EA8-A955-FDB4AC24A685}"/>
              </a:ext>
            </a:extLst>
          </p:cNvPr>
          <p:cNvPicPr>
            <a:picLocks noChangeAspect="1"/>
          </p:cNvPicPr>
          <p:nvPr/>
        </p:nvPicPr>
        <p:blipFill>
          <a:blip r:embed="rId4"/>
          <a:stretch>
            <a:fillRect/>
          </a:stretch>
        </p:blipFill>
        <p:spPr>
          <a:xfrm>
            <a:off x="8043496" y="5300373"/>
            <a:ext cx="2171700" cy="1295400"/>
          </a:xfrm>
          <a:prstGeom prst="rect">
            <a:avLst/>
          </a:prstGeom>
        </p:spPr>
      </p:pic>
    </p:spTree>
    <p:extLst>
      <p:ext uri="{BB962C8B-B14F-4D97-AF65-F5344CB8AC3E}">
        <p14:creationId xmlns:p14="http://schemas.microsoft.com/office/powerpoint/2010/main" val="203649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47E16-3C62-4D04-BB75-DBD32B058C52}"/>
              </a:ext>
            </a:extLst>
          </p:cNvPr>
          <p:cNvPicPr>
            <a:picLocks noChangeAspect="1"/>
          </p:cNvPicPr>
          <p:nvPr/>
        </p:nvPicPr>
        <p:blipFill>
          <a:blip r:embed="rId2"/>
          <a:stretch>
            <a:fillRect/>
          </a:stretch>
        </p:blipFill>
        <p:spPr>
          <a:xfrm>
            <a:off x="792480" y="1075937"/>
            <a:ext cx="10607040" cy="5210366"/>
          </a:xfrm>
          <a:prstGeom prst="rect">
            <a:avLst/>
          </a:prstGeom>
        </p:spPr>
      </p:pic>
      <p:sp>
        <p:nvSpPr>
          <p:cNvPr id="4" name="Rectangle 3">
            <a:extLst>
              <a:ext uri="{FF2B5EF4-FFF2-40B4-BE49-F238E27FC236}">
                <a16:creationId xmlns:a16="http://schemas.microsoft.com/office/drawing/2014/main" id="{B9A9F30B-9CDB-4E0A-8F37-1178F7A8EB79}"/>
              </a:ext>
            </a:extLst>
          </p:cNvPr>
          <p:cNvSpPr/>
          <p:nvPr/>
        </p:nvSpPr>
        <p:spPr>
          <a:xfrm>
            <a:off x="792480" y="387031"/>
            <a:ext cx="2642070" cy="369332"/>
          </a:xfrm>
          <a:prstGeom prst="rect">
            <a:avLst/>
          </a:prstGeom>
        </p:spPr>
        <p:txBody>
          <a:bodyPr wrap="none">
            <a:spAutoFit/>
          </a:bodyPr>
          <a:lstStyle/>
          <a:p>
            <a:r>
              <a:rPr lang="en-IN" b="1" u="sng" dirty="0">
                <a:solidFill>
                  <a:srgbClr val="0070C0"/>
                </a:solidFill>
              </a:rPr>
              <a:t>http://namenode1:16010</a:t>
            </a:r>
          </a:p>
        </p:txBody>
      </p:sp>
      <p:sp>
        <p:nvSpPr>
          <p:cNvPr id="5" name="TextBox 4">
            <a:extLst>
              <a:ext uri="{FF2B5EF4-FFF2-40B4-BE49-F238E27FC236}">
                <a16:creationId xmlns:a16="http://schemas.microsoft.com/office/drawing/2014/main" id="{BB2E61E5-07C3-421B-8922-896D9839B2B6}"/>
              </a:ext>
            </a:extLst>
          </p:cNvPr>
          <p:cNvSpPr txBox="1"/>
          <p:nvPr/>
        </p:nvSpPr>
        <p:spPr>
          <a:xfrm>
            <a:off x="4281854" y="387031"/>
            <a:ext cx="3042138" cy="707886"/>
          </a:xfrm>
          <a:prstGeom prst="rect">
            <a:avLst/>
          </a:prstGeom>
          <a:noFill/>
        </p:spPr>
        <p:txBody>
          <a:bodyPr wrap="square" rtlCol="0">
            <a:spAutoFit/>
          </a:bodyPr>
          <a:lstStyle/>
          <a:p>
            <a:r>
              <a:rPr lang="en-IN" sz="4000" b="1" dirty="0"/>
              <a:t>Master</a:t>
            </a:r>
          </a:p>
        </p:txBody>
      </p:sp>
    </p:spTree>
    <p:extLst>
      <p:ext uri="{BB962C8B-B14F-4D97-AF65-F5344CB8AC3E}">
        <p14:creationId xmlns:p14="http://schemas.microsoft.com/office/powerpoint/2010/main" val="305093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847E16-3C62-4D04-BB75-DBD32B058C52}"/>
              </a:ext>
            </a:extLst>
          </p:cNvPr>
          <p:cNvPicPr>
            <a:picLocks noChangeAspect="1"/>
          </p:cNvPicPr>
          <p:nvPr/>
        </p:nvPicPr>
        <p:blipFill>
          <a:blip r:embed="rId2"/>
          <a:stretch>
            <a:fillRect/>
          </a:stretch>
        </p:blipFill>
        <p:spPr>
          <a:xfrm>
            <a:off x="792480" y="1075937"/>
            <a:ext cx="10607040" cy="5210366"/>
          </a:xfrm>
          <a:prstGeom prst="rect">
            <a:avLst/>
          </a:prstGeom>
        </p:spPr>
      </p:pic>
      <p:sp>
        <p:nvSpPr>
          <p:cNvPr id="4" name="Rectangle 3">
            <a:extLst>
              <a:ext uri="{FF2B5EF4-FFF2-40B4-BE49-F238E27FC236}">
                <a16:creationId xmlns:a16="http://schemas.microsoft.com/office/drawing/2014/main" id="{B9A9F30B-9CDB-4E0A-8F37-1178F7A8EB79}"/>
              </a:ext>
            </a:extLst>
          </p:cNvPr>
          <p:cNvSpPr/>
          <p:nvPr/>
        </p:nvSpPr>
        <p:spPr>
          <a:xfrm>
            <a:off x="792480" y="387031"/>
            <a:ext cx="2528706" cy="369332"/>
          </a:xfrm>
          <a:prstGeom prst="rect">
            <a:avLst/>
          </a:prstGeom>
        </p:spPr>
        <p:txBody>
          <a:bodyPr wrap="none">
            <a:spAutoFit/>
          </a:bodyPr>
          <a:lstStyle/>
          <a:p>
            <a:r>
              <a:rPr lang="en-IN" b="1" u="sng" dirty="0">
                <a:solidFill>
                  <a:srgbClr val="0070C0"/>
                </a:solidFill>
              </a:rPr>
              <a:t>http://datanode1:16030</a:t>
            </a:r>
          </a:p>
        </p:txBody>
      </p:sp>
      <p:sp>
        <p:nvSpPr>
          <p:cNvPr id="5" name="TextBox 4">
            <a:extLst>
              <a:ext uri="{FF2B5EF4-FFF2-40B4-BE49-F238E27FC236}">
                <a16:creationId xmlns:a16="http://schemas.microsoft.com/office/drawing/2014/main" id="{BB2E61E5-07C3-421B-8922-896D9839B2B6}"/>
              </a:ext>
            </a:extLst>
          </p:cNvPr>
          <p:cNvSpPr txBox="1"/>
          <p:nvPr/>
        </p:nvSpPr>
        <p:spPr>
          <a:xfrm>
            <a:off x="4281853" y="387031"/>
            <a:ext cx="4727675" cy="707886"/>
          </a:xfrm>
          <a:prstGeom prst="rect">
            <a:avLst/>
          </a:prstGeom>
          <a:noFill/>
        </p:spPr>
        <p:txBody>
          <a:bodyPr wrap="square" rtlCol="0">
            <a:spAutoFit/>
          </a:bodyPr>
          <a:lstStyle/>
          <a:p>
            <a:r>
              <a:rPr lang="en-IN" sz="4000" b="1" dirty="0"/>
              <a:t>Region Server</a:t>
            </a:r>
          </a:p>
        </p:txBody>
      </p:sp>
    </p:spTree>
    <p:extLst>
      <p:ext uri="{BB962C8B-B14F-4D97-AF65-F5344CB8AC3E}">
        <p14:creationId xmlns:p14="http://schemas.microsoft.com/office/powerpoint/2010/main" val="1284043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140BE7-05E4-4403-AEE3-1DB88A77DF29}"/>
              </a:ext>
            </a:extLst>
          </p:cNvPr>
          <p:cNvPicPr>
            <a:picLocks noChangeAspect="1"/>
          </p:cNvPicPr>
          <p:nvPr/>
        </p:nvPicPr>
        <p:blipFill>
          <a:blip r:embed="rId2"/>
          <a:stretch>
            <a:fillRect/>
          </a:stretch>
        </p:blipFill>
        <p:spPr>
          <a:xfrm>
            <a:off x="675542" y="1444503"/>
            <a:ext cx="8801100" cy="4391025"/>
          </a:xfrm>
          <a:prstGeom prst="rect">
            <a:avLst/>
          </a:prstGeom>
        </p:spPr>
      </p:pic>
      <p:sp>
        <p:nvSpPr>
          <p:cNvPr id="3" name="TextBox 2">
            <a:extLst>
              <a:ext uri="{FF2B5EF4-FFF2-40B4-BE49-F238E27FC236}">
                <a16:creationId xmlns:a16="http://schemas.microsoft.com/office/drawing/2014/main" id="{64B079C9-6E24-416E-BAB4-45DD22BC60D0}"/>
              </a:ext>
            </a:extLst>
          </p:cNvPr>
          <p:cNvSpPr txBox="1"/>
          <p:nvPr/>
        </p:nvSpPr>
        <p:spPr>
          <a:xfrm>
            <a:off x="2811642" y="314586"/>
            <a:ext cx="4727675" cy="707886"/>
          </a:xfrm>
          <a:prstGeom prst="rect">
            <a:avLst/>
          </a:prstGeom>
          <a:noFill/>
        </p:spPr>
        <p:txBody>
          <a:bodyPr wrap="square" rtlCol="0">
            <a:spAutoFit/>
          </a:bodyPr>
          <a:lstStyle/>
          <a:p>
            <a:r>
              <a:rPr lang="en-IN" sz="4000" b="1" dirty="0"/>
              <a:t>Run </a:t>
            </a:r>
            <a:r>
              <a:rPr lang="en-IN" sz="4000" b="1" dirty="0" err="1"/>
              <a:t>hbase</a:t>
            </a:r>
            <a:r>
              <a:rPr lang="en-IN" sz="4000" b="1" dirty="0"/>
              <a:t> Shell</a:t>
            </a:r>
          </a:p>
        </p:txBody>
      </p:sp>
      <p:sp>
        <p:nvSpPr>
          <p:cNvPr id="4" name="TextBox 3">
            <a:extLst>
              <a:ext uri="{FF2B5EF4-FFF2-40B4-BE49-F238E27FC236}">
                <a16:creationId xmlns:a16="http://schemas.microsoft.com/office/drawing/2014/main" id="{DE11433C-92E4-4721-87BC-1AB4266C95D3}"/>
              </a:ext>
            </a:extLst>
          </p:cNvPr>
          <p:cNvSpPr txBox="1"/>
          <p:nvPr/>
        </p:nvSpPr>
        <p:spPr>
          <a:xfrm>
            <a:off x="675542" y="1022472"/>
            <a:ext cx="2731046" cy="1477328"/>
          </a:xfrm>
          <a:prstGeom prst="rect">
            <a:avLst/>
          </a:prstGeom>
          <a:noFill/>
        </p:spPr>
        <p:txBody>
          <a:bodyPr wrap="square" rtlCol="0">
            <a:spAutoFit/>
          </a:bodyPr>
          <a:lstStyle/>
          <a:p>
            <a:r>
              <a:rPr lang="en-IN" dirty="0" err="1"/>
              <a:t>Hbase</a:t>
            </a:r>
            <a:r>
              <a:rPr lang="en-IN" dirty="0"/>
              <a:t> shell</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38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9C4B287-9EB5-4246-A7C1-2BF87F4C8B5B}"/>
              </a:ext>
            </a:extLst>
          </p:cNvPr>
          <p:cNvGraphicFramePr>
            <a:graphicFrameLocks noGrp="1"/>
          </p:cNvGraphicFramePr>
          <p:nvPr>
            <p:extLst>
              <p:ext uri="{D42A27DB-BD31-4B8C-83A1-F6EECF244321}">
                <p14:modId xmlns:p14="http://schemas.microsoft.com/office/powerpoint/2010/main" val="3479189378"/>
              </p:ext>
            </p:extLst>
          </p:nvPr>
        </p:nvGraphicFramePr>
        <p:xfrm>
          <a:off x="643467" y="698480"/>
          <a:ext cx="10929788" cy="3080059"/>
        </p:xfrm>
        <a:graphic>
          <a:graphicData uri="http://schemas.openxmlformats.org/drawingml/2006/table">
            <a:tbl>
              <a:tblPr firstRow="1" bandRow="1">
                <a:tableStyleId>{8EC20E35-A176-4012-BC5E-935CFFF8708E}</a:tableStyleId>
              </a:tblPr>
              <a:tblGrid>
                <a:gridCol w="4297034">
                  <a:extLst>
                    <a:ext uri="{9D8B030D-6E8A-4147-A177-3AD203B41FA5}">
                      <a16:colId xmlns:a16="http://schemas.microsoft.com/office/drawing/2014/main" val="561233130"/>
                    </a:ext>
                  </a:extLst>
                </a:gridCol>
                <a:gridCol w="6632754">
                  <a:extLst>
                    <a:ext uri="{9D8B030D-6E8A-4147-A177-3AD203B41FA5}">
                      <a16:colId xmlns:a16="http://schemas.microsoft.com/office/drawing/2014/main" val="3781582914"/>
                    </a:ext>
                  </a:extLst>
                </a:gridCol>
              </a:tblGrid>
              <a:tr h="382525">
                <a:tc>
                  <a:txBody>
                    <a:bodyPr/>
                    <a:lstStyle/>
                    <a:p>
                      <a:pPr algn="l" fontAlgn="ctr"/>
                      <a:r>
                        <a:rPr lang="en-IN" sz="1400" u="none" strike="noStrike">
                          <a:effectLst/>
                        </a:rPr>
                        <a:t>1) General  HBase shell commands</a:t>
                      </a:r>
                      <a:endParaRPr lang="en-IN" sz="1400" b="1" i="0" u="none" strike="noStrike">
                        <a:solidFill>
                          <a:srgbClr val="000000"/>
                        </a:solidFill>
                        <a:effectLst/>
                        <a:latin typeface="Arial" panose="020B0604020202020204" pitchFamily="34" charset="0"/>
                      </a:endParaRPr>
                    </a:p>
                  </a:txBody>
                  <a:tcPr marL="10669" marR="10669" marT="10669" marB="0" anchor="ctr"/>
                </a:tc>
                <a:tc>
                  <a:txBody>
                    <a:bodyPr/>
                    <a:lstStyle/>
                    <a:p>
                      <a:pPr algn="l" fontAlgn="b"/>
                      <a:r>
                        <a:rPr lang="en-IN" sz="2200" u="none" strike="noStrike">
                          <a:effectLst/>
                        </a:rPr>
                        <a:t> </a:t>
                      </a:r>
                      <a:endParaRPr lang="en-IN" sz="2200" b="0" i="0" u="none" strike="noStrike">
                        <a:solidFill>
                          <a:srgbClr val="000000"/>
                        </a:solidFill>
                        <a:effectLst/>
                        <a:latin typeface="Calibri" panose="020F0502020204030204" pitchFamily="34" charset="0"/>
                      </a:endParaRPr>
                    </a:p>
                  </a:txBody>
                  <a:tcPr marL="10669" marR="10669" marT="10669" marB="0" anchor="b"/>
                </a:tc>
                <a:extLst>
                  <a:ext uri="{0D108BD9-81ED-4DB2-BD59-A6C34878D82A}">
                    <a16:rowId xmlns:a16="http://schemas.microsoft.com/office/drawing/2014/main" val="1359490760"/>
                  </a:ext>
                </a:extLst>
              </a:tr>
              <a:tr h="377968">
                <a:tc rowSpan="5">
                  <a:txBody>
                    <a:bodyPr/>
                    <a:lstStyle/>
                    <a:p>
                      <a:pPr algn="l" fontAlgn="ctr"/>
                      <a:r>
                        <a:rPr lang="en-IN" sz="1400" u="none" strike="noStrike">
                          <a:effectLst/>
                        </a:rPr>
                        <a:t>status</a:t>
                      </a:r>
                      <a:endParaRPr lang="en-IN" sz="1400" b="1" i="0" u="none" strike="noStrike">
                        <a:solidFill>
                          <a:srgbClr val="000000"/>
                        </a:solidFill>
                        <a:effectLst/>
                        <a:latin typeface="Arial" panose="020B0604020202020204" pitchFamily="34" charset="0"/>
                      </a:endParaRPr>
                    </a:p>
                  </a:txBody>
                  <a:tcPr marL="128032" marR="10669" marT="10669" marB="0" anchor="ctr"/>
                </a:tc>
                <a:tc>
                  <a:txBody>
                    <a:bodyPr/>
                    <a:lstStyle/>
                    <a:p>
                      <a:pPr algn="l" fontAlgn="ctr"/>
                      <a:r>
                        <a:rPr lang="en-IN" sz="1400" u="none" strike="noStrike">
                          <a:effectLst/>
                        </a:rPr>
                        <a:t>Show cluster status. Can be ‘summary’, ‘simple’, or ‘detailed’. The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2293026074"/>
                  </a:ext>
                </a:extLst>
              </a:tr>
              <a:tr h="260605">
                <a:tc vMerge="1">
                  <a:txBody>
                    <a:bodyPr/>
                    <a:lstStyle/>
                    <a:p>
                      <a:endParaRPr lang="en-IN"/>
                    </a:p>
                  </a:txBody>
                  <a:tcPr/>
                </a:tc>
                <a:tc>
                  <a:txBody>
                    <a:bodyPr/>
                    <a:lstStyle/>
                    <a:p>
                      <a:pPr algn="l" fontAlgn="ctr"/>
                      <a:r>
                        <a:rPr lang="en-IN" sz="1400" u="none" strike="noStrike">
                          <a:effectLst/>
                        </a:rPr>
                        <a:t>default is ‘summary’.</a:t>
                      </a:r>
                      <a:endParaRPr lang="en-IN" sz="1400" b="0"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4202881177"/>
                  </a:ext>
                </a:extLst>
              </a:tr>
              <a:tr h="260605">
                <a:tc vMerge="1">
                  <a:txBody>
                    <a:bodyPr/>
                    <a:lstStyle/>
                    <a:p>
                      <a:endParaRPr lang="en-IN"/>
                    </a:p>
                  </a:txBody>
                  <a:tcPr/>
                </a:tc>
                <a:tc>
                  <a:txBody>
                    <a:bodyPr/>
                    <a:lstStyle/>
                    <a:p>
                      <a:pPr algn="l" fontAlgn="ctr"/>
                      <a:r>
                        <a:rPr lang="en-IN" sz="1400" u="none" strike="noStrike">
                          <a:effectLst/>
                        </a:rPr>
                        <a:t>hbase&gt; status</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437510929"/>
                  </a:ext>
                </a:extLst>
              </a:tr>
              <a:tr h="260605">
                <a:tc vMerge="1">
                  <a:txBody>
                    <a:bodyPr/>
                    <a:lstStyle/>
                    <a:p>
                      <a:endParaRPr lang="en-IN"/>
                    </a:p>
                  </a:txBody>
                  <a:tcPr/>
                </a:tc>
                <a:tc>
                  <a:txBody>
                    <a:bodyPr/>
                    <a:lstStyle/>
                    <a:p>
                      <a:pPr algn="l" fontAlgn="ctr"/>
                      <a:r>
                        <a:rPr lang="en-IN" sz="1400" u="none" strike="noStrike">
                          <a:effectLst/>
                        </a:rPr>
                        <a:t>hbase&gt; status ‘simple’</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797674577"/>
                  </a:ext>
                </a:extLst>
              </a:tr>
              <a:tr h="260605">
                <a:tc vMerge="1">
                  <a:txBody>
                    <a:bodyPr/>
                    <a:lstStyle/>
                    <a:p>
                      <a:endParaRPr lang="en-IN"/>
                    </a:p>
                  </a:txBody>
                  <a:tcPr/>
                </a:tc>
                <a:tc>
                  <a:txBody>
                    <a:bodyPr/>
                    <a:lstStyle/>
                    <a:p>
                      <a:pPr algn="l" fontAlgn="ctr"/>
                      <a:r>
                        <a:rPr lang="en-IN" sz="1400" u="none" strike="noStrike">
                          <a:effectLst/>
                        </a:rPr>
                        <a:t>hbase&gt; status ‘detailed’</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609292686"/>
                  </a:ext>
                </a:extLst>
              </a:tr>
              <a:tr h="377968">
                <a:tc rowSpan="2">
                  <a:txBody>
                    <a:bodyPr/>
                    <a:lstStyle/>
                    <a:p>
                      <a:pPr algn="l" fontAlgn="ctr"/>
                      <a:r>
                        <a:rPr lang="en-IN" sz="1400" u="none" strike="noStrike">
                          <a:effectLst/>
                        </a:rPr>
                        <a:t>version</a:t>
                      </a:r>
                      <a:endParaRPr lang="en-IN" sz="1400" b="1" i="0" u="none" strike="noStrike">
                        <a:solidFill>
                          <a:srgbClr val="000000"/>
                        </a:solidFill>
                        <a:effectLst/>
                        <a:latin typeface="Arial" panose="020B0604020202020204" pitchFamily="34" charset="0"/>
                      </a:endParaRPr>
                    </a:p>
                  </a:txBody>
                  <a:tcPr marL="128032" marR="10669" marT="64016" marB="64016" anchor="ctr"/>
                </a:tc>
                <a:tc>
                  <a:txBody>
                    <a:bodyPr/>
                    <a:lstStyle/>
                    <a:p>
                      <a:pPr algn="l" fontAlgn="ctr"/>
                      <a:r>
                        <a:rPr lang="en-IN" sz="1400" u="none" strike="noStrike">
                          <a:effectLst/>
                        </a:rPr>
                        <a:t>Output this HBase versionUsage: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3735489420"/>
                  </a:ext>
                </a:extLst>
              </a:tr>
              <a:tr h="260605">
                <a:tc vMerge="1">
                  <a:txBody>
                    <a:bodyPr/>
                    <a:lstStyle/>
                    <a:p>
                      <a:endParaRPr lang="en-IN"/>
                    </a:p>
                  </a:txBody>
                  <a:tcPr/>
                </a:tc>
                <a:tc>
                  <a:txBody>
                    <a:bodyPr/>
                    <a:lstStyle/>
                    <a:p>
                      <a:pPr algn="l" fontAlgn="ctr"/>
                      <a:r>
                        <a:rPr lang="en-IN" sz="1400" u="none" strike="noStrike">
                          <a:effectLst/>
                        </a:rPr>
                        <a:t>hbase&gt; version</a:t>
                      </a:r>
                      <a:endParaRPr lang="en-IN" sz="1400" b="1" i="0" u="none" strike="noStrike">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964242905"/>
                  </a:ext>
                </a:extLst>
              </a:tr>
              <a:tr h="377968">
                <a:tc rowSpan="2">
                  <a:txBody>
                    <a:bodyPr/>
                    <a:lstStyle/>
                    <a:p>
                      <a:pPr algn="l" fontAlgn="ctr"/>
                      <a:r>
                        <a:rPr lang="en-IN" sz="1400" u="none" strike="noStrike" dirty="0" err="1">
                          <a:effectLst/>
                        </a:rPr>
                        <a:t>whoami</a:t>
                      </a:r>
                      <a:endParaRPr lang="en-IN" sz="1400" b="1" i="0" u="none" strike="noStrike" dirty="0">
                        <a:solidFill>
                          <a:srgbClr val="000000"/>
                        </a:solidFill>
                        <a:effectLst/>
                        <a:latin typeface="Arial" panose="020B0604020202020204" pitchFamily="34" charset="0"/>
                      </a:endParaRPr>
                    </a:p>
                  </a:txBody>
                  <a:tcPr marL="128032" marR="10669" marT="64016" marB="64016" anchor="ctr"/>
                </a:tc>
                <a:tc>
                  <a:txBody>
                    <a:bodyPr/>
                    <a:lstStyle/>
                    <a:p>
                      <a:pPr algn="l" fontAlgn="ctr"/>
                      <a:r>
                        <a:rPr lang="en-IN" sz="1400" u="none" strike="noStrike">
                          <a:effectLst/>
                        </a:rPr>
                        <a:t>Show the current hbase user.Usage:</a:t>
                      </a:r>
                      <a:endParaRPr lang="en-IN" sz="1400" b="0" i="0" u="none" strike="noStrike">
                        <a:solidFill>
                          <a:srgbClr val="000000"/>
                        </a:solidFill>
                        <a:effectLst/>
                        <a:latin typeface="Arial" panose="020B0604020202020204" pitchFamily="34" charset="0"/>
                      </a:endParaRPr>
                    </a:p>
                  </a:txBody>
                  <a:tcPr marL="128032" marR="10669" marT="64016" marB="64016" anchor="ctr"/>
                </a:tc>
                <a:extLst>
                  <a:ext uri="{0D108BD9-81ED-4DB2-BD59-A6C34878D82A}">
                    <a16:rowId xmlns:a16="http://schemas.microsoft.com/office/drawing/2014/main" val="3104563431"/>
                  </a:ext>
                </a:extLst>
              </a:tr>
              <a:tr h="260605">
                <a:tc vMerge="1">
                  <a:txBody>
                    <a:bodyPr/>
                    <a:lstStyle/>
                    <a:p>
                      <a:endParaRPr lang="en-IN"/>
                    </a:p>
                  </a:txBody>
                  <a:tcPr/>
                </a:tc>
                <a:tc>
                  <a:txBody>
                    <a:bodyPr/>
                    <a:lstStyle/>
                    <a:p>
                      <a:pPr algn="l" fontAlgn="ctr"/>
                      <a:r>
                        <a:rPr lang="en-IN" sz="1400" u="none" strike="noStrike" dirty="0" err="1">
                          <a:effectLst/>
                        </a:rPr>
                        <a:t>hbase</a:t>
                      </a:r>
                      <a:r>
                        <a:rPr lang="en-IN" sz="1400" u="none" strike="noStrike" dirty="0">
                          <a:effectLst/>
                        </a:rPr>
                        <a:t>&gt; </a:t>
                      </a:r>
                      <a:r>
                        <a:rPr lang="en-IN" sz="1400" u="none" strike="noStrike" dirty="0" err="1">
                          <a:effectLst/>
                        </a:rPr>
                        <a:t>whoami</a:t>
                      </a:r>
                      <a:endParaRPr lang="en-IN" sz="1400" b="1" i="0" u="none" strike="noStrike" dirty="0">
                        <a:solidFill>
                          <a:srgbClr val="000000"/>
                        </a:solidFill>
                        <a:effectLst/>
                        <a:latin typeface="Arial" panose="020B0604020202020204" pitchFamily="34" charset="0"/>
                      </a:endParaRPr>
                    </a:p>
                  </a:txBody>
                  <a:tcPr marL="128032" marR="10669" marT="10669" marB="0" anchor="ctr"/>
                </a:tc>
                <a:extLst>
                  <a:ext uri="{0D108BD9-81ED-4DB2-BD59-A6C34878D82A}">
                    <a16:rowId xmlns:a16="http://schemas.microsoft.com/office/drawing/2014/main" val="3939473401"/>
                  </a:ext>
                </a:extLst>
              </a:tr>
            </a:tbl>
          </a:graphicData>
        </a:graphic>
      </p:graphicFrame>
      <p:sp>
        <p:nvSpPr>
          <p:cNvPr id="8" name="TextBox 7">
            <a:extLst>
              <a:ext uri="{FF2B5EF4-FFF2-40B4-BE49-F238E27FC236}">
                <a16:creationId xmlns:a16="http://schemas.microsoft.com/office/drawing/2014/main" id="{FB5C9FEA-D445-4E14-AA31-2A0F4E82E608}"/>
              </a:ext>
            </a:extLst>
          </p:cNvPr>
          <p:cNvSpPr txBox="1"/>
          <p:nvPr/>
        </p:nvSpPr>
        <p:spPr>
          <a:xfrm>
            <a:off x="3604846" y="272562"/>
            <a:ext cx="4053254" cy="369332"/>
          </a:xfrm>
          <a:prstGeom prst="rect">
            <a:avLst/>
          </a:prstGeom>
          <a:noFill/>
        </p:spPr>
        <p:txBody>
          <a:bodyPr wrap="square" rtlCol="0">
            <a:spAutoFit/>
          </a:bodyPr>
          <a:lstStyle/>
          <a:p>
            <a:pPr algn="ctr"/>
            <a:r>
              <a:rPr lang="en-IN" b="1" dirty="0" err="1"/>
              <a:t>Hbase</a:t>
            </a:r>
            <a:r>
              <a:rPr lang="en-IN" b="1" dirty="0"/>
              <a:t> hands on Practice</a:t>
            </a:r>
          </a:p>
        </p:txBody>
      </p:sp>
      <p:pic>
        <p:nvPicPr>
          <p:cNvPr id="9" name="Picture 8">
            <a:extLst>
              <a:ext uri="{FF2B5EF4-FFF2-40B4-BE49-F238E27FC236}">
                <a16:creationId xmlns:a16="http://schemas.microsoft.com/office/drawing/2014/main" id="{E90CCFD9-EEBE-40EA-9049-BC67A3ECFBA4}"/>
              </a:ext>
            </a:extLst>
          </p:cNvPr>
          <p:cNvPicPr>
            <a:picLocks noChangeAspect="1"/>
          </p:cNvPicPr>
          <p:nvPr/>
        </p:nvPicPr>
        <p:blipFill>
          <a:blip r:embed="rId2"/>
          <a:stretch>
            <a:fillRect/>
          </a:stretch>
        </p:blipFill>
        <p:spPr>
          <a:xfrm>
            <a:off x="472439" y="3835125"/>
            <a:ext cx="11100816" cy="2037477"/>
          </a:xfrm>
          <a:prstGeom prst="rect">
            <a:avLst/>
          </a:prstGeom>
        </p:spPr>
      </p:pic>
    </p:spTree>
    <p:extLst>
      <p:ext uri="{BB962C8B-B14F-4D97-AF65-F5344CB8AC3E}">
        <p14:creationId xmlns:p14="http://schemas.microsoft.com/office/powerpoint/2010/main" val="3423312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EF15F01-A71E-4236-A009-26F50366A756}"/>
              </a:ext>
            </a:extLst>
          </p:cNvPr>
          <p:cNvGraphicFramePr>
            <a:graphicFrameLocks noGrp="1"/>
          </p:cNvGraphicFramePr>
          <p:nvPr>
            <p:extLst>
              <p:ext uri="{D42A27DB-BD31-4B8C-83A1-F6EECF244321}">
                <p14:modId xmlns:p14="http://schemas.microsoft.com/office/powerpoint/2010/main" val="2268991012"/>
              </p:ext>
            </p:extLst>
          </p:nvPr>
        </p:nvGraphicFramePr>
        <p:xfrm>
          <a:off x="475488" y="643466"/>
          <a:ext cx="3278827" cy="5571067"/>
        </p:xfrm>
        <a:graphic>
          <a:graphicData uri="http://schemas.openxmlformats.org/drawingml/2006/table">
            <a:tbl>
              <a:tblPr>
                <a:tableStyleId>{3B4B98B0-60AC-42C2-AFA5-B58CD77FA1E5}</a:tableStyleId>
              </a:tblPr>
              <a:tblGrid>
                <a:gridCol w="3278827">
                  <a:extLst>
                    <a:ext uri="{9D8B030D-6E8A-4147-A177-3AD203B41FA5}">
                      <a16:colId xmlns:a16="http://schemas.microsoft.com/office/drawing/2014/main" val="3804805366"/>
                    </a:ext>
                  </a:extLst>
                </a:gridCol>
              </a:tblGrid>
              <a:tr h="5571067">
                <a:tc>
                  <a:txBody>
                    <a:bodyPr/>
                    <a:lstStyle/>
                    <a:p>
                      <a:r>
                        <a:rPr lang="en-IN" sz="1800" b="1" i="0" kern="1200" dirty="0">
                          <a:solidFill>
                            <a:schemeClr val="tx1"/>
                          </a:solidFill>
                          <a:effectLst/>
                          <a:latin typeface="+mn-lt"/>
                          <a:ea typeface="+mn-ea"/>
                          <a:cs typeface="+mn-cs"/>
                        </a:rPr>
                        <a:t>Tables Managements commands</a:t>
                      </a:r>
                    </a:p>
                    <a:p>
                      <a:endParaRPr lang="en-IN" sz="1800" b="1"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Create</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List</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Describe</a:t>
                      </a: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Disable</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Disable_all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Enable</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Enable_all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Drop</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Drop_all</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Show_filters</a:t>
                      </a:r>
                      <a:endParaRPr lang="en-IN" sz="1800" b="0" i="0" kern="1200" dirty="0">
                        <a:solidFill>
                          <a:schemeClr val="tx1"/>
                        </a:solidFill>
                        <a:effectLst/>
                        <a:latin typeface="+mn-lt"/>
                        <a:ea typeface="+mn-ea"/>
                        <a:cs typeface="+mn-cs"/>
                      </a:endParaRPr>
                    </a:p>
                    <a:p>
                      <a:pPr marL="285750" indent="-285750">
                        <a:buFont typeface="Wingdings" panose="05000000000000000000" pitchFamily="2" charset="2"/>
                        <a:buChar char="ü"/>
                      </a:pPr>
                      <a:r>
                        <a:rPr lang="en-IN" sz="1800" b="0" i="0" kern="1200" dirty="0">
                          <a:solidFill>
                            <a:schemeClr val="tx1"/>
                          </a:solidFill>
                          <a:effectLst/>
                          <a:latin typeface="+mn-lt"/>
                          <a:ea typeface="+mn-ea"/>
                          <a:cs typeface="+mn-cs"/>
                        </a:rPr>
                        <a:t>Alter</a:t>
                      </a:r>
                    </a:p>
                    <a:p>
                      <a:pPr marL="285750" indent="-285750">
                        <a:buFont typeface="Wingdings" panose="05000000000000000000" pitchFamily="2" charset="2"/>
                        <a:buChar char="ü"/>
                      </a:pPr>
                      <a:r>
                        <a:rPr lang="en-IN" sz="1800" b="0" i="0" kern="1200" dirty="0" err="1">
                          <a:solidFill>
                            <a:schemeClr val="tx1"/>
                          </a:solidFill>
                          <a:effectLst/>
                          <a:latin typeface="+mn-lt"/>
                          <a:ea typeface="+mn-ea"/>
                          <a:cs typeface="+mn-cs"/>
                        </a:rPr>
                        <a:t>Alter_status</a:t>
                      </a:r>
                      <a:endParaRPr lang="en-IN" sz="1800" b="0" i="0" kern="1200" dirty="0">
                        <a:solidFill>
                          <a:schemeClr val="tx1"/>
                        </a:solidFill>
                        <a:effectLst/>
                        <a:latin typeface="+mn-lt"/>
                        <a:ea typeface="+mn-ea"/>
                        <a:cs typeface="+mn-cs"/>
                      </a:endParaRPr>
                    </a:p>
                    <a:p>
                      <a:endParaRPr lang="en-IN" sz="1800" b="1" i="0" kern="1200" dirty="0">
                        <a:solidFill>
                          <a:schemeClr val="tx1"/>
                        </a:solidFill>
                        <a:effectLst/>
                        <a:latin typeface="+mn-lt"/>
                        <a:ea typeface="+mn-ea"/>
                        <a:cs typeface="+mn-cs"/>
                      </a:endParaRPr>
                    </a:p>
                    <a:p>
                      <a:endParaRPr lang="en-IN" sz="1800" b="1" i="0" kern="1200" dirty="0">
                        <a:solidFill>
                          <a:schemeClr val="tx1"/>
                        </a:solidFill>
                        <a:effectLst/>
                        <a:latin typeface="+mn-lt"/>
                        <a:ea typeface="+mn-ea"/>
                        <a:cs typeface="+mn-cs"/>
                      </a:endParaRPr>
                    </a:p>
                  </a:txBody>
                  <a:tcPr marL="6203" marR="6203" marT="37222" marB="37222" anchor="ctr"/>
                </a:tc>
                <a:extLst>
                  <a:ext uri="{0D108BD9-81ED-4DB2-BD59-A6C34878D82A}">
                    <a16:rowId xmlns:a16="http://schemas.microsoft.com/office/drawing/2014/main" val="1171988949"/>
                  </a:ext>
                </a:extLst>
              </a:tr>
            </a:tbl>
          </a:graphicData>
        </a:graphic>
      </p:graphicFrame>
      <p:sp>
        <p:nvSpPr>
          <p:cNvPr id="13" name="TextBox 12">
            <a:extLst>
              <a:ext uri="{FF2B5EF4-FFF2-40B4-BE49-F238E27FC236}">
                <a16:creationId xmlns:a16="http://schemas.microsoft.com/office/drawing/2014/main" id="{8D97503C-5CA3-4947-B9FB-551C6183E314}"/>
              </a:ext>
            </a:extLst>
          </p:cNvPr>
          <p:cNvSpPr txBox="1"/>
          <p:nvPr/>
        </p:nvSpPr>
        <p:spPr>
          <a:xfrm>
            <a:off x="3754315" y="1209040"/>
            <a:ext cx="3769360" cy="2862322"/>
          </a:xfrm>
          <a:prstGeom prst="rect">
            <a:avLst/>
          </a:prstGeom>
          <a:noFill/>
        </p:spPr>
        <p:txBody>
          <a:bodyPr wrap="square" rtlCol="0">
            <a:spAutoFit/>
          </a:bodyPr>
          <a:lstStyle/>
          <a:p>
            <a:r>
              <a:rPr lang="en-IN" b="1" dirty="0"/>
              <a:t>Data manipulation commands</a:t>
            </a:r>
          </a:p>
          <a:p>
            <a:endParaRPr lang="en-IN" b="1" dirty="0"/>
          </a:p>
          <a:p>
            <a:pPr marL="285750" indent="-285750">
              <a:buFont typeface="Wingdings" panose="05000000000000000000" pitchFamily="2" charset="2"/>
              <a:buChar char="ü"/>
            </a:pPr>
            <a:r>
              <a:rPr lang="en-IN" dirty="0"/>
              <a:t>Count</a:t>
            </a:r>
          </a:p>
          <a:p>
            <a:pPr marL="285750" indent="-285750">
              <a:buFont typeface="Wingdings" panose="05000000000000000000" pitchFamily="2" charset="2"/>
              <a:buChar char="ü"/>
            </a:pPr>
            <a:r>
              <a:rPr lang="en-IN" dirty="0"/>
              <a:t>Put</a:t>
            </a:r>
          </a:p>
          <a:p>
            <a:pPr marL="285750" indent="-285750">
              <a:buFont typeface="Wingdings" panose="05000000000000000000" pitchFamily="2" charset="2"/>
              <a:buChar char="ü"/>
            </a:pPr>
            <a:r>
              <a:rPr lang="en-IN" dirty="0"/>
              <a:t>Get</a:t>
            </a:r>
          </a:p>
          <a:p>
            <a:pPr marL="285750" indent="-285750">
              <a:buFont typeface="Wingdings" panose="05000000000000000000" pitchFamily="2" charset="2"/>
              <a:buChar char="ü"/>
            </a:pPr>
            <a:r>
              <a:rPr lang="en-IN" dirty="0"/>
              <a:t>Delete</a:t>
            </a:r>
          </a:p>
          <a:p>
            <a:pPr marL="285750" indent="-285750">
              <a:buFont typeface="Wingdings" panose="05000000000000000000" pitchFamily="2" charset="2"/>
              <a:buChar char="ü"/>
            </a:pPr>
            <a:r>
              <a:rPr lang="en-IN" dirty="0"/>
              <a:t>Delete all</a:t>
            </a:r>
          </a:p>
          <a:p>
            <a:pPr marL="285750" indent="-285750">
              <a:buFont typeface="Wingdings" panose="05000000000000000000" pitchFamily="2" charset="2"/>
              <a:buChar char="ü"/>
            </a:pPr>
            <a:r>
              <a:rPr lang="en-IN" dirty="0"/>
              <a:t>Truncate</a:t>
            </a:r>
          </a:p>
          <a:p>
            <a:pPr marL="285750" indent="-285750">
              <a:buFont typeface="Wingdings" panose="05000000000000000000" pitchFamily="2" charset="2"/>
              <a:buChar char="ü"/>
            </a:pPr>
            <a:r>
              <a:rPr lang="en-IN" dirty="0"/>
              <a:t>Scan</a:t>
            </a:r>
          </a:p>
          <a:p>
            <a:endParaRPr lang="en-IN" b="1" dirty="0"/>
          </a:p>
        </p:txBody>
      </p:sp>
      <p:sp>
        <p:nvSpPr>
          <p:cNvPr id="21" name="Rectangle 20">
            <a:extLst>
              <a:ext uri="{FF2B5EF4-FFF2-40B4-BE49-F238E27FC236}">
                <a16:creationId xmlns:a16="http://schemas.microsoft.com/office/drawing/2014/main" id="{04A89F2F-7A8B-4272-A5BE-71CC876850CA}"/>
              </a:ext>
            </a:extLst>
          </p:cNvPr>
          <p:cNvSpPr/>
          <p:nvPr/>
        </p:nvSpPr>
        <p:spPr>
          <a:xfrm>
            <a:off x="7033142" y="1209040"/>
            <a:ext cx="3094693" cy="1754326"/>
          </a:xfrm>
          <a:prstGeom prst="rect">
            <a:avLst/>
          </a:prstGeom>
        </p:spPr>
        <p:txBody>
          <a:bodyPr wrap="none">
            <a:spAutoFit/>
          </a:bodyPr>
          <a:lstStyle/>
          <a:p>
            <a:r>
              <a:rPr lang="en-IN" dirty="0"/>
              <a:t>﻿</a:t>
            </a:r>
            <a:r>
              <a:rPr lang="en-IN" b="1" dirty="0"/>
              <a:t>Cluster Replication Commands</a:t>
            </a:r>
          </a:p>
          <a:p>
            <a:endParaRPr lang="en-IN" b="1" dirty="0"/>
          </a:p>
          <a:p>
            <a:pPr marL="285750" indent="-285750">
              <a:buFont typeface="Wingdings" panose="05000000000000000000" pitchFamily="2" charset="2"/>
              <a:buChar char="ü"/>
            </a:pPr>
            <a:r>
              <a:rPr lang="en-IN" dirty="0" err="1"/>
              <a:t>add_peer</a:t>
            </a:r>
            <a:endParaRPr lang="en-IN" dirty="0"/>
          </a:p>
          <a:p>
            <a:pPr marL="285750" indent="-285750">
              <a:buFont typeface="Wingdings" panose="05000000000000000000" pitchFamily="2" charset="2"/>
              <a:buChar char="ü"/>
            </a:pPr>
            <a:r>
              <a:rPr lang="en-IN" dirty="0" err="1"/>
              <a:t>remove_peer</a:t>
            </a:r>
            <a:endParaRPr lang="en-IN" dirty="0"/>
          </a:p>
          <a:p>
            <a:pPr marL="285750" indent="-285750">
              <a:buFont typeface="Wingdings" panose="05000000000000000000" pitchFamily="2" charset="2"/>
              <a:buChar char="ü"/>
            </a:pPr>
            <a:r>
              <a:rPr lang="en-IN" dirty="0" err="1"/>
              <a:t>start_replication</a:t>
            </a:r>
            <a:endParaRPr lang="en-IN" dirty="0"/>
          </a:p>
          <a:p>
            <a:pPr marL="285750" indent="-285750">
              <a:buFont typeface="Wingdings" panose="05000000000000000000" pitchFamily="2" charset="2"/>
              <a:buChar char="ü"/>
            </a:pPr>
            <a:r>
              <a:rPr lang="en-IN" dirty="0" err="1"/>
              <a:t>stop_replication</a:t>
            </a:r>
            <a:endParaRPr lang="en-IN" dirty="0"/>
          </a:p>
        </p:txBody>
      </p:sp>
    </p:spTree>
    <p:extLst>
      <p:ext uri="{BB962C8B-B14F-4D97-AF65-F5344CB8AC3E}">
        <p14:creationId xmlns:p14="http://schemas.microsoft.com/office/powerpoint/2010/main" val="327824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975806-40B2-4EE7-8C0B-18861FC302CF}"/>
              </a:ext>
            </a:extLst>
          </p:cNvPr>
          <p:cNvSpPr txBox="1"/>
          <p:nvPr/>
        </p:nvSpPr>
        <p:spPr>
          <a:xfrm>
            <a:off x="562709" y="967154"/>
            <a:ext cx="6875584" cy="5909310"/>
          </a:xfrm>
          <a:prstGeom prst="rect">
            <a:avLst/>
          </a:prstGeom>
          <a:noFill/>
        </p:spPr>
        <p:txBody>
          <a:bodyPr wrap="square" rtlCol="0">
            <a:spAutoFit/>
          </a:bodyPr>
          <a:lstStyle/>
          <a:p>
            <a:r>
              <a:rPr lang="en-IN" dirty="0" err="1"/>
              <a:t>hbase</a:t>
            </a:r>
            <a:r>
              <a:rPr lang="en-IN" dirty="0"/>
              <a:t>(main):004:0&gt; create 'EDW_CLIENT','CLIENT_REACH’</a:t>
            </a:r>
          </a:p>
          <a:p>
            <a:endParaRPr lang="en-IN" dirty="0"/>
          </a:p>
          <a:p>
            <a:r>
              <a:rPr lang="en-IN" dirty="0" err="1"/>
              <a:t>hbase</a:t>
            </a:r>
            <a:r>
              <a:rPr lang="en-IN" dirty="0"/>
              <a:t>(main):004:0&gt; list  </a:t>
            </a:r>
          </a:p>
          <a:p>
            <a:endParaRPr lang="en-IN" dirty="0"/>
          </a:p>
          <a:p>
            <a:r>
              <a:rPr lang="en-IN" dirty="0" err="1"/>
              <a:t>hbase</a:t>
            </a:r>
            <a:r>
              <a:rPr lang="en-IN" dirty="0"/>
              <a:t>(main):004:0&gt; describe 'EDW_CLIENT’   </a:t>
            </a:r>
          </a:p>
          <a:p>
            <a:endParaRPr lang="en-IN" dirty="0"/>
          </a:p>
          <a:p>
            <a:endParaRPr lang="en-IN" dirty="0"/>
          </a:p>
          <a:p>
            <a:endParaRPr lang="en-IN" dirty="0"/>
          </a:p>
          <a:p>
            <a:endParaRPr lang="en-IN" dirty="0"/>
          </a:p>
          <a:p>
            <a:r>
              <a:rPr lang="en-IN" dirty="0" err="1"/>
              <a:t>hbase</a:t>
            </a:r>
            <a:r>
              <a:rPr lang="en-IN" dirty="0"/>
              <a:t>(main):004:0&gt; disable ‘EDW_CLIENT’  </a:t>
            </a:r>
          </a:p>
          <a:p>
            <a:endParaRPr lang="en-IN" dirty="0"/>
          </a:p>
          <a:p>
            <a:r>
              <a:rPr lang="en-IN" dirty="0" err="1"/>
              <a:t>hbase</a:t>
            </a:r>
            <a:r>
              <a:rPr lang="en-IN" dirty="0"/>
              <a:t>(main):004:0&gt; enable ‘EDW_CLIENT’ </a:t>
            </a:r>
          </a:p>
          <a:p>
            <a:endParaRPr lang="en-IN" dirty="0"/>
          </a:p>
          <a:p>
            <a:r>
              <a:rPr lang="en-IN" dirty="0" err="1"/>
              <a:t>hbase</a:t>
            </a:r>
            <a:r>
              <a:rPr lang="en-IN" dirty="0"/>
              <a:t>(main):004:0&gt; </a:t>
            </a:r>
            <a:r>
              <a:rPr lang="en-IN" dirty="0" err="1"/>
              <a:t>disable_all</a:t>
            </a:r>
            <a:r>
              <a:rPr lang="en-IN" dirty="0"/>
              <a:t> ‘E.*’</a:t>
            </a:r>
          </a:p>
          <a:p>
            <a:endParaRPr lang="en-IN" dirty="0"/>
          </a:p>
          <a:p>
            <a:endParaRPr lang="en-IN" dirty="0"/>
          </a:p>
          <a:p>
            <a:endParaRPr lang="en-IN" dirty="0"/>
          </a:p>
          <a:p>
            <a:endParaRPr lang="en-IN" dirty="0"/>
          </a:p>
          <a:p>
            <a:endParaRPr lang="en-IN" dirty="0"/>
          </a:p>
          <a:p>
            <a:r>
              <a:rPr lang="en-IN" dirty="0"/>
              <a:t> </a:t>
            </a:r>
          </a:p>
          <a:p>
            <a:r>
              <a:rPr lang="en-IN" dirty="0"/>
              <a:t>                                                                      </a:t>
            </a:r>
          </a:p>
        </p:txBody>
      </p:sp>
      <p:pic>
        <p:nvPicPr>
          <p:cNvPr id="4" name="Picture 3">
            <a:extLst>
              <a:ext uri="{FF2B5EF4-FFF2-40B4-BE49-F238E27FC236}">
                <a16:creationId xmlns:a16="http://schemas.microsoft.com/office/drawing/2014/main" id="{107DE3E5-BF29-401A-A5F9-F4C5E8379D76}"/>
              </a:ext>
            </a:extLst>
          </p:cNvPr>
          <p:cNvPicPr>
            <a:picLocks noChangeAspect="1"/>
          </p:cNvPicPr>
          <p:nvPr/>
        </p:nvPicPr>
        <p:blipFill>
          <a:blip r:embed="rId2"/>
          <a:stretch>
            <a:fillRect/>
          </a:stretch>
        </p:blipFill>
        <p:spPr>
          <a:xfrm>
            <a:off x="6852461" y="904485"/>
            <a:ext cx="4667250" cy="447675"/>
          </a:xfrm>
          <a:prstGeom prst="rect">
            <a:avLst/>
          </a:prstGeom>
        </p:spPr>
      </p:pic>
      <p:pic>
        <p:nvPicPr>
          <p:cNvPr id="5" name="Picture 4">
            <a:extLst>
              <a:ext uri="{FF2B5EF4-FFF2-40B4-BE49-F238E27FC236}">
                <a16:creationId xmlns:a16="http://schemas.microsoft.com/office/drawing/2014/main" id="{BEAE8064-E0AA-4144-BDF5-00D32B8A7129}"/>
              </a:ext>
            </a:extLst>
          </p:cNvPr>
          <p:cNvPicPr>
            <a:picLocks noChangeAspect="1"/>
          </p:cNvPicPr>
          <p:nvPr/>
        </p:nvPicPr>
        <p:blipFill>
          <a:blip r:embed="rId3"/>
          <a:stretch>
            <a:fillRect/>
          </a:stretch>
        </p:blipFill>
        <p:spPr>
          <a:xfrm>
            <a:off x="9642055" y="1352160"/>
            <a:ext cx="1765056" cy="737212"/>
          </a:xfrm>
          <a:prstGeom prst="rect">
            <a:avLst/>
          </a:prstGeom>
        </p:spPr>
      </p:pic>
      <p:pic>
        <p:nvPicPr>
          <p:cNvPr id="6" name="Picture 5">
            <a:extLst>
              <a:ext uri="{FF2B5EF4-FFF2-40B4-BE49-F238E27FC236}">
                <a16:creationId xmlns:a16="http://schemas.microsoft.com/office/drawing/2014/main" id="{36939F7D-415D-4EBF-974E-DA0F2D1819ED}"/>
              </a:ext>
            </a:extLst>
          </p:cNvPr>
          <p:cNvPicPr>
            <a:picLocks noChangeAspect="1"/>
          </p:cNvPicPr>
          <p:nvPr/>
        </p:nvPicPr>
        <p:blipFill>
          <a:blip r:embed="rId4"/>
          <a:stretch>
            <a:fillRect/>
          </a:stretch>
        </p:blipFill>
        <p:spPr>
          <a:xfrm>
            <a:off x="3691654" y="2507151"/>
            <a:ext cx="7905399" cy="488037"/>
          </a:xfrm>
          <a:prstGeom prst="rect">
            <a:avLst/>
          </a:prstGeom>
        </p:spPr>
      </p:pic>
      <p:pic>
        <p:nvPicPr>
          <p:cNvPr id="10" name="Picture 9">
            <a:extLst>
              <a:ext uri="{FF2B5EF4-FFF2-40B4-BE49-F238E27FC236}">
                <a16:creationId xmlns:a16="http://schemas.microsoft.com/office/drawing/2014/main" id="{11493BCE-0A06-4C2A-96EA-9CC94A6D497E}"/>
              </a:ext>
            </a:extLst>
          </p:cNvPr>
          <p:cNvPicPr>
            <a:picLocks noChangeAspect="1"/>
          </p:cNvPicPr>
          <p:nvPr/>
        </p:nvPicPr>
        <p:blipFill>
          <a:blip r:embed="rId5"/>
          <a:stretch>
            <a:fillRect/>
          </a:stretch>
        </p:blipFill>
        <p:spPr>
          <a:xfrm>
            <a:off x="7559069" y="3233737"/>
            <a:ext cx="3505200" cy="390525"/>
          </a:xfrm>
          <a:prstGeom prst="rect">
            <a:avLst/>
          </a:prstGeom>
        </p:spPr>
      </p:pic>
      <p:pic>
        <p:nvPicPr>
          <p:cNvPr id="12" name="Picture 11">
            <a:extLst>
              <a:ext uri="{FF2B5EF4-FFF2-40B4-BE49-F238E27FC236}">
                <a16:creationId xmlns:a16="http://schemas.microsoft.com/office/drawing/2014/main" id="{2E61FFDC-9672-43CA-8ACD-217B2912C863}"/>
              </a:ext>
            </a:extLst>
          </p:cNvPr>
          <p:cNvPicPr>
            <a:picLocks noChangeAspect="1"/>
          </p:cNvPicPr>
          <p:nvPr/>
        </p:nvPicPr>
        <p:blipFill>
          <a:blip r:embed="rId6"/>
          <a:stretch>
            <a:fillRect/>
          </a:stretch>
        </p:blipFill>
        <p:spPr>
          <a:xfrm>
            <a:off x="7559069" y="4627279"/>
            <a:ext cx="2532302" cy="920837"/>
          </a:xfrm>
          <a:prstGeom prst="rect">
            <a:avLst/>
          </a:prstGeom>
        </p:spPr>
      </p:pic>
      <p:pic>
        <p:nvPicPr>
          <p:cNvPr id="16" name="Picture 15">
            <a:extLst>
              <a:ext uri="{FF2B5EF4-FFF2-40B4-BE49-F238E27FC236}">
                <a16:creationId xmlns:a16="http://schemas.microsoft.com/office/drawing/2014/main" id="{C846C881-2F0F-4E87-8991-EABAF948FF36}"/>
              </a:ext>
            </a:extLst>
          </p:cNvPr>
          <p:cNvPicPr>
            <a:picLocks noChangeAspect="1"/>
          </p:cNvPicPr>
          <p:nvPr/>
        </p:nvPicPr>
        <p:blipFill>
          <a:blip r:embed="rId7"/>
          <a:stretch>
            <a:fillRect/>
          </a:stretch>
        </p:blipFill>
        <p:spPr>
          <a:xfrm>
            <a:off x="7523990" y="3807799"/>
            <a:ext cx="3352800" cy="533400"/>
          </a:xfrm>
          <a:prstGeom prst="rect">
            <a:avLst/>
          </a:prstGeom>
        </p:spPr>
      </p:pic>
    </p:spTree>
    <p:extLst>
      <p:ext uri="{BB962C8B-B14F-4D97-AF65-F5344CB8AC3E}">
        <p14:creationId xmlns:p14="http://schemas.microsoft.com/office/powerpoint/2010/main" val="385533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B47B47-79F7-48A9-9705-199DC817BA7F}"/>
              </a:ext>
            </a:extLst>
          </p:cNvPr>
          <p:cNvSpPr/>
          <p:nvPr/>
        </p:nvSpPr>
        <p:spPr>
          <a:xfrm>
            <a:off x="606669" y="1239891"/>
            <a:ext cx="10480431" cy="4878259"/>
          </a:xfrm>
          <a:prstGeom prst="rect">
            <a:avLst/>
          </a:prstGeom>
        </p:spPr>
        <p:txBody>
          <a:bodyPr wrap="square">
            <a:spAutoFit/>
          </a:bodyPr>
          <a:lstStyle/>
          <a:p>
            <a:r>
              <a:rPr lang="en-IN" sz="1400" b="1" i="0" dirty="0">
                <a:solidFill>
                  <a:srgbClr val="000000"/>
                </a:solidFill>
                <a:effectLst/>
                <a:latin typeface="Arial" panose="020B0604020202020204" pitchFamily="34" charset="0"/>
              </a:rPr>
              <a:t>Apache HBase</a:t>
            </a:r>
            <a:r>
              <a:rPr lang="en-IN" dirty="0"/>
              <a:t> is a NoSQL random access database for Hadoop. . It runs on top of HDFS and provides real time data access to distributed data via its key/value store.</a:t>
            </a:r>
          </a:p>
          <a:p>
            <a:endParaRPr lang="en-IN" sz="1400" dirty="0"/>
          </a:p>
          <a:p>
            <a:pPr algn="ctr"/>
            <a:r>
              <a:rPr lang="en-IN" sz="3200" dirty="0"/>
              <a:t>Why HBASE?</a:t>
            </a:r>
          </a:p>
          <a:p>
            <a:endParaRPr lang="en-IN" sz="1400" dirty="0"/>
          </a:p>
          <a:p>
            <a:endParaRPr lang="en-IN" sz="1400" dirty="0"/>
          </a:p>
          <a:p>
            <a:r>
              <a:rPr lang="en-IN" dirty="0">
                <a:solidFill>
                  <a:srgbClr val="FF0000"/>
                </a:solidFill>
              </a:rPr>
              <a:t>Hadoop cannot handle high velocity of random writes and reads and also cannot change a file without completely rewriting it. </a:t>
            </a:r>
          </a:p>
          <a:p>
            <a:endParaRPr lang="en-IN" sz="1400" dirty="0"/>
          </a:p>
          <a:p>
            <a:r>
              <a:rPr lang="en-IN" sz="1400" i="1" dirty="0"/>
              <a:t>“Anybody who wants to keep data within an HDFS environment and wants to do anything other than brute-force reading of the entire file system [with </a:t>
            </a:r>
            <a:r>
              <a:rPr lang="en-IN" sz="1400" i="1" dirty="0">
                <a:hlinkClick r:id="rId2" tooltip="What is Hadoop MapReduce"/>
              </a:rPr>
              <a:t>MapReduce</a:t>
            </a:r>
            <a:r>
              <a:rPr lang="en-IN" sz="1400" i="1" dirty="0"/>
              <a:t>] needs to look at HBase. If you need random access, you have to have HBase."- said Gartner analyst </a:t>
            </a:r>
            <a:r>
              <a:rPr lang="en-IN" sz="1400" i="1" dirty="0" err="1"/>
              <a:t>Merv</a:t>
            </a:r>
            <a:r>
              <a:rPr lang="en-IN" sz="1400" i="1" dirty="0"/>
              <a:t> Adrian.</a:t>
            </a:r>
            <a:endParaRPr lang="en-IN" sz="3600" dirty="0"/>
          </a:p>
          <a:p>
            <a:pPr algn="ctr"/>
            <a:endParaRPr lang="en-IN" sz="3600" dirty="0"/>
          </a:p>
          <a:p>
            <a:pPr algn="ctr"/>
            <a:r>
              <a:rPr lang="en-IN" sz="3600" dirty="0"/>
              <a:t>Who uses?</a:t>
            </a:r>
          </a:p>
          <a:p>
            <a:endParaRPr lang="en-IN" sz="1400" i="1" dirty="0"/>
          </a:p>
          <a:p>
            <a:r>
              <a:rPr lang="en-IN" sz="1100" dirty="0"/>
              <a:t>Pinterest runs 38 different HBase clusters with some of them doing up to 5 million operations every second. </a:t>
            </a:r>
            <a:r>
              <a:rPr lang="en-IN" sz="1100" dirty="0" err="1"/>
              <a:t>Goibibo</a:t>
            </a:r>
            <a:r>
              <a:rPr lang="en-IN" sz="1100" dirty="0"/>
              <a:t> uses HBase for customer profiling. Facebook Messenger uses HBase architecture and many other companies like Flurry, Adobe </a:t>
            </a:r>
            <a:r>
              <a:rPr lang="en-IN" sz="1100" dirty="0" err="1"/>
              <a:t>Explorys</a:t>
            </a:r>
            <a:r>
              <a:rPr lang="en-IN" sz="1100" dirty="0"/>
              <a:t> use HBase in production.</a:t>
            </a:r>
          </a:p>
          <a:p>
            <a:endParaRPr lang="en-IN" sz="1100" dirty="0"/>
          </a:p>
        </p:txBody>
      </p:sp>
      <p:sp>
        <p:nvSpPr>
          <p:cNvPr id="3" name="TextBox 2">
            <a:extLst>
              <a:ext uri="{FF2B5EF4-FFF2-40B4-BE49-F238E27FC236}">
                <a16:creationId xmlns:a16="http://schemas.microsoft.com/office/drawing/2014/main" id="{CACE7657-42EB-41B8-826B-6BDD41719631}"/>
              </a:ext>
            </a:extLst>
          </p:cNvPr>
          <p:cNvSpPr txBox="1"/>
          <p:nvPr/>
        </p:nvSpPr>
        <p:spPr>
          <a:xfrm>
            <a:off x="4422530" y="624255"/>
            <a:ext cx="3077307" cy="584775"/>
          </a:xfrm>
          <a:prstGeom prst="rect">
            <a:avLst/>
          </a:prstGeom>
          <a:noFill/>
        </p:spPr>
        <p:txBody>
          <a:bodyPr wrap="square" rtlCol="0">
            <a:spAutoFit/>
          </a:bodyPr>
          <a:lstStyle/>
          <a:p>
            <a:r>
              <a:rPr lang="en-IN" sz="3200" dirty="0"/>
              <a:t>What is HBASE?</a:t>
            </a:r>
          </a:p>
        </p:txBody>
      </p:sp>
    </p:spTree>
    <p:extLst>
      <p:ext uri="{BB962C8B-B14F-4D97-AF65-F5344CB8AC3E}">
        <p14:creationId xmlns:p14="http://schemas.microsoft.com/office/powerpoint/2010/main" val="145911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E91635-79A5-42BE-9859-2A611738681E}"/>
              </a:ext>
            </a:extLst>
          </p:cNvPr>
          <p:cNvPicPr>
            <a:picLocks noChangeAspect="1"/>
          </p:cNvPicPr>
          <p:nvPr/>
        </p:nvPicPr>
        <p:blipFill>
          <a:blip r:embed="rId2"/>
          <a:stretch>
            <a:fillRect/>
          </a:stretch>
        </p:blipFill>
        <p:spPr>
          <a:xfrm>
            <a:off x="4073768" y="237062"/>
            <a:ext cx="2981325" cy="1028700"/>
          </a:xfrm>
          <a:prstGeom prst="rect">
            <a:avLst/>
          </a:prstGeom>
        </p:spPr>
      </p:pic>
      <p:sp>
        <p:nvSpPr>
          <p:cNvPr id="5" name="TextBox 4">
            <a:extLst>
              <a:ext uri="{FF2B5EF4-FFF2-40B4-BE49-F238E27FC236}">
                <a16:creationId xmlns:a16="http://schemas.microsoft.com/office/drawing/2014/main" id="{565E7A85-3061-479F-9E3C-20597E9E6FB3}"/>
              </a:ext>
            </a:extLst>
          </p:cNvPr>
          <p:cNvSpPr txBox="1"/>
          <p:nvPr/>
        </p:nvSpPr>
        <p:spPr>
          <a:xfrm>
            <a:off x="386863" y="307291"/>
            <a:ext cx="7730978" cy="7571303"/>
          </a:xfrm>
          <a:prstGeom prst="rect">
            <a:avLst/>
          </a:prstGeom>
          <a:noFill/>
        </p:spPr>
        <p:txBody>
          <a:bodyPr wrap="square" rtlCol="0">
            <a:spAutoFit/>
          </a:bodyPr>
          <a:lstStyle/>
          <a:p>
            <a:r>
              <a:rPr lang="en-IN" dirty="0" err="1"/>
              <a:t>hbase</a:t>
            </a:r>
            <a:r>
              <a:rPr lang="en-IN" dirty="0"/>
              <a:t>(main):037:0&gt; disable 'emp’</a:t>
            </a:r>
          </a:p>
          <a:p>
            <a:endParaRPr lang="en-IN" dirty="0"/>
          </a:p>
          <a:p>
            <a:endParaRPr lang="en-IN" dirty="0"/>
          </a:p>
          <a:p>
            <a:endParaRPr lang="en-IN" dirty="0"/>
          </a:p>
          <a:p>
            <a:r>
              <a:rPr lang="en-IN" dirty="0" err="1"/>
              <a:t>hbase</a:t>
            </a:r>
            <a:r>
              <a:rPr lang="en-IN" dirty="0"/>
              <a:t>(main):038:0&gt; drop 'emp’</a:t>
            </a:r>
          </a:p>
          <a:p>
            <a:endParaRPr lang="en-IN" dirty="0"/>
          </a:p>
          <a:p>
            <a:endParaRPr lang="en-IN" dirty="0"/>
          </a:p>
          <a:p>
            <a:endParaRPr lang="en-IN" dirty="0"/>
          </a:p>
          <a:p>
            <a:r>
              <a:rPr lang="en-IN" dirty="0" err="1"/>
              <a:t>hbase</a:t>
            </a:r>
            <a:r>
              <a:rPr lang="en-IN" dirty="0"/>
              <a:t>(main):038:0&gt; </a:t>
            </a:r>
            <a:r>
              <a:rPr lang="en-IN" dirty="0" err="1"/>
              <a:t>is_enabled</a:t>
            </a:r>
            <a:r>
              <a:rPr lang="en-IN" dirty="0"/>
              <a:t> ‘EDW_CLIENT’</a:t>
            </a:r>
          </a:p>
          <a:p>
            <a:endParaRPr lang="en-IN" dirty="0"/>
          </a:p>
          <a:p>
            <a:endParaRPr lang="en-IN" dirty="0"/>
          </a:p>
          <a:p>
            <a:endParaRPr lang="en-IN" dirty="0"/>
          </a:p>
          <a:p>
            <a:endParaRPr lang="en-IN" dirty="0"/>
          </a:p>
          <a:p>
            <a:r>
              <a:rPr lang="en-IN" dirty="0" err="1"/>
              <a:t>hbase</a:t>
            </a:r>
            <a:r>
              <a:rPr lang="en-IN" dirty="0"/>
              <a:t>(main):038:0&gt; alter 'EDW_CLIENT' ,NAME='CLIENT_REACH1' , VERSIONS=&gt;6</a:t>
            </a:r>
          </a:p>
          <a:p>
            <a:endParaRPr lang="en-IN" dirty="0"/>
          </a:p>
          <a:p>
            <a:endParaRPr lang="en-IN" dirty="0"/>
          </a:p>
          <a:p>
            <a:endParaRPr lang="en-IN" dirty="0"/>
          </a:p>
          <a:p>
            <a:endParaRPr lang="en-IN" dirty="0"/>
          </a:p>
          <a:p>
            <a:endParaRPr lang="en-IN" dirty="0"/>
          </a:p>
          <a:p>
            <a:endParaRPr lang="en-IN" dirty="0"/>
          </a:p>
          <a:p>
            <a:endParaRPr lang="en-IN" dirty="0"/>
          </a:p>
          <a:p>
            <a:r>
              <a:rPr lang="en-IN" dirty="0" err="1"/>
              <a:t>hbase</a:t>
            </a:r>
            <a:r>
              <a:rPr lang="en-IN" dirty="0"/>
              <a:t>(main):047:0* </a:t>
            </a:r>
            <a:r>
              <a:rPr lang="en-IN" dirty="0" err="1"/>
              <a:t>alter_status</a:t>
            </a:r>
            <a:r>
              <a:rPr lang="en-IN" dirty="0"/>
              <a:t> 'EDW_CLIENT’</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EA07A8D3-9C53-44CF-9266-66420494FEC0}"/>
              </a:ext>
            </a:extLst>
          </p:cNvPr>
          <p:cNvPicPr>
            <a:picLocks noChangeAspect="1"/>
          </p:cNvPicPr>
          <p:nvPr/>
        </p:nvPicPr>
        <p:blipFill>
          <a:blip r:embed="rId3"/>
          <a:stretch>
            <a:fillRect/>
          </a:stretch>
        </p:blipFill>
        <p:spPr>
          <a:xfrm>
            <a:off x="5882053" y="1847025"/>
            <a:ext cx="2851639" cy="1842209"/>
          </a:xfrm>
          <a:prstGeom prst="rect">
            <a:avLst/>
          </a:prstGeom>
        </p:spPr>
      </p:pic>
      <p:pic>
        <p:nvPicPr>
          <p:cNvPr id="8" name="Picture 7">
            <a:extLst>
              <a:ext uri="{FF2B5EF4-FFF2-40B4-BE49-F238E27FC236}">
                <a16:creationId xmlns:a16="http://schemas.microsoft.com/office/drawing/2014/main" id="{A4B756DC-F18D-43F8-A32F-3CE13A317460}"/>
              </a:ext>
            </a:extLst>
          </p:cNvPr>
          <p:cNvPicPr>
            <a:picLocks noChangeAspect="1"/>
          </p:cNvPicPr>
          <p:nvPr/>
        </p:nvPicPr>
        <p:blipFill>
          <a:blip r:embed="rId4"/>
          <a:stretch>
            <a:fillRect/>
          </a:stretch>
        </p:blipFill>
        <p:spPr>
          <a:xfrm>
            <a:off x="582856" y="4270497"/>
            <a:ext cx="6981825" cy="2009775"/>
          </a:xfrm>
          <a:prstGeom prst="rect">
            <a:avLst/>
          </a:prstGeom>
        </p:spPr>
      </p:pic>
      <p:pic>
        <p:nvPicPr>
          <p:cNvPr id="10" name="Picture 9">
            <a:extLst>
              <a:ext uri="{FF2B5EF4-FFF2-40B4-BE49-F238E27FC236}">
                <a16:creationId xmlns:a16="http://schemas.microsoft.com/office/drawing/2014/main" id="{256AF03A-9BAA-4F42-A4FF-9F0CDE0F510B}"/>
              </a:ext>
            </a:extLst>
          </p:cNvPr>
          <p:cNvPicPr>
            <a:picLocks noChangeAspect="1"/>
          </p:cNvPicPr>
          <p:nvPr/>
        </p:nvPicPr>
        <p:blipFill>
          <a:blip r:embed="rId5"/>
          <a:stretch>
            <a:fillRect/>
          </a:stretch>
        </p:blipFill>
        <p:spPr>
          <a:xfrm>
            <a:off x="7899766" y="6222096"/>
            <a:ext cx="4067175" cy="657225"/>
          </a:xfrm>
          <a:prstGeom prst="rect">
            <a:avLst/>
          </a:prstGeom>
        </p:spPr>
      </p:pic>
    </p:spTree>
    <p:extLst>
      <p:ext uri="{BB962C8B-B14F-4D97-AF65-F5344CB8AC3E}">
        <p14:creationId xmlns:p14="http://schemas.microsoft.com/office/powerpoint/2010/main" val="293346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DE3C0B-0602-44B4-8342-9A2DE0F50C6D}"/>
              </a:ext>
            </a:extLst>
          </p:cNvPr>
          <p:cNvPicPr>
            <a:picLocks noChangeAspect="1"/>
          </p:cNvPicPr>
          <p:nvPr/>
        </p:nvPicPr>
        <p:blipFill>
          <a:blip r:embed="rId3"/>
          <a:stretch>
            <a:fillRect/>
          </a:stretch>
        </p:blipFill>
        <p:spPr>
          <a:xfrm>
            <a:off x="7544166" y="339603"/>
            <a:ext cx="4067175" cy="657225"/>
          </a:xfrm>
          <a:prstGeom prst="rect">
            <a:avLst/>
          </a:prstGeom>
        </p:spPr>
      </p:pic>
      <p:sp>
        <p:nvSpPr>
          <p:cNvPr id="6" name="TextBox 5">
            <a:extLst>
              <a:ext uri="{FF2B5EF4-FFF2-40B4-BE49-F238E27FC236}">
                <a16:creationId xmlns:a16="http://schemas.microsoft.com/office/drawing/2014/main" id="{4626A3D9-2ED2-4CFB-8324-31657FC96B40}"/>
              </a:ext>
            </a:extLst>
          </p:cNvPr>
          <p:cNvSpPr txBox="1"/>
          <p:nvPr/>
        </p:nvSpPr>
        <p:spPr>
          <a:xfrm>
            <a:off x="436880" y="339603"/>
            <a:ext cx="11755120" cy="6463308"/>
          </a:xfrm>
          <a:prstGeom prst="rect">
            <a:avLst/>
          </a:prstGeom>
          <a:noFill/>
        </p:spPr>
        <p:txBody>
          <a:bodyPr wrap="square" rtlCol="0">
            <a:spAutoFit/>
          </a:bodyPr>
          <a:lstStyle/>
          <a:p>
            <a:r>
              <a:rPr lang="en-IN" dirty="0" err="1"/>
              <a:t>hbase</a:t>
            </a:r>
            <a:r>
              <a:rPr lang="en-IN" dirty="0"/>
              <a:t>(main):047:0&gt; </a:t>
            </a:r>
            <a:r>
              <a:rPr lang="en-IN" dirty="0" err="1"/>
              <a:t>alter_status</a:t>
            </a:r>
            <a:r>
              <a:rPr lang="en-IN" dirty="0"/>
              <a:t> 'EDW_CLIENT’</a:t>
            </a:r>
          </a:p>
          <a:p>
            <a:endParaRPr lang="en-IN" dirty="0"/>
          </a:p>
          <a:p>
            <a:endParaRPr lang="en-IN" dirty="0"/>
          </a:p>
          <a:p>
            <a:endParaRPr lang="en-IN" dirty="0"/>
          </a:p>
          <a:p>
            <a:endParaRPr lang="en-IN" dirty="0"/>
          </a:p>
          <a:p>
            <a:r>
              <a:rPr lang="en-IN" dirty="0"/>
              <a:t>﻿ </a:t>
            </a:r>
            <a:r>
              <a:rPr lang="en-IN" dirty="0" err="1"/>
              <a:t>hbase</a:t>
            </a:r>
            <a:r>
              <a:rPr lang="en-IN" dirty="0"/>
              <a:t>(main):047:0 &gt;alter 'EDW_CLIENT', 'EDW_REACH', {NAME =&gt; 'CLIENT_VALIDITY', IN_MEMORY =&gt; true}, {NAME =&gt; 'CLIENT_ASSET', VERSIONS =&gt; 5}</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hbase</a:t>
            </a:r>
            <a:r>
              <a:rPr lang="en-IN" dirty="0"/>
              <a:t>(main):047:0 &gt; </a:t>
            </a:r>
            <a:r>
              <a:rPr lang="en-IN" b="1" dirty="0"/>
              <a:t>alter 'EDW_CLIENT', NAME =&gt; ‘EDW_REACH', METHOD =&gt; 'delete’</a:t>
            </a:r>
          </a:p>
          <a:p>
            <a:r>
              <a:rPr lang="en-IN" dirty="0" err="1"/>
              <a:t>hbase</a:t>
            </a:r>
            <a:r>
              <a:rPr lang="en-IN" dirty="0"/>
              <a:t>(main):047:0 &gt; </a:t>
            </a:r>
            <a:r>
              <a:rPr lang="en-IN" b="1" dirty="0"/>
              <a:t>alter '</a:t>
            </a:r>
            <a:r>
              <a:rPr lang="en-IN" dirty="0"/>
              <a:t>EDW_CLIENT </a:t>
            </a:r>
            <a:r>
              <a:rPr lang="en-IN" b="1" dirty="0"/>
              <a:t>', 'delete' =&gt;' EDW_REACH '</a:t>
            </a:r>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13BAC8EC-C3CC-4BEC-8CD8-F233C9C581AE}"/>
              </a:ext>
            </a:extLst>
          </p:cNvPr>
          <p:cNvPicPr>
            <a:picLocks noChangeAspect="1"/>
          </p:cNvPicPr>
          <p:nvPr/>
        </p:nvPicPr>
        <p:blipFill>
          <a:blip r:embed="rId4"/>
          <a:stretch>
            <a:fillRect/>
          </a:stretch>
        </p:blipFill>
        <p:spPr>
          <a:xfrm>
            <a:off x="436879" y="2437820"/>
            <a:ext cx="6624321" cy="2489780"/>
          </a:xfrm>
          <a:prstGeom prst="rect">
            <a:avLst/>
          </a:prstGeom>
        </p:spPr>
      </p:pic>
      <p:pic>
        <p:nvPicPr>
          <p:cNvPr id="11" name="Picture 10">
            <a:extLst>
              <a:ext uri="{FF2B5EF4-FFF2-40B4-BE49-F238E27FC236}">
                <a16:creationId xmlns:a16="http://schemas.microsoft.com/office/drawing/2014/main" id="{1A33DFF9-3D5D-46FA-8468-AB03BE16423B}"/>
              </a:ext>
            </a:extLst>
          </p:cNvPr>
          <p:cNvPicPr>
            <a:picLocks noChangeAspect="1"/>
          </p:cNvPicPr>
          <p:nvPr/>
        </p:nvPicPr>
        <p:blipFill>
          <a:blip r:embed="rId5"/>
          <a:stretch>
            <a:fillRect/>
          </a:stretch>
        </p:blipFill>
        <p:spPr>
          <a:xfrm>
            <a:off x="514033" y="5985053"/>
            <a:ext cx="6624322" cy="730708"/>
          </a:xfrm>
          <a:prstGeom prst="rect">
            <a:avLst/>
          </a:prstGeom>
        </p:spPr>
      </p:pic>
    </p:spTree>
    <p:extLst>
      <p:ext uri="{BB962C8B-B14F-4D97-AF65-F5344CB8AC3E}">
        <p14:creationId xmlns:p14="http://schemas.microsoft.com/office/powerpoint/2010/main" val="249118579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509B2C-5C93-4ACD-B1F4-28A861B04989}"/>
              </a:ext>
            </a:extLst>
          </p:cNvPr>
          <p:cNvSpPr/>
          <p:nvPr/>
        </p:nvSpPr>
        <p:spPr>
          <a:xfrm>
            <a:off x="548640" y="465296"/>
            <a:ext cx="10769600" cy="3600986"/>
          </a:xfrm>
          <a:prstGeom prst="rect">
            <a:avLst/>
          </a:prstGeom>
        </p:spPr>
        <p:txBody>
          <a:bodyPr wrap="square">
            <a:spAutoFit/>
          </a:bodyPr>
          <a:lstStyle/>
          <a:p>
            <a:r>
              <a:rPr lang="en-IN" sz="1400" dirty="0">
                <a:solidFill>
                  <a:srgbClr val="343434"/>
                </a:solidFill>
                <a:latin typeface="Arial" panose="020B0604020202020204" pitchFamily="34" charset="0"/>
              </a:rPr>
              <a:t>You can change table-scope attributes like MAX_FILESIZE, READONLY, MEMSTORE_FLUSHSIZE, DEFERRED_LOG_FLUSH, etc. These can be put at the </a:t>
            </a:r>
            <a:r>
              <a:rPr lang="en-IN" sz="1400" dirty="0" err="1">
                <a:solidFill>
                  <a:srgbClr val="343434"/>
                </a:solidFill>
                <a:latin typeface="Arial" panose="020B0604020202020204" pitchFamily="34" charset="0"/>
              </a:rPr>
              <a:t>end;for</a:t>
            </a:r>
            <a:r>
              <a:rPr lang="en-IN" sz="1400" dirty="0">
                <a:solidFill>
                  <a:srgbClr val="343434"/>
                </a:solidFill>
                <a:latin typeface="Arial" panose="020B0604020202020204" pitchFamily="34" charset="0"/>
              </a:rPr>
              <a:t> example, to change the max size of a region to 128MB or any other memory value we use this command.</a:t>
            </a:r>
          </a:p>
          <a:p>
            <a:endParaRPr lang="en-IN" sz="1400" dirty="0">
              <a:solidFill>
                <a:srgbClr val="343434"/>
              </a:solidFill>
              <a:latin typeface="Arial" panose="020B0604020202020204" pitchFamily="34" charset="0"/>
            </a:endParaRPr>
          </a:p>
          <a:p>
            <a:r>
              <a:rPr lang="en-IN" sz="1400" dirty="0" err="1">
                <a:solidFill>
                  <a:srgbClr val="343434"/>
                </a:solidFill>
                <a:latin typeface="Arial" panose="020B0604020202020204" pitchFamily="34" charset="0"/>
              </a:rPr>
              <a:t>hbase</a:t>
            </a:r>
            <a:r>
              <a:rPr lang="en-IN" sz="1400" dirty="0">
                <a:solidFill>
                  <a:srgbClr val="343434"/>
                </a:solidFill>
                <a:latin typeface="Arial" panose="020B0604020202020204" pitchFamily="34" charset="0"/>
              </a:rPr>
              <a:t>(main):010:0&gt; alter 'EDW_CLIENT', MAX_FILESIZE=&gt;'132545224’</a:t>
            </a: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endParaRPr lang="en-IN" sz="1400" dirty="0">
              <a:solidFill>
                <a:srgbClr val="343434"/>
              </a:solidFill>
              <a:latin typeface="Arial" panose="020B0604020202020204" pitchFamily="34" charset="0"/>
            </a:endParaRPr>
          </a:p>
          <a:p>
            <a:r>
              <a:rPr lang="en-IN" sz="1400" dirty="0"/>
              <a:t>﻿</a:t>
            </a:r>
            <a:r>
              <a:rPr lang="en-IN" sz="1400" dirty="0">
                <a:solidFill>
                  <a:srgbClr val="343434"/>
                </a:solidFill>
                <a:latin typeface="Arial" panose="020B0604020202020204" pitchFamily="34" charset="0"/>
              </a:rPr>
              <a:t> </a:t>
            </a:r>
            <a:r>
              <a:rPr lang="en-IN" sz="1400" dirty="0" err="1">
                <a:solidFill>
                  <a:srgbClr val="343434"/>
                </a:solidFill>
                <a:latin typeface="Arial" panose="020B0604020202020204" pitchFamily="34" charset="0"/>
              </a:rPr>
              <a:t>hbase</a:t>
            </a:r>
            <a:r>
              <a:rPr lang="en-IN" sz="1400" dirty="0">
                <a:solidFill>
                  <a:srgbClr val="343434"/>
                </a:solidFill>
                <a:latin typeface="Arial" panose="020B0604020202020204" pitchFamily="34" charset="0"/>
              </a:rPr>
              <a:t>(main):010:0&gt; </a:t>
            </a:r>
            <a:r>
              <a:rPr lang="en-IN" sz="1400" dirty="0"/>
              <a:t>alter '</a:t>
            </a:r>
            <a:r>
              <a:rPr lang="en-IN" sz="1400" dirty="0">
                <a:solidFill>
                  <a:srgbClr val="343434"/>
                </a:solidFill>
                <a:latin typeface="Arial" panose="020B0604020202020204" pitchFamily="34" charset="0"/>
              </a:rPr>
              <a:t> 'EDW_CLIENT </a:t>
            </a:r>
            <a:r>
              <a:rPr lang="en-IN" sz="1400" dirty="0"/>
              <a:t>', METHOD =&gt; '</a:t>
            </a:r>
            <a:r>
              <a:rPr lang="en-IN" sz="1400" dirty="0" err="1"/>
              <a:t>table_att_unset</a:t>
            </a:r>
            <a:r>
              <a:rPr lang="en-IN" sz="1400" dirty="0"/>
              <a:t>', NAME =&gt; 'MAX_FILESIZE'</a:t>
            </a:r>
            <a:endParaRPr lang="en-IN" sz="1400" dirty="0">
              <a:solidFill>
                <a:srgbClr val="343434"/>
              </a:solidFill>
              <a:latin typeface="Arial" panose="020B0604020202020204" pitchFamily="34" charset="0"/>
            </a:endParaRPr>
          </a:p>
        </p:txBody>
      </p:sp>
      <p:pic>
        <p:nvPicPr>
          <p:cNvPr id="6" name="Picture 5">
            <a:extLst>
              <a:ext uri="{FF2B5EF4-FFF2-40B4-BE49-F238E27FC236}">
                <a16:creationId xmlns:a16="http://schemas.microsoft.com/office/drawing/2014/main" id="{C2D9CBF4-DFE3-4F90-81B9-580E725D7429}"/>
              </a:ext>
            </a:extLst>
          </p:cNvPr>
          <p:cNvPicPr>
            <a:picLocks noChangeAspect="1"/>
          </p:cNvPicPr>
          <p:nvPr/>
        </p:nvPicPr>
        <p:blipFill>
          <a:blip r:embed="rId2"/>
          <a:stretch>
            <a:fillRect/>
          </a:stretch>
        </p:blipFill>
        <p:spPr>
          <a:xfrm>
            <a:off x="645160" y="1716127"/>
            <a:ext cx="6019800" cy="1238250"/>
          </a:xfrm>
          <a:prstGeom prst="rect">
            <a:avLst/>
          </a:prstGeom>
        </p:spPr>
      </p:pic>
      <p:pic>
        <p:nvPicPr>
          <p:cNvPr id="8" name="Picture 7">
            <a:extLst>
              <a:ext uri="{FF2B5EF4-FFF2-40B4-BE49-F238E27FC236}">
                <a16:creationId xmlns:a16="http://schemas.microsoft.com/office/drawing/2014/main" id="{C50B6A85-E9BD-449B-B20F-E517A3A7DFA9}"/>
              </a:ext>
            </a:extLst>
          </p:cNvPr>
          <p:cNvPicPr>
            <a:picLocks noChangeAspect="1"/>
          </p:cNvPicPr>
          <p:nvPr/>
        </p:nvPicPr>
        <p:blipFill>
          <a:blip r:embed="rId3"/>
          <a:stretch>
            <a:fillRect/>
          </a:stretch>
        </p:blipFill>
        <p:spPr>
          <a:xfrm>
            <a:off x="645160" y="4183638"/>
            <a:ext cx="8048625" cy="1133475"/>
          </a:xfrm>
          <a:prstGeom prst="rect">
            <a:avLst/>
          </a:prstGeom>
        </p:spPr>
      </p:pic>
    </p:spTree>
    <p:extLst>
      <p:ext uri="{BB962C8B-B14F-4D97-AF65-F5344CB8AC3E}">
        <p14:creationId xmlns:p14="http://schemas.microsoft.com/office/powerpoint/2010/main" val="160255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2D474F-350E-45EA-89F0-141DB71F67E2}"/>
              </a:ext>
            </a:extLst>
          </p:cNvPr>
          <p:cNvPicPr>
            <a:picLocks noChangeAspect="1"/>
          </p:cNvPicPr>
          <p:nvPr/>
        </p:nvPicPr>
        <p:blipFill>
          <a:blip r:embed="rId2"/>
          <a:stretch>
            <a:fillRect/>
          </a:stretch>
        </p:blipFill>
        <p:spPr>
          <a:xfrm>
            <a:off x="520793" y="3429000"/>
            <a:ext cx="5305425" cy="1790700"/>
          </a:xfrm>
          <a:prstGeom prst="rect">
            <a:avLst/>
          </a:prstGeom>
        </p:spPr>
      </p:pic>
      <p:sp>
        <p:nvSpPr>
          <p:cNvPr id="3" name="TextBox 2">
            <a:extLst>
              <a:ext uri="{FF2B5EF4-FFF2-40B4-BE49-F238E27FC236}">
                <a16:creationId xmlns:a16="http://schemas.microsoft.com/office/drawing/2014/main" id="{8BE484E2-BCF0-4780-BD56-B16D06CF20B8}"/>
              </a:ext>
            </a:extLst>
          </p:cNvPr>
          <p:cNvSpPr txBox="1"/>
          <p:nvPr/>
        </p:nvSpPr>
        <p:spPr>
          <a:xfrm>
            <a:off x="447040" y="741680"/>
            <a:ext cx="9041578" cy="2308324"/>
          </a:xfrm>
          <a:prstGeom prst="rect">
            <a:avLst/>
          </a:prstGeom>
          <a:noFill/>
        </p:spPr>
        <p:txBody>
          <a:bodyPr wrap="none" rtlCol="0">
            <a:spAutoFit/>
          </a:bodyPr>
          <a:lstStyle/>
          <a:p>
            <a:pPr algn="just"/>
            <a:r>
              <a:rPr lang="en-IN" b="1" u="sng" dirty="0"/>
              <a:t>Count </a:t>
            </a:r>
          </a:p>
          <a:p>
            <a:endParaRPr lang="en-IN" dirty="0"/>
          </a:p>
          <a:p>
            <a:r>
              <a:rPr lang="en-IN" dirty="0"/>
              <a:t>The CACHE in above syntax represents, current count is shown per every 1000 rows by default.</a:t>
            </a:r>
          </a:p>
          <a:p>
            <a:r>
              <a:rPr lang="en-IN" dirty="0"/>
              <a:t> This CAHCE size is 10 rows by default. </a:t>
            </a:r>
          </a:p>
          <a:p>
            <a:r>
              <a:rPr lang="en-IN" dirty="0"/>
              <a:t>HBase count shell command will work fast when it is configured with right Cache size.</a:t>
            </a:r>
          </a:p>
          <a:p>
            <a:endParaRPr lang="en-IN" dirty="0"/>
          </a:p>
          <a:p>
            <a:r>
              <a:rPr lang="en-IN" dirty="0" err="1"/>
              <a:t>hbase</a:t>
            </a:r>
            <a:r>
              <a:rPr lang="en-IN" dirty="0"/>
              <a:t>(main):3275:0&gt; count 'EDW_CLIENT'</a:t>
            </a:r>
          </a:p>
          <a:p>
            <a:r>
              <a:rPr lang="en-IN" dirty="0" err="1"/>
              <a:t>hbase</a:t>
            </a:r>
            <a:r>
              <a:rPr lang="en-IN" dirty="0"/>
              <a:t>(main):3275:0&gt; count 'EDW_CLIENT' , CACHE =&gt; 1000</a:t>
            </a:r>
          </a:p>
        </p:txBody>
      </p:sp>
    </p:spTree>
    <p:extLst>
      <p:ext uri="{BB962C8B-B14F-4D97-AF65-F5344CB8AC3E}">
        <p14:creationId xmlns:p14="http://schemas.microsoft.com/office/powerpoint/2010/main" val="1191754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51A7672-C37D-4A35-BEBD-7D952E9F1269}"/>
              </a:ext>
            </a:extLst>
          </p:cNvPr>
          <p:cNvPicPr>
            <a:picLocks noChangeAspect="1"/>
          </p:cNvPicPr>
          <p:nvPr/>
        </p:nvPicPr>
        <p:blipFill>
          <a:blip r:embed="rId2"/>
          <a:stretch>
            <a:fillRect/>
          </a:stretch>
        </p:blipFill>
        <p:spPr>
          <a:xfrm>
            <a:off x="945496" y="2129224"/>
            <a:ext cx="6638925" cy="2428875"/>
          </a:xfrm>
          <a:prstGeom prst="rect">
            <a:avLst/>
          </a:prstGeom>
        </p:spPr>
      </p:pic>
      <p:sp>
        <p:nvSpPr>
          <p:cNvPr id="4" name="TextBox 3">
            <a:extLst>
              <a:ext uri="{FF2B5EF4-FFF2-40B4-BE49-F238E27FC236}">
                <a16:creationId xmlns:a16="http://schemas.microsoft.com/office/drawing/2014/main" id="{8CB1B772-C3C6-4426-9431-7F464B51DAA7}"/>
              </a:ext>
            </a:extLst>
          </p:cNvPr>
          <p:cNvSpPr txBox="1"/>
          <p:nvPr/>
        </p:nvSpPr>
        <p:spPr>
          <a:xfrm>
            <a:off x="945496" y="1066800"/>
            <a:ext cx="5461303" cy="3416320"/>
          </a:xfrm>
          <a:prstGeom prst="rect">
            <a:avLst/>
          </a:prstGeom>
          <a:noFill/>
        </p:spPr>
        <p:txBody>
          <a:bodyPr wrap="none" rtlCol="0">
            <a:spAutoFit/>
          </a:bodyPr>
          <a:lstStyle/>
          <a:p>
            <a:r>
              <a:rPr lang="en-IN" b="1" dirty="0"/>
              <a:t>INTERVAL with count</a:t>
            </a:r>
          </a:p>
          <a:p>
            <a:endParaRPr lang="en-IN" b="1" dirty="0"/>
          </a:p>
          <a:p>
            <a:r>
              <a:rPr lang="en-IN" dirty="0"/>
              <a:t>count 'EDW_CLIENT' , INTERVAL =&gt; 100 , CACHE =&gt; 1000</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32540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B38CD3D-2B91-4A07-B924-FB88E928F12C}"/>
              </a:ext>
            </a:extLst>
          </p:cNvPr>
          <p:cNvSpPr/>
          <p:nvPr/>
        </p:nvSpPr>
        <p:spPr>
          <a:xfrm>
            <a:off x="950259" y="945341"/>
            <a:ext cx="10157012" cy="369332"/>
          </a:xfrm>
          <a:prstGeom prst="rect">
            <a:avLst/>
          </a:prstGeom>
        </p:spPr>
        <p:txBody>
          <a:bodyPr wrap="square">
            <a:spAutoFit/>
          </a:bodyPr>
          <a:lstStyle/>
          <a:p>
            <a:r>
              <a:rPr lang="en-IN" dirty="0" err="1"/>
              <a:t>hbase</a:t>
            </a:r>
            <a:r>
              <a:rPr lang="en-IN" dirty="0"/>
              <a:t>(main):004:0&gt; alter 'EDW_CLIENT','CLIENT_REACH', SPLITS=&gt; ['CDB0250','CDB0500','CDB1000']</a:t>
            </a:r>
          </a:p>
        </p:txBody>
      </p:sp>
      <p:pic>
        <p:nvPicPr>
          <p:cNvPr id="4" name="Picture 3">
            <a:extLst>
              <a:ext uri="{FF2B5EF4-FFF2-40B4-BE49-F238E27FC236}">
                <a16:creationId xmlns:a16="http://schemas.microsoft.com/office/drawing/2014/main" id="{3C8097E3-3763-4681-BF9E-F2BDFCDF77F6}"/>
              </a:ext>
            </a:extLst>
          </p:cNvPr>
          <p:cNvPicPr>
            <a:picLocks noChangeAspect="1"/>
          </p:cNvPicPr>
          <p:nvPr/>
        </p:nvPicPr>
        <p:blipFill>
          <a:blip r:embed="rId2"/>
          <a:stretch>
            <a:fillRect/>
          </a:stretch>
        </p:blipFill>
        <p:spPr>
          <a:xfrm>
            <a:off x="1056155" y="1426789"/>
            <a:ext cx="8286750" cy="1781175"/>
          </a:xfrm>
          <a:prstGeom prst="rect">
            <a:avLst/>
          </a:prstGeom>
        </p:spPr>
      </p:pic>
      <p:sp>
        <p:nvSpPr>
          <p:cNvPr id="5" name="Rectangle 4">
            <a:extLst>
              <a:ext uri="{FF2B5EF4-FFF2-40B4-BE49-F238E27FC236}">
                <a16:creationId xmlns:a16="http://schemas.microsoft.com/office/drawing/2014/main" id="{2DA39405-F473-41D7-8E16-1764999D920F}"/>
              </a:ext>
            </a:extLst>
          </p:cNvPr>
          <p:cNvSpPr/>
          <p:nvPr/>
        </p:nvSpPr>
        <p:spPr>
          <a:xfrm>
            <a:off x="1056155" y="3503358"/>
            <a:ext cx="5612434" cy="369332"/>
          </a:xfrm>
          <a:prstGeom prst="rect">
            <a:avLst/>
          </a:prstGeom>
        </p:spPr>
        <p:txBody>
          <a:bodyPr wrap="none">
            <a:spAutoFit/>
          </a:bodyPr>
          <a:lstStyle/>
          <a:p>
            <a:r>
              <a:rPr lang="en-IN" dirty="0"/>
              <a:t>scan '</a:t>
            </a:r>
            <a:r>
              <a:rPr lang="en-IN" dirty="0" err="1"/>
              <a:t>hbase:meta</a:t>
            </a:r>
            <a:r>
              <a:rPr lang="en-IN" dirty="0"/>
              <a:t>' ,{FILTER=&gt;"</a:t>
            </a:r>
            <a:r>
              <a:rPr lang="en-IN" dirty="0" err="1"/>
              <a:t>PrefixFilter</a:t>
            </a:r>
            <a:r>
              <a:rPr lang="en-IN" dirty="0"/>
              <a:t>('EDW_CLIENT')"}</a:t>
            </a:r>
          </a:p>
        </p:txBody>
      </p:sp>
    </p:spTree>
    <p:extLst>
      <p:ext uri="{BB962C8B-B14F-4D97-AF65-F5344CB8AC3E}">
        <p14:creationId xmlns:p14="http://schemas.microsoft.com/office/powerpoint/2010/main" val="174832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2A61D-5ADE-4B56-A420-DF608925E4A6}"/>
              </a:ext>
            </a:extLst>
          </p:cNvPr>
          <p:cNvPicPr>
            <a:picLocks noChangeAspect="1"/>
          </p:cNvPicPr>
          <p:nvPr/>
        </p:nvPicPr>
        <p:blipFill>
          <a:blip r:embed="rId2"/>
          <a:stretch>
            <a:fillRect/>
          </a:stretch>
        </p:blipFill>
        <p:spPr>
          <a:xfrm>
            <a:off x="237392" y="653743"/>
            <a:ext cx="11613232" cy="4644397"/>
          </a:xfrm>
          <a:prstGeom prst="rect">
            <a:avLst/>
          </a:prstGeom>
        </p:spPr>
      </p:pic>
      <p:pic>
        <p:nvPicPr>
          <p:cNvPr id="3" name="Picture 2">
            <a:extLst>
              <a:ext uri="{FF2B5EF4-FFF2-40B4-BE49-F238E27FC236}">
                <a16:creationId xmlns:a16="http://schemas.microsoft.com/office/drawing/2014/main" id="{78840145-2BED-49FA-9ABB-B7045AEDE026}"/>
              </a:ext>
            </a:extLst>
          </p:cNvPr>
          <p:cNvPicPr>
            <a:picLocks noChangeAspect="1"/>
          </p:cNvPicPr>
          <p:nvPr/>
        </p:nvPicPr>
        <p:blipFill>
          <a:blip r:embed="rId3"/>
          <a:stretch>
            <a:fillRect/>
          </a:stretch>
        </p:blipFill>
        <p:spPr>
          <a:xfrm>
            <a:off x="333375" y="5694668"/>
            <a:ext cx="5762625" cy="1019175"/>
          </a:xfrm>
          <a:prstGeom prst="rect">
            <a:avLst/>
          </a:prstGeom>
        </p:spPr>
      </p:pic>
    </p:spTree>
    <p:extLst>
      <p:ext uri="{BB962C8B-B14F-4D97-AF65-F5344CB8AC3E}">
        <p14:creationId xmlns:p14="http://schemas.microsoft.com/office/powerpoint/2010/main" val="428824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EBB4BF-4564-4628-926E-DE093FEC1C68}"/>
              </a:ext>
            </a:extLst>
          </p:cNvPr>
          <p:cNvSpPr/>
          <p:nvPr/>
        </p:nvSpPr>
        <p:spPr>
          <a:xfrm>
            <a:off x="753035" y="400307"/>
            <a:ext cx="8695765" cy="1477328"/>
          </a:xfrm>
          <a:prstGeom prst="rect">
            <a:avLst/>
          </a:prstGeom>
        </p:spPr>
        <p:txBody>
          <a:bodyPr wrap="square">
            <a:spAutoFit/>
          </a:bodyPr>
          <a:lstStyle/>
          <a:p>
            <a:r>
              <a:rPr lang="en-IN" b="1" dirty="0"/>
              <a:t>Insert data into table</a:t>
            </a:r>
          </a:p>
          <a:p>
            <a:endParaRPr lang="en-IN" dirty="0"/>
          </a:p>
          <a:p>
            <a:r>
              <a:rPr lang="en-IN" dirty="0"/>
              <a:t>put 'EDW_CLIENT’,’PPPPP','CLIENT_REACH:NAME',’LFGFGFGFG'</a:t>
            </a:r>
          </a:p>
          <a:p>
            <a:r>
              <a:rPr lang="en-IN" dirty="0"/>
              <a:t>put 'EDW_CLIENT', ’PPPPP ','CLIENT_REACH:EMAIL_ADDR','lokesh.2345@yahoo.com'</a:t>
            </a:r>
          </a:p>
          <a:p>
            <a:r>
              <a:rPr lang="en-IN" dirty="0"/>
              <a:t>put 'EDW_CLIENT', ’PPPPP ','CLIENT_REACH:CONTACT','+(723)-9878927332'</a:t>
            </a:r>
          </a:p>
        </p:txBody>
      </p:sp>
      <p:sp>
        <p:nvSpPr>
          <p:cNvPr id="3" name="Rectangle 2">
            <a:extLst>
              <a:ext uri="{FF2B5EF4-FFF2-40B4-BE49-F238E27FC236}">
                <a16:creationId xmlns:a16="http://schemas.microsoft.com/office/drawing/2014/main" id="{FA49B6CB-D287-4BD4-A491-266B16841C9A}"/>
              </a:ext>
            </a:extLst>
          </p:cNvPr>
          <p:cNvSpPr/>
          <p:nvPr/>
        </p:nvSpPr>
        <p:spPr>
          <a:xfrm>
            <a:off x="753035" y="3921341"/>
            <a:ext cx="3427605" cy="369332"/>
          </a:xfrm>
          <a:prstGeom prst="rect">
            <a:avLst/>
          </a:prstGeom>
        </p:spPr>
        <p:txBody>
          <a:bodyPr wrap="none">
            <a:spAutoFit/>
          </a:bodyPr>
          <a:lstStyle/>
          <a:p>
            <a:r>
              <a:rPr lang="en-IN" dirty="0"/>
              <a:t>get 'EDW_CLIENT_SPLIT', 'CDB025'</a:t>
            </a:r>
          </a:p>
        </p:txBody>
      </p:sp>
      <p:pic>
        <p:nvPicPr>
          <p:cNvPr id="4" name="Picture 3">
            <a:extLst>
              <a:ext uri="{FF2B5EF4-FFF2-40B4-BE49-F238E27FC236}">
                <a16:creationId xmlns:a16="http://schemas.microsoft.com/office/drawing/2014/main" id="{23648C91-3EE3-4194-B4BD-DC4098CE5C3F}"/>
              </a:ext>
            </a:extLst>
          </p:cNvPr>
          <p:cNvPicPr>
            <a:picLocks noChangeAspect="1"/>
          </p:cNvPicPr>
          <p:nvPr/>
        </p:nvPicPr>
        <p:blipFill>
          <a:blip r:embed="rId2"/>
          <a:stretch>
            <a:fillRect/>
          </a:stretch>
        </p:blipFill>
        <p:spPr>
          <a:xfrm>
            <a:off x="875157" y="4607751"/>
            <a:ext cx="9001125" cy="1152525"/>
          </a:xfrm>
          <a:prstGeom prst="rect">
            <a:avLst/>
          </a:prstGeom>
        </p:spPr>
      </p:pic>
      <p:pic>
        <p:nvPicPr>
          <p:cNvPr id="5" name="Picture 4">
            <a:extLst>
              <a:ext uri="{FF2B5EF4-FFF2-40B4-BE49-F238E27FC236}">
                <a16:creationId xmlns:a16="http://schemas.microsoft.com/office/drawing/2014/main" id="{39EF8136-D20A-43ED-AB5D-50CE3E8B9C47}"/>
              </a:ext>
            </a:extLst>
          </p:cNvPr>
          <p:cNvPicPr>
            <a:picLocks noChangeAspect="1"/>
          </p:cNvPicPr>
          <p:nvPr/>
        </p:nvPicPr>
        <p:blipFill>
          <a:blip r:embed="rId3"/>
          <a:stretch>
            <a:fillRect/>
          </a:stretch>
        </p:blipFill>
        <p:spPr>
          <a:xfrm>
            <a:off x="875157" y="1994538"/>
            <a:ext cx="8181975" cy="1609725"/>
          </a:xfrm>
          <a:prstGeom prst="rect">
            <a:avLst/>
          </a:prstGeom>
        </p:spPr>
      </p:pic>
    </p:spTree>
    <p:extLst>
      <p:ext uri="{BB962C8B-B14F-4D97-AF65-F5344CB8AC3E}">
        <p14:creationId xmlns:p14="http://schemas.microsoft.com/office/powerpoint/2010/main" val="265004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70A8CF-BB70-4CFF-B10F-74F90797915A}"/>
              </a:ext>
            </a:extLst>
          </p:cNvPr>
          <p:cNvPicPr>
            <a:picLocks noChangeAspect="1"/>
          </p:cNvPicPr>
          <p:nvPr/>
        </p:nvPicPr>
        <p:blipFill>
          <a:blip r:embed="rId2"/>
          <a:stretch>
            <a:fillRect/>
          </a:stretch>
        </p:blipFill>
        <p:spPr>
          <a:xfrm>
            <a:off x="1381125" y="2509837"/>
            <a:ext cx="9429750" cy="1838325"/>
          </a:xfrm>
          <a:prstGeom prst="rect">
            <a:avLst/>
          </a:prstGeom>
        </p:spPr>
      </p:pic>
      <p:sp>
        <p:nvSpPr>
          <p:cNvPr id="3" name="TextBox 2">
            <a:extLst>
              <a:ext uri="{FF2B5EF4-FFF2-40B4-BE49-F238E27FC236}">
                <a16:creationId xmlns:a16="http://schemas.microsoft.com/office/drawing/2014/main" id="{EF2B6A87-30FB-4254-B818-FAC2A9B9DAAB}"/>
              </a:ext>
            </a:extLst>
          </p:cNvPr>
          <p:cNvSpPr txBox="1"/>
          <p:nvPr/>
        </p:nvSpPr>
        <p:spPr>
          <a:xfrm>
            <a:off x="2901462" y="1292469"/>
            <a:ext cx="1958870" cy="369332"/>
          </a:xfrm>
          <a:prstGeom prst="rect">
            <a:avLst/>
          </a:prstGeom>
          <a:noFill/>
        </p:spPr>
        <p:txBody>
          <a:bodyPr wrap="none" rtlCol="0">
            <a:spAutoFit/>
          </a:bodyPr>
          <a:lstStyle/>
          <a:p>
            <a:r>
              <a:rPr lang="en-IN" b="1" dirty="0"/>
              <a:t>Update table data </a:t>
            </a:r>
          </a:p>
        </p:txBody>
      </p:sp>
    </p:spTree>
    <p:extLst>
      <p:ext uri="{BB962C8B-B14F-4D97-AF65-F5344CB8AC3E}">
        <p14:creationId xmlns:p14="http://schemas.microsoft.com/office/powerpoint/2010/main" val="300230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4186D4-B36A-45AB-90D6-6F6C18B90266}"/>
              </a:ext>
            </a:extLst>
          </p:cNvPr>
          <p:cNvPicPr>
            <a:picLocks noChangeAspect="1"/>
          </p:cNvPicPr>
          <p:nvPr/>
        </p:nvPicPr>
        <p:blipFill>
          <a:blip r:embed="rId2"/>
          <a:stretch>
            <a:fillRect/>
          </a:stretch>
        </p:blipFill>
        <p:spPr>
          <a:xfrm>
            <a:off x="167054" y="944166"/>
            <a:ext cx="11711354" cy="5201657"/>
          </a:xfrm>
          <a:prstGeom prst="rect">
            <a:avLst/>
          </a:prstGeom>
        </p:spPr>
      </p:pic>
      <p:sp>
        <p:nvSpPr>
          <p:cNvPr id="3" name="Rectangle 2">
            <a:extLst>
              <a:ext uri="{FF2B5EF4-FFF2-40B4-BE49-F238E27FC236}">
                <a16:creationId xmlns:a16="http://schemas.microsoft.com/office/drawing/2014/main" id="{39CF21F5-54B0-4A61-9300-EBD41D6B3EAC}"/>
              </a:ext>
            </a:extLst>
          </p:cNvPr>
          <p:cNvSpPr/>
          <p:nvPr/>
        </p:nvSpPr>
        <p:spPr>
          <a:xfrm>
            <a:off x="386862" y="272534"/>
            <a:ext cx="5612434" cy="369332"/>
          </a:xfrm>
          <a:prstGeom prst="rect">
            <a:avLst/>
          </a:prstGeom>
        </p:spPr>
        <p:txBody>
          <a:bodyPr wrap="none">
            <a:spAutoFit/>
          </a:bodyPr>
          <a:lstStyle/>
          <a:p>
            <a:r>
              <a:rPr lang="en-IN" dirty="0"/>
              <a:t>scan '</a:t>
            </a:r>
            <a:r>
              <a:rPr lang="en-IN" dirty="0" err="1"/>
              <a:t>hbase:meta</a:t>
            </a:r>
            <a:r>
              <a:rPr lang="en-IN" dirty="0"/>
              <a:t>' ,{FILTER=&gt;"</a:t>
            </a:r>
            <a:r>
              <a:rPr lang="en-IN" dirty="0" err="1"/>
              <a:t>PrefixFilter</a:t>
            </a:r>
            <a:r>
              <a:rPr lang="en-IN" dirty="0"/>
              <a:t>('EDW_CLIENT')"}</a:t>
            </a:r>
          </a:p>
        </p:txBody>
      </p:sp>
    </p:spTree>
    <p:extLst>
      <p:ext uri="{BB962C8B-B14F-4D97-AF65-F5344CB8AC3E}">
        <p14:creationId xmlns:p14="http://schemas.microsoft.com/office/powerpoint/2010/main" val="138527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E38C9-C7DE-4B47-A0EF-C30035984ED5}"/>
              </a:ext>
            </a:extLst>
          </p:cNvPr>
          <p:cNvSpPr/>
          <p:nvPr/>
        </p:nvSpPr>
        <p:spPr>
          <a:xfrm>
            <a:off x="2304245" y="597849"/>
            <a:ext cx="1956433" cy="369332"/>
          </a:xfrm>
          <a:prstGeom prst="rect">
            <a:avLst/>
          </a:prstGeom>
        </p:spPr>
        <p:txBody>
          <a:bodyPr wrap="none">
            <a:spAutoFit/>
          </a:bodyPr>
          <a:lstStyle/>
          <a:p>
            <a:pPr fontAlgn="base"/>
            <a:r>
              <a:rPr lang="en-IN" b="1" dirty="0">
                <a:solidFill>
                  <a:srgbClr val="222222"/>
                </a:solidFill>
                <a:latin typeface="inherit"/>
              </a:rPr>
              <a:t>HBase Data Model</a:t>
            </a:r>
            <a:endParaRPr lang="en-IN" b="1" i="0" dirty="0">
              <a:solidFill>
                <a:srgbClr val="222222"/>
              </a:solidFill>
              <a:effectLst/>
              <a:latin typeface="Open Sans"/>
            </a:endParaRPr>
          </a:p>
        </p:txBody>
      </p:sp>
      <p:sp>
        <p:nvSpPr>
          <p:cNvPr id="3" name="Rectangle 2">
            <a:extLst>
              <a:ext uri="{FF2B5EF4-FFF2-40B4-BE49-F238E27FC236}">
                <a16:creationId xmlns:a16="http://schemas.microsoft.com/office/drawing/2014/main" id="{A0BB6F66-6F2B-4219-B75C-7B794A0389ED}"/>
              </a:ext>
            </a:extLst>
          </p:cNvPr>
          <p:cNvSpPr/>
          <p:nvPr/>
        </p:nvSpPr>
        <p:spPr>
          <a:xfrm>
            <a:off x="1134208" y="4662881"/>
            <a:ext cx="10516260" cy="1754326"/>
          </a:xfrm>
          <a:prstGeom prst="rect">
            <a:avLst/>
          </a:prstGeom>
        </p:spPr>
        <p:txBody>
          <a:bodyPr wrap="square">
            <a:spAutoFit/>
          </a:bodyPr>
          <a:lstStyle/>
          <a:p>
            <a:pPr fontAlgn="base">
              <a:buFont typeface="Arial" panose="020B0604020202020204" pitchFamily="34" charset="0"/>
              <a:buChar char="•"/>
            </a:pPr>
            <a:r>
              <a:rPr lang="en-IN" sz="1200" b="1" dirty="0">
                <a:solidFill>
                  <a:srgbClr val="222222"/>
                </a:solidFill>
                <a:latin typeface="inherit"/>
              </a:rPr>
              <a:t>HBase Tables – </a:t>
            </a:r>
            <a:r>
              <a:rPr lang="en-IN" sz="1200" dirty="0">
                <a:solidFill>
                  <a:srgbClr val="000000"/>
                </a:solidFill>
                <a:latin typeface="Open Sans"/>
              </a:rPr>
              <a:t>Logical collection of rows stored in individual partitions known as Regions.</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HBase Row – </a:t>
            </a:r>
            <a:r>
              <a:rPr lang="en-IN" sz="1200" dirty="0">
                <a:solidFill>
                  <a:srgbClr val="000000"/>
                </a:solidFill>
                <a:latin typeface="Open Sans"/>
              </a:rPr>
              <a:t>Instance of data in a table.</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err="1">
                <a:solidFill>
                  <a:srgbClr val="222222"/>
                </a:solidFill>
                <a:latin typeface="inherit"/>
              </a:rPr>
              <a:t>RowKey</a:t>
            </a:r>
            <a:r>
              <a:rPr lang="en-IN" sz="1200" b="1" dirty="0">
                <a:solidFill>
                  <a:srgbClr val="222222"/>
                </a:solidFill>
                <a:latin typeface="inherit"/>
              </a:rPr>
              <a:t> -</a:t>
            </a:r>
            <a:r>
              <a:rPr lang="en-IN" sz="1200" dirty="0">
                <a:solidFill>
                  <a:srgbClr val="000000"/>
                </a:solidFill>
                <a:latin typeface="Open Sans"/>
              </a:rPr>
              <a:t>Every entry in an HBase table is identified and indexed by a </a:t>
            </a:r>
            <a:r>
              <a:rPr lang="en-IN" sz="1200" dirty="0" err="1">
                <a:solidFill>
                  <a:srgbClr val="000000"/>
                </a:solidFill>
                <a:latin typeface="Open Sans"/>
              </a:rPr>
              <a:t>RowKey</a:t>
            </a:r>
            <a:r>
              <a:rPr lang="en-IN" sz="1200" dirty="0">
                <a:solidFill>
                  <a:srgbClr val="000000"/>
                </a:solidFill>
                <a:latin typeface="Open Sans"/>
              </a:rPr>
              <a:t>.</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Columns -</a:t>
            </a:r>
            <a:r>
              <a:rPr lang="en-IN" sz="1200" dirty="0">
                <a:solidFill>
                  <a:srgbClr val="000000"/>
                </a:solidFill>
                <a:latin typeface="Open Sans"/>
              </a:rPr>
              <a:t> For every </a:t>
            </a:r>
            <a:r>
              <a:rPr lang="en-IN" sz="1200" dirty="0" err="1">
                <a:solidFill>
                  <a:srgbClr val="000000"/>
                </a:solidFill>
                <a:latin typeface="Open Sans"/>
              </a:rPr>
              <a:t>RowKey</a:t>
            </a:r>
            <a:r>
              <a:rPr lang="en-IN" sz="1200" dirty="0">
                <a:solidFill>
                  <a:srgbClr val="000000"/>
                </a:solidFill>
                <a:latin typeface="Open Sans"/>
              </a:rPr>
              <a:t> an unlimited number of attributes can be stored.</a:t>
            </a:r>
          </a:p>
          <a:p>
            <a:pPr fontAlgn="base">
              <a:buFont typeface="Arial" panose="020B0604020202020204" pitchFamily="34" charset="0"/>
              <a:buChar char="•"/>
            </a:pPr>
            <a:endParaRPr lang="en-IN" sz="1200" dirty="0">
              <a:solidFill>
                <a:srgbClr val="000000"/>
              </a:solidFill>
              <a:latin typeface="Open Sans"/>
            </a:endParaRPr>
          </a:p>
          <a:p>
            <a:pPr fontAlgn="base">
              <a:buFont typeface="Arial" panose="020B0604020202020204" pitchFamily="34" charset="0"/>
              <a:buChar char="•"/>
            </a:pPr>
            <a:r>
              <a:rPr lang="en-IN" sz="1200" b="1" dirty="0">
                <a:solidFill>
                  <a:srgbClr val="222222"/>
                </a:solidFill>
                <a:latin typeface="inherit"/>
              </a:rPr>
              <a:t>Column Family –</a:t>
            </a:r>
            <a:r>
              <a:rPr lang="en-IN" sz="1200" dirty="0">
                <a:solidFill>
                  <a:srgbClr val="000000"/>
                </a:solidFill>
                <a:latin typeface="Open Sans"/>
              </a:rPr>
              <a:t> Data in rows is grouped together as column families and all columns are stored together in a low level storage file known as HFile.</a:t>
            </a:r>
            <a:endParaRPr lang="en-IN" sz="1200" b="0" i="0" dirty="0">
              <a:solidFill>
                <a:srgbClr val="000000"/>
              </a:solidFill>
              <a:effectLst/>
              <a:latin typeface="Open Sans"/>
            </a:endParaRPr>
          </a:p>
        </p:txBody>
      </p:sp>
      <p:pic>
        <p:nvPicPr>
          <p:cNvPr id="4" name="Picture 3">
            <a:extLst>
              <a:ext uri="{FF2B5EF4-FFF2-40B4-BE49-F238E27FC236}">
                <a16:creationId xmlns:a16="http://schemas.microsoft.com/office/drawing/2014/main" id="{10765ADF-A219-46F9-B760-9491557F56E2}"/>
              </a:ext>
            </a:extLst>
          </p:cNvPr>
          <p:cNvPicPr>
            <a:picLocks noChangeAspect="1"/>
          </p:cNvPicPr>
          <p:nvPr/>
        </p:nvPicPr>
        <p:blipFill>
          <a:blip r:embed="rId2"/>
          <a:stretch>
            <a:fillRect/>
          </a:stretch>
        </p:blipFill>
        <p:spPr>
          <a:xfrm>
            <a:off x="605167" y="967181"/>
            <a:ext cx="9305925" cy="3695700"/>
          </a:xfrm>
          <a:prstGeom prst="rect">
            <a:avLst/>
          </a:prstGeom>
        </p:spPr>
      </p:pic>
    </p:spTree>
    <p:extLst>
      <p:ext uri="{BB962C8B-B14F-4D97-AF65-F5344CB8AC3E}">
        <p14:creationId xmlns:p14="http://schemas.microsoft.com/office/powerpoint/2010/main" val="3906055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1B97F-C626-4FC6-8881-FF11F53B5CA8}"/>
              </a:ext>
            </a:extLst>
          </p:cNvPr>
          <p:cNvSpPr/>
          <p:nvPr/>
        </p:nvSpPr>
        <p:spPr>
          <a:xfrm>
            <a:off x="1025768" y="670365"/>
            <a:ext cx="6096000" cy="646331"/>
          </a:xfrm>
          <a:prstGeom prst="rect">
            <a:avLst/>
          </a:prstGeom>
        </p:spPr>
        <p:txBody>
          <a:bodyPr>
            <a:spAutoFit/>
          </a:bodyPr>
          <a:lstStyle/>
          <a:p>
            <a:r>
              <a:rPr lang="en-IN" b="1" u="sng" dirty="0"/>
              <a:t>Truncate tables </a:t>
            </a:r>
          </a:p>
          <a:p>
            <a:endParaRPr lang="en-IN" dirty="0"/>
          </a:p>
        </p:txBody>
      </p:sp>
      <p:pic>
        <p:nvPicPr>
          <p:cNvPr id="3" name="Picture 2">
            <a:extLst>
              <a:ext uri="{FF2B5EF4-FFF2-40B4-BE49-F238E27FC236}">
                <a16:creationId xmlns:a16="http://schemas.microsoft.com/office/drawing/2014/main" id="{A9A1677C-92AC-4700-B815-F041207E7A27}"/>
              </a:ext>
            </a:extLst>
          </p:cNvPr>
          <p:cNvPicPr>
            <a:picLocks noChangeAspect="1"/>
          </p:cNvPicPr>
          <p:nvPr/>
        </p:nvPicPr>
        <p:blipFill>
          <a:blip r:embed="rId2"/>
          <a:stretch>
            <a:fillRect/>
          </a:stretch>
        </p:blipFill>
        <p:spPr>
          <a:xfrm>
            <a:off x="1025768" y="1734536"/>
            <a:ext cx="5505450" cy="1095375"/>
          </a:xfrm>
          <a:prstGeom prst="rect">
            <a:avLst/>
          </a:prstGeom>
        </p:spPr>
      </p:pic>
      <p:sp>
        <p:nvSpPr>
          <p:cNvPr id="4" name="Rectangle 3">
            <a:extLst>
              <a:ext uri="{FF2B5EF4-FFF2-40B4-BE49-F238E27FC236}">
                <a16:creationId xmlns:a16="http://schemas.microsoft.com/office/drawing/2014/main" id="{B1DC80D8-9D63-47D0-96AA-8120FB589BCD}"/>
              </a:ext>
            </a:extLst>
          </p:cNvPr>
          <p:cNvSpPr/>
          <p:nvPr/>
        </p:nvSpPr>
        <p:spPr>
          <a:xfrm>
            <a:off x="951233" y="1294784"/>
            <a:ext cx="4345933" cy="369332"/>
          </a:xfrm>
          <a:prstGeom prst="rect">
            <a:avLst/>
          </a:prstGeom>
        </p:spPr>
        <p:txBody>
          <a:bodyPr wrap="none">
            <a:spAutoFit/>
          </a:bodyPr>
          <a:lstStyle/>
          <a:p>
            <a:r>
              <a:rPr lang="en-IN" dirty="0" err="1"/>
              <a:t>hbase</a:t>
            </a:r>
            <a:r>
              <a:rPr lang="en-IN" dirty="0"/>
              <a:t>(main):014:0&gt; truncate  'EDW_CLIENT'</a:t>
            </a:r>
          </a:p>
        </p:txBody>
      </p:sp>
    </p:spTree>
    <p:extLst>
      <p:ext uri="{BB962C8B-B14F-4D97-AF65-F5344CB8AC3E}">
        <p14:creationId xmlns:p14="http://schemas.microsoft.com/office/powerpoint/2010/main" val="206660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C1741F-6080-4D13-9881-9CF95BFBFD42}"/>
              </a:ext>
            </a:extLst>
          </p:cNvPr>
          <p:cNvSpPr/>
          <p:nvPr/>
        </p:nvSpPr>
        <p:spPr>
          <a:xfrm>
            <a:off x="3048000" y="3105835"/>
            <a:ext cx="6096000" cy="646331"/>
          </a:xfrm>
          <a:prstGeom prst="rect">
            <a:avLst/>
          </a:prstGeom>
        </p:spPr>
        <p:txBody>
          <a:bodyPr>
            <a:spAutoFit/>
          </a:bodyPr>
          <a:lstStyle/>
          <a:p>
            <a:endParaRPr lang="en-IN" dirty="0"/>
          </a:p>
          <a:p>
            <a:endParaRPr lang="en-IN" dirty="0"/>
          </a:p>
        </p:txBody>
      </p:sp>
      <p:graphicFrame>
        <p:nvGraphicFramePr>
          <p:cNvPr id="3" name="Table 2">
            <a:extLst>
              <a:ext uri="{FF2B5EF4-FFF2-40B4-BE49-F238E27FC236}">
                <a16:creationId xmlns:a16="http://schemas.microsoft.com/office/drawing/2014/main" id="{2051F950-D5FA-4408-975D-38764F2CECD1}"/>
              </a:ext>
            </a:extLst>
          </p:cNvPr>
          <p:cNvGraphicFramePr>
            <a:graphicFrameLocks noGrp="1"/>
          </p:cNvGraphicFramePr>
          <p:nvPr>
            <p:extLst>
              <p:ext uri="{D42A27DB-BD31-4B8C-83A1-F6EECF244321}">
                <p14:modId xmlns:p14="http://schemas.microsoft.com/office/powerpoint/2010/main" val="2223364103"/>
              </p:ext>
            </p:extLst>
          </p:nvPr>
        </p:nvGraphicFramePr>
        <p:xfrm>
          <a:off x="2694842" y="1460745"/>
          <a:ext cx="6844812" cy="2961786"/>
        </p:xfrm>
        <a:graphic>
          <a:graphicData uri="http://schemas.openxmlformats.org/drawingml/2006/table">
            <a:tbl>
              <a:tblPr>
                <a:tableStyleId>{16D9F66E-5EB9-4882-86FB-DCBF35E3C3E4}</a:tableStyleId>
              </a:tblPr>
              <a:tblGrid>
                <a:gridCol w="1347525">
                  <a:extLst>
                    <a:ext uri="{9D8B030D-6E8A-4147-A177-3AD203B41FA5}">
                      <a16:colId xmlns:a16="http://schemas.microsoft.com/office/drawing/2014/main" val="2414118089"/>
                    </a:ext>
                  </a:extLst>
                </a:gridCol>
                <a:gridCol w="5497287">
                  <a:extLst>
                    <a:ext uri="{9D8B030D-6E8A-4147-A177-3AD203B41FA5}">
                      <a16:colId xmlns:a16="http://schemas.microsoft.com/office/drawing/2014/main" val="3311609253"/>
                    </a:ext>
                  </a:extLst>
                </a:gridCol>
              </a:tblGrid>
              <a:tr h="314526">
                <a:tc>
                  <a:txBody>
                    <a:bodyPr/>
                    <a:lstStyle/>
                    <a:p>
                      <a:pPr algn="l" fontAlgn="ctr"/>
                      <a:r>
                        <a:rPr lang="en-IN" sz="1100" u="none" strike="noStrike" dirty="0">
                          <a:ln>
                            <a:solidFill>
                              <a:schemeClr val="tx2"/>
                            </a:solidFill>
                          </a:ln>
                          <a:effectLst/>
                        </a:rPr>
                        <a:t>Command</a:t>
                      </a:r>
                      <a:endParaRPr lang="en-IN" sz="1100" b="1" i="0" u="none" strike="noStrike" dirty="0">
                        <a:ln>
                          <a:solidFill>
                            <a:schemeClr val="tx2"/>
                          </a:solidFill>
                        </a:ln>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l" fontAlgn="ctr"/>
                      <a:r>
                        <a:rPr lang="en-IN" sz="1100" u="none" strike="noStrike" dirty="0">
                          <a:ln>
                            <a:solidFill>
                              <a:schemeClr val="tx2"/>
                            </a:solidFill>
                          </a:ln>
                          <a:effectLst/>
                        </a:rPr>
                        <a:t>Functionality</a:t>
                      </a:r>
                      <a:endParaRPr lang="en-IN" sz="1100" b="1" i="0" u="none" strike="noStrike" dirty="0">
                        <a:ln>
                          <a:solidFill>
                            <a:schemeClr val="tx2"/>
                          </a:solidFill>
                        </a:ln>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770119996"/>
                  </a:ext>
                </a:extLst>
              </a:tr>
              <a:tr h="589736">
                <a:tc>
                  <a:txBody>
                    <a:bodyPr/>
                    <a:lstStyle/>
                    <a:p>
                      <a:pPr algn="l" fontAlgn="ctr"/>
                      <a:r>
                        <a:rPr lang="en-IN" sz="1100" u="none" strike="noStrike" dirty="0" err="1">
                          <a:effectLst/>
                        </a:rPr>
                        <a:t>add_peer</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Add peers to cluster to replicate</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add_peer</a:t>
                      </a:r>
                      <a:r>
                        <a:rPr lang="en-IN" sz="1100" u="none" strike="noStrike" dirty="0">
                          <a:effectLst/>
                        </a:rPr>
                        <a:t> '3', zk1,zk2,zk3:2182:/</a:t>
                      </a:r>
                      <a:r>
                        <a:rPr lang="en-IN" sz="1100" u="none" strike="noStrike" dirty="0" err="1">
                          <a:effectLst/>
                        </a:rPr>
                        <a:t>hbase</a:t>
                      </a:r>
                      <a:r>
                        <a:rPr lang="en-IN" sz="1100" u="none" strike="noStrike" dirty="0">
                          <a:effectLst/>
                        </a:rPr>
                        <a:t>-prod</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3083246899"/>
                  </a:ext>
                </a:extLst>
              </a:tr>
              <a:tr h="878052">
                <a:tc>
                  <a:txBody>
                    <a:bodyPr/>
                    <a:lstStyle/>
                    <a:p>
                      <a:pPr algn="l" fontAlgn="ctr"/>
                      <a:r>
                        <a:rPr lang="en-IN" sz="1100" u="none" strike="noStrike" dirty="0" err="1">
                          <a:effectLst/>
                        </a:rPr>
                        <a:t>remove_peer</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Stops the defined replication stream.</a:t>
                      </a:r>
                      <a:br>
                        <a:rPr lang="en-IN" sz="1100" u="none" strike="noStrike" dirty="0">
                          <a:effectLst/>
                        </a:rPr>
                      </a:br>
                      <a:r>
                        <a:rPr lang="en-IN" sz="1100" u="none" strike="noStrike" dirty="0">
                          <a:effectLst/>
                        </a:rPr>
                        <a:t>Deletes all the metadata information about the peer</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remove_peer</a:t>
                      </a:r>
                      <a:r>
                        <a:rPr lang="en-IN" sz="1100" u="none" strike="noStrike" dirty="0">
                          <a:effectLst/>
                        </a:rPr>
                        <a:t> '1'</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00954027"/>
                  </a:ext>
                </a:extLst>
              </a:tr>
              <a:tr h="589736">
                <a:tc>
                  <a:txBody>
                    <a:bodyPr/>
                    <a:lstStyle/>
                    <a:p>
                      <a:pPr algn="l" fontAlgn="ctr"/>
                      <a:r>
                        <a:rPr lang="en-IN" sz="1100" u="none" strike="noStrike" dirty="0" err="1">
                          <a:effectLst/>
                        </a:rPr>
                        <a:t>start_replication</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Restarts all the replication features</a:t>
                      </a:r>
                      <a:br>
                        <a:rPr lang="en-IN" sz="1100" u="none" strike="noStrike" dirty="0">
                          <a:effectLst/>
                        </a:rPr>
                      </a:br>
                      <a:r>
                        <a:rPr lang="en-IN" sz="1100" u="none" strike="noStrike" dirty="0" err="1">
                          <a:effectLst/>
                        </a:rPr>
                        <a:t>hbase</a:t>
                      </a:r>
                      <a:r>
                        <a:rPr lang="en-IN" sz="1100" u="none" strike="noStrike" dirty="0">
                          <a:effectLst/>
                        </a:rPr>
                        <a:t>&gt; </a:t>
                      </a:r>
                      <a:r>
                        <a:rPr lang="en-IN" sz="1100" u="none" strike="noStrike" dirty="0" err="1">
                          <a:effectLst/>
                        </a:rPr>
                        <a:t>start_replication</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991941068"/>
                  </a:ext>
                </a:extLst>
              </a:tr>
              <a:tr h="589736">
                <a:tc>
                  <a:txBody>
                    <a:bodyPr/>
                    <a:lstStyle/>
                    <a:p>
                      <a:pPr algn="l" fontAlgn="ctr"/>
                      <a:r>
                        <a:rPr lang="en-IN" sz="1100" u="none" strike="noStrike">
                          <a:effectLst/>
                        </a:rPr>
                        <a:t>stop_replication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t"/>
                      <a:r>
                        <a:rPr lang="en-IN" sz="1100" u="none" strike="noStrike" dirty="0">
                          <a:effectLst/>
                        </a:rPr>
                        <a:t>Stops all the replication features</a:t>
                      </a:r>
                      <a:br>
                        <a:rPr lang="en-IN" sz="1100" u="none" strike="noStrike" dirty="0">
                          <a:effectLst/>
                        </a:rPr>
                      </a:br>
                      <a:r>
                        <a:rPr lang="en-IN" sz="1100" u="none" strike="noStrike" dirty="0" err="1">
                          <a:effectLst/>
                        </a:rPr>
                        <a:t>hbase</a:t>
                      </a:r>
                      <a:r>
                        <a:rPr lang="en-IN" sz="1100" u="none" strike="noStrike" dirty="0">
                          <a:effectLst/>
                        </a:rPr>
                        <a:t>&gt;</a:t>
                      </a:r>
                      <a:r>
                        <a:rPr lang="en-IN" sz="1100" u="none" strike="noStrike" dirty="0" err="1">
                          <a:effectLst/>
                        </a:rPr>
                        <a:t>stop_replication</a:t>
                      </a:r>
                      <a:endParaRPr lang="en-IN"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1572643134"/>
                  </a:ext>
                </a:extLst>
              </a:tr>
            </a:tbl>
          </a:graphicData>
        </a:graphic>
      </p:graphicFrame>
      <p:sp>
        <p:nvSpPr>
          <p:cNvPr id="4" name="Rectangle 3">
            <a:extLst>
              <a:ext uri="{FF2B5EF4-FFF2-40B4-BE49-F238E27FC236}">
                <a16:creationId xmlns:a16="http://schemas.microsoft.com/office/drawing/2014/main" id="{6DC7C26B-4E23-4DD6-8F59-5E172999C4F5}"/>
              </a:ext>
            </a:extLst>
          </p:cNvPr>
          <p:cNvSpPr/>
          <p:nvPr/>
        </p:nvSpPr>
        <p:spPr>
          <a:xfrm>
            <a:off x="4012323" y="421048"/>
            <a:ext cx="3094693" cy="369332"/>
          </a:xfrm>
          <a:prstGeom prst="rect">
            <a:avLst/>
          </a:prstGeom>
        </p:spPr>
        <p:txBody>
          <a:bodyPr wrap="none">
            <a:spAutoFit/>
          </a:bodyPr>
          <a:lstStyle/>
          <a:p>
            <a:r>
              <a:rPr lang="en-IN" dirty="0"/>
              <a:t>﻿</a:t>
            </a:r>
            <a:r>
              <a:rPr lang="en-IN" b="1" dirty="0"/>
              <a:t>Cluster Replication Commands</a:t>
            </a:r>
          </a:p>
        </p:txBody>
      </p:sp>
    </p:spTree>
    <p:extLst>
      <p:ext uri="{BB962C8B-B14F-4D97-AF65-F5344CB8AC3E}">
        <p14:creationId xmlns:p14="http://schemas.microsoft.com/office/powerpoint/2010/main" val="33785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97898-AA4E-4E5F-9231-5282ED1258F4}"/>
              </a:ext>
            </a:extLst>
          </p:cNvPr>
          <p:cNvSpPr txBox="1"/>
          <p:nvPr/>
        </p:nvSpPr>
        <p:spPr>
          <a:xfrm>
            <a:off x="1143001" y="677009"/>
            <a:ext cx="6628609" cy="3139321"/>
          </a:xfrm>
          <a:prstGeom prst="rect">
            <a:avLst/>
          </a:prstGeom>
          <a:noFill/>
        </p:spPr>
        <p:txBody>
          <a:bodyPr wrap="none" rtlCol="0">
            <a:spAutoFit/>
          </a:bodyPr>
          <a:lstStyle/>
          <a:p>
            <a:r>
              <a:rPr lang="en-IN" b="1" u="sng" dirty="0"/>
              <a:t>Hint and finding of errors </a:t>
            </a:r>
          </a:p>
          <a:p>
            <a:endParaRPr lang="en-IN" b="1" dirty="0"/>
          </a:p>
          <a:p>
            <a:endParaRPr lang="en-IN" b="1" dirty="0"/>
          </a:p>
          <a:p>
            <a:r>
              <a:rPr lang="en-IN" b="1" dirty="0"/>
              <a:t>Make both version are same, here </a:t>
            </a:r>
            <a:r>
              <a:rPr lang="en-IN" b="1" dirty="0" err="1"/>
              <a:t>hbase</a:t>
            </a:r>
            <a:r>
              <a:rPr lang="en-IN" b="1" dirty="0"/>
              <a:t> is confused to bind the log</a:t>
            </a:r>
          </a:p>
          <a:p>
            <a:r>
              <a:rPr lang="en-IN" dirty="0"/>
              <a:t>Locate slf4j-log4j12</a:t>
            </a:r>
          </a:p>
          <a:p>
            <a:endParaRPr lang="en-IN" dirty="0"/>
          </a:p>
          <a:p>
            <a:r>
              <a:rPr lang="en-IN" dirty="0"/>
              <a:t>You will find files with different versions  </a:t>
            </a:r>
          </a:p>
          <a:p>
            <a:endParaRPr lang="en-IN" dirty="0"/>
          </a:p>
          <a:p>
            <a:r>
              <a:rPr lang="en-IN" dirty="0"/>
              <a:t>just make both same by copy paste</a:t>
            </a:r>
          </a:p>
          <a:p>
            <a:endParaRPr lang="en-IN" dirty="0"/>
          </a:p>
          <a:p>
            <a:endParaRPr lang="en-IN" dirty="0"/>
          </a:p>
        </p:txBody>
      </p:sp>
    </p:spTree>
    <p:extLst>
      <p:ext uri="{BB962C8B-B14F-4D97-AF65-F5344CB8AC3E}">
        <p14:creationId xmlns:p14="http://schemas.microsoft.com/office/powerpoint/2010/main" val="119834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0FD757-AA20-46A5-9424-445EFB7C006A}"/>
              </a:ext>
            </a:extLst>
          </p:cNvPr>
          <p:cNvSpPr/>
          <p:nvPr/>
        </p:nvSpPr>
        <p:spPr>
          <a:xfrm>
            <a:off x="735623" y="3679388"/>
            <a:ext cx="10527323" cy="461665"/>
          </a:xfrm>
          <a:prstGeom prst="rect">
            <a:avLst/>
          </a:prstGeom>
        </p:spPr>
        <p:txBody>
          <a:bodyPr wrap="square">
            <a:spAutoFit/>
          </a:bodyPr>
          <a:lstStyle/>
          <a:p>
            <a:r>
              <a:rPr lang="en-IN" sz="1200" b="1" dirty="0">
                <a:solidFill>
                  <a:srgbClr val="333333"/>
                </a:solidFill>
                <a:latin typeface="verdana" panose="020B0604030504040204" pitchFamily="34" charset="0"/>
              </a:rPr>
              <a:t> .META</a:t>
            </a:r>
            <a:r>
              <a:rPr lang="en-IN" sz="1200" dirty="0">
                <a:solidFill>
                  <a:srgbClr val="333333"/>
                </a:solidFill>
                <a:latin typeface="verdana" panose="020B0604030504040204" pitchFamily="34" charset="0"/>
              </a:rPr>
              <a:t> file maintains the table in form of keys and values. Key represents the start key of the region and its id whereas the value contains the path of the Region Server.</a:t>
            </a:r>
            <a:endParaRPr lang="en-IN" sz="1200" dirty="0"/>
          </a:p>
        </p:txBody>
      </p:sp>
      <p:pic>
        <p:nvPicPr>
          <p:cNvPr id="5" name="Picture 4">
            <a:extLst>
              <a:ext uri="{FF2B5EF4-FFF2-40B4-BE49-F238E27FC236}">
                <a16:creationId xmlns:a16="http://schemas.microsoft.com/office/drawing/2014/main" id="{834932AF-18BB-49FF-AE49-EAE2984D472B}"/>
              </a:ext>
            </a:extLst>
          </p:cNvPr>
          <p:cNvPicPr>
            <a:picLocks noChangeAspect="1"/>
          </p:cNvPicPr>
          <p:nvPr/>
        </p:nvPicPr>
        <p:blipFill>
          <a:blip r:embed="rId2"/>
          <a:stretch>
            <a:fillRect/>
          </a:stretch>
        </p:blipFill>
        <p:spPr>
          <a:xfrm>
            <a:off x="302602" y="4235624"/>
            <a:ext cx="4640873" cy="2454955"/>
          </a:xfrm>
          <a:prstGeom prst="rect">
            <a:avLst/>
          </a:prstGeom>
        </p:spPr>
      </p:pic>
      <p:pic>
        <p:nvPicPr>
          <p:cNvPr id="10" name="Picture 9">
            <a:extLst>
              <a:ext uri="{FF2B5EF4-FFF2-40B4-BE49-F238E27FC236}">
                <a16:creationId xmlns:a16="http://schemas.microsoft.com/office/drawing/2014/main" id="{156BF5A3-25A8-470F-A934-0747A981A0CD}"/>
              </a:ext>
            </a:extLst>
          </p:cNvPr>
          <p:cNvPicPr>
            <a:picLocks noChangeAspect="1"/>
          </p:cNvPicPr>
          <p:nvPr/>
        </p:nvPicPr>
        <p:blipFill>
          <a:blip r:embed="rId3"/>
          <a:stretch>
            <a:fillRect/>
          </a:stretch>
        </p:blipFill>
        <p:spPr>
          <a:xfrm>
            <a:off x="5737713" y="178823"/>
            <a:ext cx="5986229" cy="3417396"/>
          </a:xfrm>
          <a:prstGeom prst="rect">
            <a:avLst/>
          </a:prstGeom>
        </p:spPr>
      </p:pic>
      <p:sp>
        <p:nvSpPr>
          <p:cNvPr id="6" name="Rectangle 5">
            <a:extLst>
              <a:ext uri="{FF2B5EF4-FFF2-40B4-BE49-F238E27FC236}">
                <a16:creationId xmlns:a16="http://schemas.microsoft.com/office/drawing/2014/main" id="{4716CCD2-15FF-49BF-8549-FDEEBCD41E9D}"/>
              </a:ext>
            </a:extLst>
          </p:cNvPr>
          <p:cNvSpPr/>
          <p:nvPr/>
        </p:nvSpPr>
        <p:spPr>
          <a:xfrm>
            <a:off x="5737713" y="4416660"/>
            <a:ext cx="5182333" cy="2092881"/>
          </a:xfrm>
          <a:prstGeom prst="rect">
            <a:avLst/>
          </a:prstGeom>
        </p:spPr>
        <p:txBody>
          <a:bodyPr wrap="square">
            <a:spAutoFit/>
          </a:bodyPr>
          <a:lstStyle/>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WAL:</a:t>
            </a:r>
            <a:r>
              <a:rPr lang="en-IN" sz="1000" dirty="0">
                <a:solidFill>
                  <a:srgbClr val="333333"/>
                </a:solidFill>
                <a:latin typeface="verdana" panose="020B0604030504040204" pitchFamily="34" charset="0"/>
              </a:rPr>
              <a:t>  Write Ahead Log (WAL) is a file attached to every Region Server inside the distributed environment. The WAL stores the new data that hasn’t been persisted or committed to the permanent storage. It is used in case of failure to recover the data sets.</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Block Cache : </a:t>
            </a:r>
            <a:r>
              <a:rPr lang="en-IN" sz="1000" dirty="0">
                <a:solidFill>
                  <a:srgbClr val="333333"/>
                </a:solidFill>
                <a:latin typeface="verdana" panose="020B0604030504040204" pitchFamily="34" charset="0"/>
              </a:rPr>
              <a:t>It stores the frequently read data in the memory. If the data in BlockCache is least recently used, then that data is removed from BlockCache.</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MemStore : </a:t>
            </a:r>
            <a:r>
              <a:rPr lang="en-IN" sz="1000" dirty="0">
                <a:solidFill>
                  <a:srgbClr val="333333"/>
                </a:solidFill>
                <a:latin typeface="verdana" panose="020B0604030504040204" pitchFamily="34" charset="0"/>
              </a:rPr>
              <a:t>It is the write cache. It stores all the incoming data before committing it to the disk or permanent memory. There is one MemStore for each column family in a region.  The data is sorted in lexicographical order before committing it to the disk. </a:t>
            </a:r>
            <a:endParaRPr lang="en-IN" sz="1000" dirty="0">
              <a:solidFill>
                <a:srgbClr val="333333"/>
              </a:solidFill>
              <a:latin typeface="Open sans"/>
            </a:endParaRPr>
          </a:p>
          <a:p>
            <a:pPr marL="171450" indent="-171450" algn="just">
              <a:buFont typeface="Wingdings" panose="05000000000000000000" pitchFamily="2" charset="2"/>
              <a:buChar char="q"/>
            </a:pPr>
            <a:r>
              <a:rPr lang="en-IN" sz="1000" b="1" dirty="0">
                <a:solidFill>
                  <a:srgbClr val="333333"/>
                </a:solidFill>
                <a:latin typeface="verdana" panose="020B0604030504040204" pitchFamily="34" charset="0"/>
              </a:rPr>
              <a:t>HFile: </a:t>
            </a:r>
            <a:r>
              <a:rPr lang="en-IN" sz="1000" dirty="0">
                <a:solidFill>
                  <a:srgbClr val="333333"/>
                </a:solidFill>
                <a:latin typeface="verdana" panose="020B0604030504040204" pitchFamily="34" charset="0"/>
              </a:rPr>
              <a:t>it stores the actual cells on the disk. MemStore commits the data to HFile when the size of MemStore exceeds.</a:t>
            </a:r>
            <a:endParaRPr lang="en-IN" sz="1000" b="0" i="0" dirty="0">
              <a:solidFill>
                <a:srgbClr val="333333"/>
              </a:solidFill>
              <a:effectLst/>
              <a:latin typeface="Open sans"/>
            </a:endParaRPr>
          </a:p>
        </p:txBody>
      </p:sp>
      <p:pic>
        <p:nvPicPr>
          <p:cNvPr id="13" name="Picture 12">
            <a:extLst>
              <a:ext uri="{FF2B5EF4-FFF2-40B4-BE49-F238E27FC236}">
                <a16:creationId xmlns:a16="http://schemas.microsoft.com/office/drawing/2014/main" id="{83770D82-D34D-49AE-A2F4-1D6351F807B3}"/>
              </a:ext>
            </a:extLst>
          </p:cNvPr>
          <p:cNvPicPr>
            <a:picLocks noChangeAspect="1"/>
          </p:cNvPicPr>
          <p:nvPr/>
        </p:nvPicPr>
        <p:blipFill>
          <a:blip r:embed="rId4"/>
          <a:stretch>
            <a:fillRect/>
          </a:stretch>
        </p:blipFill>
        <p:spPr>
          <a:xfrm>
            <a:off x="536331" y="567070"/>
            <a:ext cx="5126793" cy="2640901"/>
          </a:xfrm>
          <a:prstGeom prst="rect">
            <a:avLst/>
          </a:prstGeom>
        </p:spPr>
      </p:pic>
    </p:spTree>
    <p:extLst>
      <p:ext uri="{BB962C8B-B14F-4D97-AF65-F5344CB8AC3E}">
        <p14:creationId xmlns:p14="http://schemas.microsoft.com/office/powerpoint/2010/main" val="12455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A3D682-09EA-48FC-8F77-794DFEAE8A97}"/>
              </a:ext>
            </a:extLst>
          </p:cNvPr>
          <p:cNvSpPr/>
          <p:nvPr/>
        </p:nvSpPr>
        <p:spPr>
          <a:xfrm>
            <a:off x="1206437" y="1415534"/>
            <a:ext cx="7123553" cy="4801314"/>
          </a:xfrm>
          <a:prstGeom prst="rect">
            <a:avLst/>
          </a:prstGeom>
        </p:spPr>
        <p:txBody>
          <a:bodyPr wrap="none">
            <a:spAutoFit/>
          </a:bodyPr>
          <a:lstStyle/>
          <a:p>
            <a:r>
              <a:rPr lang="en-IN" dirty="0">
                <a:solidFill>
                  <a:srgbClr val="343434"/>
                </a:solidFill>
                <a:latin typeface="Arial" panose="020B0604020202020204" pitchFamily="34" charset="0"/>
              </a:rPr>
              <a:t>HBase can be installed in three modes</a:t>
            </a:r>
          </a:p>
          <a:p>
            <a:endParaRPr lang="en-IN" dirty="0">
              <a:solidFill>
                <a:srgbClr val="343434"/>
              </a:solidFill>
              <a:latin typeface="Arial" panose="020B0604020202020204" pitchFamily="34" charset="0"/>
            </a:endParaRPr>
          </a:p>
          <a:p>
            <a:pPr marL="285750" indent="-285750">
              <a:buFont typeface="Wingdings" panose="05000000000000000000" pitchFamily="2" charset="2"/>
              <a:buChar char="q"/>
            </a:pPr>
            <a:r>
              <a:rPr lang="en-IN" sz="1400" b="1" dirty="0"/>
              <a:t>Standalone mode installation (No dependency on Hadoop system)</a:t>
            </a:r>
          </a:p>
          <a:p>
            <a:pPr marL="742950" lvl="1" indent="-285750">
              <a:buFont typeface="Wingdings" panose="05000000000000000000" pitchFamily="2" charset="2"/>
              <a:buChar char="q"/>
            </a:pPr>
            <a:r>
              <a:rPr lang="en-IN" sz="1400" dirty="0"/>
              <a:t>This is default mode of HBase</a:t>
            </a:r>
          </a:p>
          <a:p>
            <a:pPr marL="742950" lvl="1" indent="-285750">
              <a:buFont typeface="Wingdings" panose="05000000000000000000" pitchFamily="2" charset="2"/>
              <a:buChar char="q"/>
            </a:pPr>
            <a:r>
              <a:rPr lang="en-IN" sz="1400" dirty="0"/>
              <a:t>It runs against local file system</a:t>
            </a:r>
          </a:p>
          <a:p>
            <a:pPr marL="742950" lvl="1" indent="-285750">
              <a:buFont typeface="Wingdings" panose="05000000000000000000" pitchFamily="2" charset="2"/>
              <a:buChar char="q"/>
            </a:pPr>
            <a:r>
              <a:rPr lang="en-IN" sz="1400" dirty="0"/>
              <a:t>It doesn't use</a:t>
            </a:r>
            <a:r>
              <a:rPr lang="en-IN" sz="1400" dirty="0">
                <a:hlinkClick r:id="rId2"/>
              </a:rPr>
              <a:t> Hadoop </a:t>
            </a:r>
            <a:r>
              <a:rPr lang="en-IN" sz="1400" dirty="0"/>
              <a:t>HDFS</a:t>
            </a:r>
          </a:p>
          <a:p>
            <a:pPr marL="742950" lvl="1" indent="-285750">
              <a:buFont typeface="Wingdings" panose="05000000000000000000" pitchFamily="2" charset="2"/>
              <a:buChar char="q"/>
            </a:pPr>
            <a:r>
              <a:rPr lang="en-IN" sz="1400" dirty="0"/>
              <a:t>Only </a:t>
            </a:r>
            <a:r>
              <a:rPr lang="en-IN" sz="1400" dirty="0" err="1"/>
              <a:t>HMaster</a:t>
            </a:r>
            <a:r>
              <a:rPr lang="en-IN" sz="1400" dirty="0"/>
              <a:t> daemon can run</a:t>
            </a:r>
          </a:p>
          <a:p>
            <a:pPr marL="742950" lvl="1" indent="-285750">
              <a:buFont typeface="Wingdings" panose="05000000000000000000" pitchFamily="2" charset="2"/>
              <a:buChar char="q"/>
            </a:pPr>
            <a:r>
              <a:rPr lang="en-IN" sz="1400" dirty="0"/>
              <a:t>Not recommended for production environment</a:t>
            </a:r>
          </a:p>
          <a:p>
            <a:pPr marL="742950" lvl="1" indent="-285750">
              <a:buFont typeface="Wingdings" panose="05000000000000000000" pitchFamily="2" charset="2"/>
              <a:buChar char="q"/>
            </a:pPr>
            <a:r>
              <a:rPr lang="en-IN" sz="1400" dirty="0"/>
              <a:t>Runs in single JVM</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b="1" dirty="0"/>
              <a:t>Pseudo-Distributed mode installation ( Single node Hadoop system + HBase installation)</a:t>
            </a:r>
          </a:p>
          <a:p>
            <a:pPr marL="742950" lvl="1" indent="-285750">
              <a:buFont typeface="Wingdings" panose="05000000000000000000" pitchFamily="2" charset="2"/>
              <a:buChar char="q"/>
            </a:pPr>
            <a:r>
              <a:rPr lang="en-IN" sz="1400" dirty="0"/>
              <a:t>It runs on Hadoop HDFS</a:t>
            </a:r>
          </a:p>
          <a:p>
            <a:pPr marL="742950" lvl="1" indent="-285750">
              <a:buFont typeface="Wingdings" panose="05000000000000000000" pitchFamily="2" charset="2"/>
              <a:buChar char="q"/>
            </a:pPr>
            <a:r>
              <a:rPr lang="en-IN" sz="1400" dirty="0"/>
              <a:t>All Daemons run in single node</a:t>
            </a:r>
          </a:p>
          <a:p>
            <a:pPr marL="742950" lvl="1" indent="-285750">
              <a:buFont typeface="Wingdings" panose="05000000000000000000" pitchFamily="2" charset="2"/>
              <a:buChar char="q"/>
            </a:pPr>
            <a:r>
              <a:rPr lang="en-IN" sz="1400" dirty="0"/>
              <a:t>Recommend for production environment</a:t>
            </a:r>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endParaRPr lang="en-IN" sz="1400" dirty="0"/>
          </a:p>
          <a:p>
            <a:pPr marL="285750" indent="-285750">
              <a:buFont typeface="Wingdings" panose="05000000000000000000" pitchFamily="2" charset="2"/>
              <a:buChar char="q"/>
            </a:pPr>
            <a:r>
              <a:rPr lang="en-IN" sz="1400" b="1" dirty="0">
                <a:solidFill>
                  <a:srgbClr val="FF0000"/>
                </a:solidFill>
              </a:rPr>
              <a:t>Fully Distributed mode installation ( </a:t>
            </a:r>
            <a:r>
              <a:rPr lang="en-IN" sz="1400" b="1" dirty="0" err="1">
                <a:solidFill>
                  <a:srgbClr val="FF0000"/>
                </a:solidFill>
              </a:rPr>
              <a:t>MultinodeHadoop</a:t>
            </a:r>
            <a:r>
              <a:rPr lang="en-IN" sz="1400" b="1" dirty="0">
                <a:solidFill>
                  <a:srgbClr val="FF0000"/>
                </a:solidFill>
              </a:rPr>
              <a:t> environment + HBase installation)</a:t>
            </a:r>
          </a:p>
          <a:p>
            <a:pPr marL="742950" lvl="1" indent="-285750">
              <a:buFont typeface="Wingdings" panose="05000000000000000000" pitchFamily="2" charset="2"/>
              <a:buChar char="q"/>
            </a:pPr>
            <a:r>
              <a:rPr lang="en-IN" sz="1400" dirty="0"/>
              <a:t>It runs on Hadoop HDFS</a:t>
            </a:r>
          </a:p>
          <a:p>
            <a:pPr marL="742950" lvl="1" indent="-285750">
              <a:buFont typeface="Wingdings" panose="05000000000000000000" pitchFamily="2" charset="2"/>
              <a:buChar char="q"/>
            </a:pPr>
            <a:r>
              <a:rPr lang="en-IN" sz="1400" dirty="0"/>
              <a:t>All daemons going to run across all nodes present in the cluster</a:t>
            </a:r>
          </a:p>
          <a:p>
            <a:pPr marL="742950" lvl="1" indent="-285750">
              <a:buFont typeface="Wingdings" panose="05000000000000000000" pitchFamily="2" charset="2"/>
              <a:buChar char="q"/>
            </a:pPr>
            <a:r>
              <a:rPr lang="en-IN" sz="1400" dirty="0"/>
              <a:t>Highly recommended for production environment</a:t>
            </a:r>
          </a:p>
          <a:p>
            <a:endParaRPr lang="en-IN" dirty="0"/>
          </a:p>
        </p:txBody>
      </p:sp>
      <p:sp>
        <p:nvSpPr>
          <p:cNvPr id="3" name="TextBox 2">
            <a:extLst>
              <a:ext uri="{FF2B5EF4-FFF2-40B4-BE49-F238E27FC236}">
                <a16:creationId xmlns:a16="http://schemas.microsoft.com/office/drawing/2014/main" id="{732D01B3-5E09-41F5-9C76-78E6F9E24D0A}"/>
              </a:ext>
            </a:extLst>
          </p:cNvPr>
          <p:cNvSpPr txBox="1"/>
          <p:nvPr/>
        </p:nvSpPr>
        <p:spPr>
          <a:xfrm>
            <a:off x="3691304" y="501161"/>
            <a:ext cx="4809392" cy="584775"/>
          </a:xfrm>
          <a:prstGeom prst="rect">
            <a:avLst/>
          </a:prstGeom>
          <a:noFill/>
        </p:spPr>
        <p:txBody>
          <a:bodyPr wrap="square" rtlCol="0">
            <a:spAutoFit/>
          </a:bodyPr>
          <a:lstStyle/>
          <a:p>
            <a:r>
              <a:rPr lang="en-IN" sz="3200" b="1" dirty="0" err="1"/>
              <a:t>Hbase</a:t>
            </a:r>
            <a:r>
              <a:rPr lang="en-IN" sz="3200" b="1" dirty="0"/>
              <a:t> installation</a:t>
            </a:r>
          </a:p>
        </p:txBody>
      </p:sp>
    </p:spTree>
    <p:extLst>
      <p:ext uri="{BB962C8B-B14F-4D97-AF65-F5344CB8AC3E}">
        <p14:creationId xmlns:p14="http://schemas.microsoft.com/office/powerpoint/2010/main" val="19810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C744D-6B16-4E95-B4D4-E9C58B717537}"/>
              </a:ext>
            </a:extLst>
          </p:cNvPr>
          <p:cNvSpPr txBox="1"/>
          <p:nvPr/>
        </p:nvSpPr>
        <p:spPr>
          <a:xfrm>
            <a:off x="738554" y="1011115"/>
            <a:ext cx="9838592" cy="6617196"/>
          </a:xfrm>
          <a:prstGeom prst="rect">
            <a:avLst/>
          </a:prstGeom>
          <a:noFill/>
        </p:spPr>
        <p:txBody>
          <a:bodyPr wrap="square" rtlCol="0">
            <a:spAutoFit/>
          </a:bodyPr>
          <a:lstStyle/>
          <a:p>
            <a:endParaRPr lang="en-IN" dirty="0"/>
          </a:p>
          <a:p>
            <a:r>
              <a:rPr lang="en-IN" sz="1400" dirty="0"/>
              <a:t>As usual we have 3 node cluster , one </a:t>
            </a:r>
            <a:r>
              <a:rPr lang="en-IN" sz="1400" dirty="0" err="1"/>
              <a:t>namenode</a:t>
            </a:r>
            <a:r>
              <a:rPr lang="en-IN" sz="1400" dirty="0"/>
              <a:t> (namenode1) and two </a:t>
            </a:r>
            <a:r>
              <a:rPr lang="en-IN" sz="1400" dirty="0" err="1"/>
              <a:t>datanodes</a:t>
            </a:r>
            <a:r>
              <a:rPr lang="en-IN" sz="1400" dirty="0"/>
              <a:t> (datanode1,datanode2). We already have </a:t>
            </a:r>
            <a:r>
              <a:rPr lang="en-IN" sz="1400" dirty="0" err="1"/>
              <a:t>hdfs</a:t>
            </a:r>
            <a:r>
              <a:rPr lang="en-IN" sz="1400" dirty="0"/>
              <a:t> and java configured.</a:t>
            </a:r>
          </a:p>
          <a:p>
            <a:endParaRPr lang="en-IN" sz="1400" dirty="0"/>
          </a:p>
          <a:p>
            <a:r>
              <a:rPr lang="en-IN" sz="1400" dirty="0"/>
              <a:t>We have </a:t>
            </a:r>
            <a:r>
              <a:rPr lang="en-IN" sz="1400" dirty="0" err="1"/>
              <a:t>hbase</a:t>
            </a:r>
            <a:r>
              <a:rPr lang="en-IN" sz="1400" dirty="0"/>
              <a:t> software present in /home/Hadoop/</a:t>
            </a:r>
            <a:r>
              <a:rPr lang="en-IN" sz="1400" dirty="0" err="1"/>
              <a:t>softwares</a:t>
            </a:r>
            <a:r>
              <a:rPr lang="en-IN" sz="1400" dirty="0"/>
              <a:t>/</a:t>
            </a:r>
          </a:p>
          <a:p>
            <a:endParaRPr lang="en-IN" sz="1400" dirty="0"/>
          </a:p>
          <a:p>
            <a:r>
              <a:rPr lang="en-IN" sz="1400" dirty="0"/>
              <a:t>Perform below steps in namenode1,datanode1,datanode2</a:t>
            </a:r>
          </a:p>
          <a:p>
            <a:endParaRPr lang="en-IN" dirty="0"/>
          </a:p>
          <a:p>
            <a:r>
              <a:rPr lang="en-IN" u="sng" dirty="0"/>
              <a:t>Create folder </a:t>
            </a:r>
          </a:p>
          <a:p>
            <a:endParaRPr lang="en-IN" dirty="0"/>
          </a:p>
          <a:p>
            <a:r>
              <a:rPr lang="en-IN" sz="1400" dirty="0" err="1"/>
              <a:t>mkdir</a:t>
            </a:r>
            <a:r>
              <a:rPr lang="en-IN" sz="1400" dirty="0"/>
              <a:t> /</a:t>
            </a:r>
            <a:r>
              <a:rPr lang="en-IN" sz="1400" dirty="0" err="1"/>
              <a:t>usr</a:t>
            </a:r>
            <a:r>
              <a:rPr lang="en-IN" sz="1400" dirty="0"/>
              <a:t>/local/</a:t>
            </a:r>
            <a:r>
              <a:rPr lang="en-IN" sz="1400" dirty="0" err="1"/>
              <a:t>hbase</a:t>
            </a:r>
            <a:endParaRPr lang="en-IN" sz="1400" dirty="0"/>
          </a:p>
          <a:p>
            <a:endParaRPr lang="en-IN" dirty="0"/>
          </a:p>
          <a:p>
            <a:r>
              <a:rPr lang="en-IN" u="sng" dirty="0"/>
              <a:t>Grant permission</a:t>
            </a:r>
          </a:p>
          <a:p>
            <a:endParaRPr lang="en-IN" dirty="0"/>
          </a:p>
          <a:p>
            <a:r>
              <a:rPr lang="en-IN" sz="1400" dirty="0" err="1"/>
              <a:t>Sudo</a:t>
            </a:r>
            <a:r>
              <a:rPr lang="en-IN" sz="1400" dirty="0"/>
              <a:t> </a:t>
            </a:r>
            <a:r>
              <a:rPr lang="en-IN" sz="1400" dirty="0" err="1"/>
              <a:t>chmod</a:t>
            </a:r>
            <a:r>
              <a:rPr lang="en-IN" sz="1400" dirty="0"/>
              <a:t> -R 777 /</a:t>
            </a:r>
            <a:r>
              <a:rPr lang="en-IN" sz="1400" dirty="0" err="1"/>
              <a:t>usr</a:t>
            </a:r>
            <a:r>
              <a:rPr lang="en-IN" sz="1400" dirty="0"/>
              <a:t>/local/</a:t>
            </a:r>
            <a:r>
              <a:rPr lang="en-IN" sz="1400" dirty="0" err="1"/>
              <a:t>hbase</a:t>
            </a:r>
            <a:endParaRPr lang="en-IN" sz="1400" dirty="0"/>
          </a:p>
          <a:p>
            <a:endParaRPr lang="en-IN" dirty="0"/>
          </a:p>
          <a:p>
            <a:r>
              <a:rPr lang="en-IN" u="sng" dirty="0"/>
              <a:t>Change owner </a:t>
            </a:r>
          </a:p>
          <a:p>
            <a:endParaRPr lang="en-IN" dirty="0"/>
          </a:p>
          <a:p>
            <a:r>
              <a:rPr lang="en-IN" sz="1400" dirty="0" err="1"/>
              <a:t>Sudo</a:t>
            </a:r>
            <a:r>
              <a:rPr lang="en-IN" sz="1400" dirty="0"/>
              <a:t> </a:t>
            </a:r>
            <a:r>
              <a:rPr lang="en-IN" sz="1400" dirty="0" err="1"/>
              <a:t>chown</a:t>
            </a:r>
            <a:r>
              <a:rPr lang="en-IN" sz="1400" dirty="0"/>
              <a:t> -R </a:t>
            </a:r>
            <a:r>
              <a:rPr lang="en-IN" sz="1400" dirty="0" err="1"/>
              <a:t>hadoop:hadoop</a:t>
            </a:r>
            <a:r>
              <a:rPr lang="en-IN" sz="1400" dirty="0"/>
              <a:t> /</a:t>
            </a:r>
            <a:r>
              <a:rPr lang="en-IN" sz="1400" dirty="0" err="1"/>
              <a:t>usr</a:t>
            </a:r>
            <a:r>
              <a:rPr lang="en-IN" sz="1400" dirty="0"/>
              <a:t>/local/</a:t>
            </a:r>
            <a:r>
              <a:rPr lang="en-IN" sz="1400" dirty="0" err="1"/>
              <a:t>hbase</a:t>
            </a:r>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
        <p:nvSpPr>
          <p:cNvPr id="3" name="TextBox 2">
            <a:extLst>
              <a:ext uri="{FF2B5EF4-FFF2-40B4-BE49-F238E27FC236}">
                <a16:creationId xmlns:a16="http://schemas.microsoft.com/office/drawing/2014/main" id="{975277D0-5AA5-49A9-8E51-426D5929F30F}"/>
              </a:ext>
            </a:extLst>
          </p:cNvPr>
          <p:cNvSpPr txBox="1"/>
          <p:nvPr/>
        </p:nvSpPr>
        <p:spPr>
          <a:xfrm>
            <a:off x="1950427" y="426340"/>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Tree>
    <p:extLst>
      <p:ext uri="{BB962C8B-B14F-4D97-AF65-F5344CB8AC3E}">
        <p14:creationId xmlns:p14="http://schemas.microsoft.com/office/powerpoint/2010/main" val="16753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35051F-FDC7-4180-A819-1CC81FA2D4F1}"/>
              </a:ext>
            </a:extLst>
          </p:cNvPr>
          <p:cNvSpPr txBox="1"/>
          <p:nvPr/>
        </p:nvSpPr>
        <p:spPr>
          <a:xfrm>
            <a:off x="1581150" y="531848"/>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8BD20579-2828-4BA6-9E09-3C01A140FF2A}"/>
              </a:ext>
            </a:extLst>
          </p:cNvPr>
          <p:cNvSpPr txBox="1"/>
          <p:nvPr/>
        </p:nvSpPr>
        <p:spPr>
          <a:xfrm>
            <a:off x="703385" y="1116623"/>
            <a:ext cx="9671538" cy="7694414"/>
          </a:xfrm>
          <a:prstGeom prst="rect">
            <a:avLst/>
          </a:prstGeom>
          <a:noFill/>
        </p:spPr>
        <p:txBody>
          <a:bodyPr wrap="square" rtlCol="0">
            <a:spAutoFit/>
          </a:bodyPr>
          <a:lstStyle/>
          <a:p>
            <a:r>
              <a:rPr lang="en-IN" dirty="0"/>
              <a:t>Perform below steps in namenode1</a:t>
            </a:r>
          </a:p>
          <a:p>
            <a:endParaRPr lang="en-IN" dirty="0"/>
          </a:p>
          <a:p>
            <a:r>
              <a:rPr lang="en-IN" u="sng" dirty="0"/>
              <a:t>Copy software</a:t>
            </a:r>
          </a:p>
          <a:p>
            <a:endParaRPr lang="en-IN" dirty="0"/>
          </a:p>
          <a:p>
            <a:r>
              <a:rPr lang="en-IN" sz="1400" dirty="0"/>
              <a:t> cp /home/</a:t>
            </a:r>
            <a:r>
              <a:rPr lang="en-IN" sz="1400" dirty="0" err="1"/>
              <a:t>hadoop</a:t>
            </a:r>
            <a:r>
              <a:rPr lang="en-IN" sz="1400" dirty="0"/>
              <a:t>/</a:t>
            </a:r>
            <a:r>
              <a:rPr lang="en-IN" sz="1400" dirty="0" err="1"/>
              <a:t>softwares</a:t>
            </a:r>
            <a:r>
              <a:rPr lang="en-IN" sz="1400" dirty="0"/>
              <a:t>/</a:t>
            </a:r>
            <a:r>
              <a:rPr lang="en-IN" sz="1400" dirty="0" err="1"/>
              <a:t>hbase</a:t>
            </a:r>
            <a:r>
              <a:rPr lang="en-IN" sz="1400" dirty="0"/>
              <a:t>* /</a:t>
            </a:r>
            <a:r>
              <a:rPr lang="en-IN" sz="1400" dirty="0" err="1"/>
              <a:t>usr</a:t>
            </a:r>
            <a:r>
              <a:rPr lang="en-IN" sz="1400" dirty="0"/>
              <a:t>/local/</a:t>
            </a:r>
            <a:r>
              <a:rPr lang="en-IN" sz="1400" dirty="0" err="1"/>
              <a:t>hbase</a:t>
            </a:r>
            <a:r>
              <a:rPr lang="en-IN" sz="1400" dirty="0"/>
              <a:t>/</a:t>
            </a:r>
          </a:p>
          <a:p>
            <a:endParaRPr lang="en-IN" sz="1400" dirty="0"/>
          </a:p>
          <a:p>
            <a:r>
              <a:rPr lang="en-IN" sz="1400" dirty="0"/>
              <a:t>        Or </a:t>
            </a:r>
          </a:p>
          <a:p>
            <a:r>
              <a:rPr lang="en-IN" u="sng" dirty="0"/>
              <a:t>Download</a:t>
            </a:r>
          </a:p>
          <a:p>
            <a:endParaRPr lang="en-IN" sz="1400" b="1" u="sng" dirty="0"/>
          </a:p>
          <a:p>
            <a:r>
              <a:rPr lang="en-IN" sz="1400" dirty="0"/>
              <a:t>cd /</a:t>
            </a:r>
            <a:r>
              <a:rPr lang="en-IN" sz="1400" dirty="0" err="1"/>
              <a:t>usr</a:t>
            </a:r>
            <a:r>
              <a:rPr lang="en-IN" sz="1400" dirty="0"/>
              <a:t>/local/</a:t>
            </a:r>
            <a:r>
              <a:rPr lang="en-IN" sz="1400" dirty="0" err="1"/>
              <a:t>hbase</a:t>
            </a:r>
            <a:r>
              <a:rPr lang="en-IN" sz="1400" dirty="0"/>
              <a:t>/</a:t>
            </a:r>
          </a:p>
          <a:p>
            <a:endParaRPr lang="en-IN" sz="1400" dirty="0"/>
          </a:p>
          <a:p>
            <a:r>
              <a:rPr lang="da-DK" sz="1400" dirty="0"/>
              <a:t>wget https://www.apache.org/dist/hbase/stable/hbase-1.4.6-bin.tar.gz</a:t>
            </a:r>
            <a:endParaRPr lang="en-IN" sz="1400" dirty="0"/>
          </a:p>
          <a:p>
            <a:endParaRPr lang="en-IN" dirty="0"/>
          </a:p>
          <a:p>
            <a:r>
              <a:rPr lang="en-IN" u="sng" dirty="0"/>
              <a:t>Extract the file</a:t>
            </a:r>
          </a:p>
          <a:p>
            <a:endParaRPr lang="en-IN" dirty="0"/>
          </a:p>
          <a:p>
            <a:r>
              <a:rPr lang="en-IN" sz="1400" dirty="0"/>
              <a:t>tar –</a:t>
            </a:r>
            <a:r>
              <a:rPr lang="en-IN" sz="1400" dirty="0" err="1"/>
              <a:t>xvzf</a:t>
            </a:r>
            <a:r>
              <a:rPr lang="en-IN" sz="1400" dirty="0"/>
              <a:t> </a:t>
            </a:r>
            <a:r>
              <a:rPr lang="da-DK" sz="1400" dirty="0"/>
              <a:t>hbase-1.4.6-bin.tar.gz</a:t>
            </a:r>
            <a:endParaRPr lang="en-IN" sz="1400" dirty="0"/>
          </a:p>
          <a:p>
            <a:endParaRPr lang="en-IN" dirty="0"/>
          </a:p>
          <a:p>
            <a:r>
              <a:rPr lang="en-IN" u="sng" dirty="0"/>
              <a:t>Move file</a:t>
            </a:r>
          </a:p>
          <a:p>
            <a:endParaRPr lang="en-IN" dirty="0"/>
          </a:p>
          <a:p>
            <a:r>
              <a:rPr lang="en-IN" sz="1400" dirty="0"/>
              <a:t>cd /</a:t>
            </a:r>
            <a:r>
              <a:rPr lang="en-IN" sz="1400" dirty="0" err="1"/>
              <a:t>usr</a:t>
            </a:r>
            <a:r>
              <a:rPr lang="en-IN" sz="1400" dirty="0"/>
              <a:t>/local/</a:t>
            </a:r>
            <a:r>
              <a:rPr lang="en-IN" sz="1400" dirty="0" err="1"/>
              <a:t>hbase</a:t>
            </a:r>
            <a:r>
              <a:rPr lang="en-IN" sz="1400" dirty="0"/>
              <a:t>/</a:t>
            </a:r>
            <a:r>
              <a:rPr lang="da-DK" sz="1400" dirty="0"/>
              <a:t>hbase-1.4.6</a:t>
            </a:r>
          </a:p>
          <a:p>
            <a:r>
              <a:rPr lang="da-DK" sz="1400" dirty="0"/>
              <a:t>mv * ../</a:t>
            </a:r>
          </a:p>
          <a:p>
            <a:r>
              <a:rPr lang="da-DK" sz="1400" dirty="0"/>
              <a:t>rmdir hbase-1.4.6</a:t>
            </a:r>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108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7DB77-EC79-4231-8DD9-A6D526D1CF8A}"/>
              </a:ext>
            </a:extLst>
          </p:cNvPr>
          <p:cNvSpPr txBox="1"/>
          <p:nvPr/>
        </p:nvSpPr>
        <p:spPr>
          <a:xfrm>
            <a:off x="1581150" y="531848"/>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A51A6804-66F3-463F-8995-8519E504EFF8}"/>
              </a:ext>
            </a:extLst>
          </p:cNvPr>
          <p:cNvSpPr txBox="1"/>
          <p:nvPr/>
        </p:nvSpPr>
        <p:spPr>
          <a:xfrm>
            <a:off x="1581150" y="1705707"/>
            <a:ext cx="7896958" cy="3693319"/>
          </a:xfrm>
          <a:prstGeom prst="rect">
            <a:avLst/>
          </a:prstGeom>
          <a:noFill/>
        </p:spPr>
        <p:txBody>
          <a:bodyPr wrap="square" rtlCol="0">
            <a:spAutoFit/>
          </a:bodyPr>
          <a:lstStyle/>
          <a:p>
            <a:r>
              <a:rPr lang="en-IN" b="1" dirty="0"/>
              <a:t>Perform blow step in namenode1,datanode1,datanode2</a:t>
            </a:r>
          </a:p>
          <a:p>
            <a:endParaRPr lang="en-IN" b="1" dirty="0"/>
          </a:p>
          <a:p>
            <a:r>
              <a:rPr lang="en-IN" b="1" dirty="0"/>
              <a:t>Create folder for PID</a:t>
            </a:r>
          </a:p>
          <a:p>
            <a:endParaRPr lang="en-IN" dirty="0"/>
          </a:p>
          <a:p>
            <a:r>
              <a:rPr lang="en-IN" dirty="0"/>
              <a:t>/var/</a:t>
            </a:r>
            <a:r>
              <a:rPr lang="en-IN" dirty="0" err="1"/>
              <a:t>hbase</a:t>
            </a:r>
            <a:r>
              <a:rPr lang="en-IN" dirty="0"/>
              <a:t>/</a:t>
            </a:r>
            <a:r>
              <a:rPr lang="en-IN" dirty="0" err="1"/>
              <a:t>pids</a:t>
            </a:r>
            <a:endParaRPr lang="en-IN" dirty="0"/>
          </a:p>
          <a:p>
            <a:endParaRPr lang="en-IN" dirty="0"/>
          </a:p>
          <a:p>
            <a:r>
              <a:rPr lang="en-IN" b="1" dirty="0"/>
              <a:t>Grant access </a:t>
            </a:r>
          </a:p>
          <a:p>
            <a:endParaRPr lang="en-IN" dirty="0"/>
          </a:p>
          <a:p>
            <a:r>
              <a:rPr lang="en-IN" dirty="0" err="1"/>
              <a:t>Sudo</a:t>
            </a:r>
            <a:r>
              <a:rPr lang="en-IN" dirty="0"/>
              <a:t> </a:t>
            </a:r>
            <a:r>
              <a:rPr lang="en-IN" dirty="0" err="1"/>
              <a:t>chmod</a:t>
            </a:r>
            <a:r>
              <a:rPr lang="en-IN" dirty="0"/>
              <a:t> -R 777 /var/</a:t>
            </a:r>
            <a:r>
              <a:rPr lang="en-IN" dirty="0" err="1"/>
              <a:t>hbase</a:t>
            </a:r>
            <a:r>
              <a:rPr lang="en-IN" dirty="0"/>
              <a:t>/</a:t>
            </a:r>
            <a:r>
              <a:rPr lang="en-IN" dirty="0" err="1"/>
              <a:t>pids</a:t>
            </a:r>
            <a:endParaRPr lang="en-IN" dirty="0"/>
          </a:p>
          <a:p>
            <a:endParaRPr lang="en-IN" dirty="0"/>
          </a:p>
          <a:p>
            <a:r>
              <a:rPr lang="en-IN" b="1" dirty="0"/>
              <a:t>Change owner </a:t>
            </a:r>
          </a:p>
          <a:p>
            <a:endParaRPr lang="en-IN" dirty="0"/>
          </a:p>
          <a:p>
            <a:r>
              <a:rPr lang="en-IN" dirty="0" err="1"/>
              <a:t>Sudo</a:t>
            </a:r>
            <a:r>
              <a:rPr lang="en-IN" dirty="0"/>
              <a:t> </a:t>
            </a:r>
            <a:r>
              <a:rPr lang="en-IN" dirty="0" err="1"/>
              <a:t>chown</a:t>
            </a:r>
            <a:r>
              <a:rPr lang="en-IN" dirty="0"/>
              <a:t> –R </a:t>
            </a:r>
            <a:r>
              <a:rPr lang="en-IN" dirty="0" err="1"/>
              <a:t>hadoop:hadoop</a:t>
            </a:r>
            <a:r>
              <a:rPr lang="en-IN" dirty="0"/>
              <a:t> /var/</a:t>
            </a:r>
            <a:r>
              <a:rPr lang="en-IN" dirty="0" err="1"/>
              <a:t>hbase</a:t>
            </a:r>
            <a:endParaRPr lang="en-IN" dirty="0"/>
          </a:p>
        </p:txBody>
      </p:sp>
    </p:spTree>
    <p:extLst>
      <p:ext uri="{BB962C8B-B14F-4D97-AF65-F5344CB8AC3E}">
        <p14:creationId xmlns:p14="http://schemas.microsoft.com/office/powerpoint/2010/main" val="81502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9C655F-75D8-41AB-9A4E-9E833FFF2744}"/>
              </a:ext>
            </a:extLst>
          </p:cNvPr>
          <p:cNvSpPr txBox="1"/>
          <p:nvPr/>
        </p:nvSpPr>
        <p:spPr>
          <a:xfrm>
            <a:off x="1554773" y="320832"/>
            <a:ext cx="7747488" cy="584775"/>
          </a:xfrm>
          <a:prstGeom prst="rect">
            <a:avLst/>
          </a:prstGeom>
          <a:noFill/>
        </p:spPr>
        <p:txBody>
          <a:bodyPr wrap="square" rtlCol="0">
            <a:spAutoFit/>
          </a:bodyPr>
          <a:lstStyle/>
          <a:p>
            <a:r>
              <a:rPr lang="en-IN" sz="3200" b="1" dirty="0" err="1"/>
              <a:t>Hbase</a:t>
            </a:r>
            <a:r>
              <a:rPr lang="en-IN" sz="3200" b="1" dirty="0"/>
              <a:t> installation in fully distributed mode</a:t>
            </a:r>
          </a:p>
        </p:txBody>
      </p:sp>
      <p:sp>
        <p:nvSpPr>
          <p:cNvPr id="3" name="TextBox 2">
            <a:extLst>
              <a:ext uri="{FF2B5EF4-FFF2-40B4-BE49-F238E27FC236}">
                <a16:creationId xmlns:a16="http://schemas.microsoft.com/office/drawing/2014/main" id="{2D63A93C-7BC0-47F4-B103-D5A5D5EC9C61}"/>
              </a:ext>
            </a:extLst>
          </p:cNvPr>
          <p:cNvSpPr txBox="1"/>
          <p:nvPr/>
        </p:nvSpPr>
        <p:spPr>
          <a:xfrm>
            <a:off x="1018443" y="975946"/>
            <a:ext cx="7896958" cy="6093976"/>
          </a:xfrm>
          <a:prstGeom prst="rect">
            <a:avLst/>
          </a:prstGeom>
          <a:noFill/>
        </p:spPr>
        <p:txBody>
          <a:bodyPr wrap="square" rtlCol="0">
            <a:spAutoFit/>
          </a:bodyPr>
          <a:lstStyle/>
          <a:p>
            <a:r>
              <a:rPr lang="en-IN" b="1" dirty="0"/>
              <a:t>Change configurational files on namenode1</a:t>
            </a:r>
          </a:p>
          <a:p>
            <a:r>
              <a:rPr lang="en-IN" dirty="0" err="1"/>
              <a:t>gedit</a:t>
            </a:r>
            <a:r>
              <a:rPr lang="en-IN" dirty="0"/>
              <a:t> /</a:t>
            </a:r>
            <a:r>
              <a:rPr lang="en-IN" dirty="0" err="1"/>
              <a:t>usr</a:t>
            </a:r>
            <a:r>
              <a:rPr lang="en-IN" dirty="0"/>
              <a:t>/local/</a:t>
            </a:r>
            <a:r>
              <a:rPr lang="en-IN" dirty="0" err="1"/>
              <a:t>hbase</a:t>
            </a:r>
            <a:r>
              <a:rPr lang="en-IN" dirty="0"/>
              <a:t>/config/hbase-site.xml</a:t>
            </a:r>
          </a:p>
          <a:p>
            <a:endParaRPr lang="en-IN" dirty="0"/>
          </a:p>
          <a:p>
            <a:r>
              <a:rPr lang="en-IN" sz="1200" dirty="0"/>
              <a:t>&lt;configuration&gt;</a:t>
            </a:r>
          </a:p>
          <a:p>
            <a:r>
              <a:rPr lang="en-IN" sz="1200" dirty="0"/>
              <a:t> &lt;property&gt;</a:t>
            </a:r>
          </a:p>
          <a:p>
            <a:r>
              <a:rPr lang="en-IN" sz="1200" dirty="0"/>
              <a:t>    &lt;name&gt;</a:t>
            </a:r>
            <a:r>
              <a:rPr lang="en-IN" sz="1200" dirty="0" err="1"/>
              <a:t>hbase.rootdir</a:t>
            </a:r>
            <a:r>
              <a:rPr lang="en-IN" sz="1200" dirty="0"/>
              <a:t>&lt;/name&gt;</a:t>
            </a:r>
          </a:p>
          <a:p>
            <a:r>
              <a:rPr lang="en-IN" sz="1200" dirty="0"/>
              <a:t>    &lt;value&gt;hdfs://namenode1:10001/hbase&lt;/value&gt;</a:t>
            </a:r>
          </a:p>
          <a:p>
            <a:r>
              <a:rPr lang="en-IN" sz="1200" dirty="0"/>
              <a:t>  &lt;/property&gt;</a:t>
            </a:r>
          </a:p>
          <a:p>
            <a:r>
              <a:rPr lang="en-IN" sz="1200" dirty="0"/>
              <a:t> &lt;property&gt;</a:t>
            </a:r>
          </a:p>
          <a:p>
            <a:r>
              <a:rPr lang="en-IN" sz="1200" dirty="0"/>
              <a:t>    &lt;name&gt;</a:t>
            </a:r>
            <a:r>
              <a:rPr lang="en-IN" sz="1200" dirty="0" err="1"/>
              <a:t>hbase.cluster.distributed</a:t>
            </a:r>
            <a:r>
              <a:rPr lang="en-IN" sz="1200" dirty="0"/>
              <a:t>&lt;/name&gt;</a:t>
            </a:r>
          </a:p>
          <a:p>
            <a:r>
              <a:rPr lang="en-IN" sz="1200" dirty="0"/>
              <a:t>    &lt;value&gt;true&lt;/value&gt;</a:t>
            </a:r>
          </a:p>
          <a:p>
            <a:r>
              <a:rPr lang="en-IN" sz="1200" dirty="0"/>
              <a:t>  &lt;/property&gt;</a:t>
            </a:r>
          </a:p>
          <a:p>
            <a:r>
              <a:rPr lang="en-IN" sz="1200" dirty="0"/>
              <a:t> &lt;property&gt;</a:t>
            </a:r>
          </a:p>
          <a:p>
            <a:r>
              <a:rPr lang="en-IN" sz="1200" dirty="0"/>
              <a:t>    &lt;name&gt;</a:t>
            </a:r>
            <a:r>
              <a:rPr lang="en-IN" sz="1200" dirty="0" err="1"/>
              <a:t>hbase.master</a:t>
            </a:r>
            <a:r>
              <a:rPr lang="en-IN" sz="1200" dirty="0"/>
              <a:t>&lt;/name&gt;</a:t>
            </a:r>
          </a:p>
          <a:p>
            <a:r>
              <a:rPr lang="en-IN" sz="1200" dirty="0"/>
              <a:t>    &lt;value&gt;namenode1&lt;/value&gt;</a:t>
            </a:r>
          </a:p>
          <a:p>
            <a:r>
              <a:rPr lang="en-IN" sz="1200" dirty="0"/>
              <a:t>  &lt;/property&gt;</a:t>
            </a:r>
          </a:p>
          <a:p>
            <a:r>
              <a:rPr lang="en-IN" sz="1200" dirty="0"/>
              <a:t>  &lt;property&gt;</a:t>
            </a:r>
          </a:p>
          <a:p>
            <a:r>
              <a:rPr lang="en-IN" sz="1200" dirty="0"/>
              <a:t>    &lt;name&gt;</a:t>
            </a:r>
            <a:r>
              <a:rPr lang="en-IN" sz="1200" dirty="0" err="1"/>
              <a:t>hbase.zookeeper.property.dataDir</a:t>
            </a:r>
            <a:r>
              <a:rPr lang="en-IN" sz="1200" dirty="0"/>
              <a:t>&lt;/name&gt;</a:t>
            </a:r>
          </a:p>
          <a:p>
            <a:r>
              <a:rPr lang="en-IN" sz="1200" dirty="0"/>
              <a:t>    &lt;value&gt; hdfs://namenode1:10001/zookeeper&lt;/value&gt;</a:t>
            </a:r>
          </a:p>
          <a:p>
            <a:r>
              <a:rPr lang="en-IN" sz="1200" dirty="0"/>
              <a:t>  &lt;/property&gt;</a:t>
            </a:r>
          </a:p>
          <a:p>
            <a:r>
              <a:rPr lang="en-IN" sz="1200" dirty="0"/>
              <a:t>  &lt;property&gt;</a:t>
            </a:r>
          </a:p>
          <a:p>
            <a:r>
              <a:rPr lang="en-IN" sz="1200" dirty="0"/>
              <a:t>    &lt;name&gt;</a:t>
            </a:r>
            <a:r>
              <a:rPr lang="en-IN" sz="1200" dirty="0" err="1"/>
              <a:t>hbase.zookeeper.quorum</a:t>
            </a:r>
            <a:r>
              <a:rPr lang="en-IN" sz="1200" dirty="0"/>
              <a:t>&lt;/name&gt;</a:t>
            </a:r>
          </a:p>
          <a:p>
            <a:r>
              <a:rPr lang="en-IN" sz="1200" dirty="0"/>
              <a:t>    &lt;value&gt;namenode1,datanode1,datanode2&lt;/value&gt;</a:t>
            </a:r>
          </a:p>
          <a:p>
            <a:r>
              <a:rPr lang="en-IN" sz="1200" dirty="0"/>
              <a:t>  &lt;/property&gt;</a:t>
            </a:r>
          </a:p>
          <a:p>
            <a:r>
              <a:rPr lang="en-IN" sz="1200" dirty="0"/>
              <a:t>   &lt;property&gt;</a:t>
            </a:r>
          </a:p>
          <a:p>
            <a:r>
              <a:rPr lang="en-IN" sz="1200" dirty="0"/>
              <a:t>    &lt;name&gt;</a:t>
            </a:r>
            <a:r>
              <a:rPr lang="en-IN" sz="1200" dirty="0" err="1"/>
              <a:t>hbase.zookeeper.property.clientPort</a:t>
            </a:r>
            <a:r>
              <a:rPr lang="en-IN" sz="1200" dirty="0"/>
              <a:t>&lt;/name&gt;</a:t>
            </a:r>
          </a:p>
          <a:p>
            <a:r>
              <a:rPr lang="en-IN" sz="1200" dirty="0"/>
              <a:t>    &lt;value&gt;2181&lt;/value&gt;</a:t>
            </a:r>
          </a:p>
          <a:p>
            <a:r>
              <a:rPr lang="en-IN" sz="1200" dirty="0"/>
              <a:t>  &lt;/property&gt;</a:t>
            </a:r>
          </a:p>
          <a:p>
            <a:r>
              <a:rPr lang="en-IN" sz="1200" dirty="0"/>
              <a:t> </a:t>
            </a:r>
          </a:p>
          <a:p>
            <a:r>
              <a:rPr lang="en-IN" sz="1200" dirty="0"/>
              <a:t>&lt;/configuration&gt;</a:t>
            </a:r>
          </a:p>
        </p:txBody>
      </p:sp>
    </p:spTree>
    <p:extLst>
      <p:ext uri="{BB962C8B-B14F-4D97-AF65-F5344CB8AC3E}">
        <p14:creationId xmlns:p14="http://schemas.microsoft.com/office/powerpoint/2010/main" val="3625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542</TotalTime>
  <Words>1482</Words>
  <Application>Microsoft Office PowerPoint</Application>
  <PresentationFormat>Widescreen</PresentationFormat>
  <Paragraphs>399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inherit</vt:lpstr>
      <vt:lpstr>Open Sans</vt:lpstr>
      <vt:lpstr>Open Sans</vt:lpstr>
      <vt:lpstr>verdana</vt:lpstr>
      <vt:lpstr>Wingdings</vt:lpstr>
      <vt:lpstr>Office Theme</vt:lpstr>
      <vt:lpstr>Hbase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dc:title>
  <dc:creator>Ashish Mishra</dc:creator>
  <cp:lastModifiedBy>Ashish Mishra</cp:lastModifiedBy>
  <cp:revision>26</cp:revision>
  <dcterms:created xsi:type="dcterms:W3CDTF">2018-09-02T05:02:15Z</dcterms:created>
  <dcterms:modified xsi:type="dcterms:W3CDTF">2018-09-05T04:53:54Z</dcterms:modified>
</cp:coreProperties>
</file>