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0" r:id="rId5"/>
    <p:sldId id="295" r:id="rId6"/>
    <p:sldId id="294" r:id="rId7"/>
    <p:sldId id="265" r:id="rId8"/>
    <p:sldId id="296" r:id="rId9"/>
    <p:sldId id="297" r:id="rId10"/>
    <p:sldId id="298" r:id="rId11"/>
    <p:sldId id="29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86" autoAdjust="0"/>
    <p:restoredTop sz="94660"/>
  </p:normalViewPr>
  <p:slideViewPr>
    <p:cSldViewPr snapToGrid="0">
      <p:cViewPr varScale="1">
        <p:scale>
          <a:sx n="92" d="100"/>
          <a:sy n="92" d="100"/>
        </p:scale>
        <p:origin x="4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B083-95EA-49A7-A13D-0E680C9D0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1967E0-2114-48F4-9228-02DCE88B3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D504D5-D1EA-465A-A93B-D6C5CCE34629}"/>
              </a:ext>
            </a:extLst>
          </p:cNvPr>
          <p:cNvSpPr>
            <a:spLocks noGrp="1"/>
          </p:cNvSpPr>
          <p:nvPr>
            <p:ph type="dt" sz="half" idx="10"/>
          </p:nvPr>
        </p:nvSpPr>
        <p:spPr/>
        <p:txBody>
          <a:bodyPr/>
          <a:lstStyle/>
          <a:p>
            <a:fld id="{E19F52F1-73BD-4BE7-9AED-8C4A15D34D5B}" type="datetimeFigureOut">
              <a:rPr lang="en-IN" smtClean="0"/>
              <a:t>11-09-2018</a:t>
            </a:fld>
            <a:endParaRPr lang="en-IN"/>
          </a:p>
        </p:txBody>
      </p:sp>
      <p:sp>
        <p:nvSpPr>
          <p:cNvPr id="5" name="Footer Placeholder 4">
            <a:extLst>
              <a:ext uri="{FF2B5EF4-FFF2-40B4-BE49-F238E27FC236}">
                <a16:creationId xmlns:a16="http://schemas.microsoft.com/office/drawing/2014/main" id="{2D5B1830-47B4-49C1-954F-C84FC3F1D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04ED1-45CC-4C87-ABD2-AFF0D75BB11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262113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520E-D046-4184-8964-BE7ABCD8E9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8321-0C0D-4A39-BA6A-2CEB9E1D32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1130D-1209-4371-B247-F53CB0959906}"/>
              </a:ext>
            </a:extLst>
          </p:cNvPr>
          <p:cNvSpPr>
            <a:spLocks noGrp="1"/>
          </p:cNvSpPr>
          <p:nvPr>
            <p:ph type="dt" sz="half" idx="10"/>
          </p:nvPr>
        </p:nvSpPr>
        <p:spPr/>
        <p:txBody>
          <a:bodyPr/>
          <a:lstStyle/>
          <a:p>
            <a:fld id="{E19F52F1-73BD-4BE7-9AED-8C4A15D34D5B}" type="datetimeFigureOut">
              <a:rPr lang="en-IN" smtClean="0"/>
              <a:t>11-09-2018</a:t>
            </a:fld>
            <a:endParaRPr lang="en-IN"/>
          </a:p>
        </p:txBody>
      </p:sp>
      <p:sp>
        <p:nvSpPr>
          <p:cNvPr id="5" name="Footer Placeholder 4">
            <a:extLst>
              <a:ext uri="{FF2B5EF4-FFF2-40B4-BE49-F238E27FC236}">
                <a16:creationId xmlns:a16="http://schemas.microsoft.com/office/drawing/2014/main" id="{BE015DA8-F617-4217-951D-D1F1F9121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1C9F06-550C-4748-BBB6-9351E6D6CD6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58118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39B09-44F1-4B63-A542-15EC31A7B2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8EDC54-D757-4392-8EF9-0AFB8F7D83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62BA8-5B71-452F-B321-6A29E8AF89EE}"/>
              </a:ext>
            </a:extLst>
          </p:cNvPr>
          <p:cNvSpPr>
            <a:spLocks noGrp="1"/>
          </p:cNvSpPr>
          <p:nvPr>
            <p:ph type="dt" sz="half" idx="10"/>
          </p:nvPr>
        </p:nvSpPr>
        <p:spPr/>
        <p:txBody>
          <a:bodyPr/>
          <a:lstStyle/>
          <a:p>
            <a:fld id="{E19F52F1-73BD-4BE7-9AED-8C4A15D34D5B}" type="datetimeFigureOut">
              <a:rPr lang="en-IN" smtClean="0"/>
              <a:t>11-09-2018</a:t>
            </a:fld>
            <a:endParaRPr lang="en-IN"/>
          </a:p>
        </p:txBody>
      </p:sp>
      <p:sp>
        <p:nvSpPr>
          <p:cNvPr id="5" name="Footer Placeholder 4">
            <a:extLst>
              <a:ext uri="{FF2B5EF4-FFF2-40B4-BE49-F238E27FC236}">
                <a16:creationId xmlns:a16="http://schemas.microsoft.com/office/drawing/2014/main" id="{92727734-C5A1-46A0-A025-F7B529AE0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10B95-3158-4665-BAB6-47A5A89CD3B8}"/>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12924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3814-2508-48B8-A656-2D27CBB59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29E4E1-84FB-4B63-ABFB-3870DD6130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D3898-B697-40A7-A28A-078B58C73FBD}"/>
              </a:ext>
            </a:extLst>
          </p:cNvPr>
          <p:cNvSpPr>
            <a:spLocks noGrp="1"/>
          </p:cNvSpPr>
          <p:nvPr>
            <p:ph type="dt" sz="half" idx="10"/>
          </p:nvPr>
        </p:nvSpPr>
        <p:spPr/>
        <p:txBody>
          <a:bodyPr/>
          <a:lstStyle/>
          <a:p>
            <a:fld id="{E19F52F1-73BD-4BE7-9AED-8C4A15D34D5B}" type="datetimeFigureOut">
              <a:rPr lang="en-IN" smtClean="0"/>
              <a:t>11-09-2018</a:t>
            </a:fld>
            <a:endParaRPr lang="en-IN"/>
          </a:p>
        </p:txBody>
      </p:sp>
      <p:sp>
        <p:nvSpPr>
          <p:cNvPr id="5" name="Footer Placeholder 4">
            <a:extLst>
              <a:ext uri="{FF2B5EF4-FFF2-40B4-BE49-F238E27FC236}">
                <a16:creationId xmlns:a16="http://schemas.microsoft.com/office/drawing/2014/main" id="{4556CC8F-7887-45AF-AE91-D30C5BCBC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A2D54-48C1-4915-AFFA-99DBBAF6598B}"/>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18053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7923-39A0-4FCF-98C0-108F57F62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DA1CCE-5DC2-43A3-A21A-A712209E1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2FCA80-BF5B-4211-8479-82574FACE430}"/>
              </a:ext>
            </a:extLst>
          </p:cNvPr>
          <p:cNvSpPr>
            <a:spLocks noGrp="1"/>
          </p:cNvSpPr>
          <p:nvPr>
            <p:ph type="dt" sz="half" idx="10"/>
          </p:nvPr>
        </p:nvSpPr>
        <p:spPr/>
        <p:txBody>
          <a:bodyPr/>
          <a:lstStyle/>
          <a:p>
            <a:fld id="{E19F52F1-73BD-4BE7-9AED-8C4A15D34D5B}" type="datetimeFigureOut">
              <a:rPr lang="en-IN" smtClean="0"/>
              <a:t>11-09-2018</a:t>
            </a:fld>
            <a:endParaRPr lang="en-IN"/>
          </a:p>
        </p:txBody>
      </p:sp>
      <p:sp>
        <p:nvSpPr>
          <p:cNvPr id="5" name="Footer Placeholder 4">
            <a:extLst>
              <a:ext uri="{FF2B5EF4-FFF2-40B4-BE49-F238E27FC236}">
                <a16:creationId xmlns:a16="http://schemas.microsoft.com/office/drawing/2014/main" id="{F5EB6A3D-D300-4E39-99F3-E7A87AD4D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B03F4-59A4-4B1A-9CB6-644BB607C05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97871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305D-A8BD-4774-A5A0-290FBD6AC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57DE7-7756-42F3-8395-FF5B1E070F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A9CBDD-170A-40B4-8FA9-A314C1C50C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6B3DE2-F628-4FFB-8728-F704DFF9935A}"/>
              </a:ext>
            </a:extLst>
          </p:cNvPr>
          <p:cNvSpPr>
            <a:spLocks noGrp="1"/>
          </p:cNvSpPr>
          <p:nvPr>
            <p:ph type="dt" sz="half" idx="10"/>
          </p:nvPr>
        </p:nvSpPr>
        <p:spPr/>
        <p:txBody>
          <a:bodyPr/>
          <a:lstStyle/>
          <a:p>
            <a:fld id="{E19F52F1-73BD-4BE7-9AED-8C4A15D34D5B}" type="datetimeFigureOut">
              <a:rPr lang="en-IN" smtClean="0"/>
              <a:t>11-09-2018</a:t>
            </a:fld>
            <a:endParaRPr lang="en-IN"/>
          </a:p>
        </p:txBody>
      </p:sp>
      <p:sp>
        <p:nvSpPr>
          <p:cNvPr id="6" name="Footer Placeholder 5">
            <a:extLst>
              <a:ext uri="{FF2B5EF4-FFF2-40B4-BE49-F238E27FC236}">
                <a16:creationId xmlns:a16="http://schemas.microsoft.com/office/drawing/2014/main" id="{C5D6FF92-508F-4BCB-9853-6AC832966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7CC23-B937-4FDA-8521-41A5DE49E376}"/>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46381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E221-1D84-4EE9-B0D8-CE206A236D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27114-05FB-4CC6-B349-B678ADBF8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3BAA70-CA8F-43A0-92DF-DAEAA1F86C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C6603-4D71-4EBD-B079-A62BC63A2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98E6C4-E281-4B88-8D89-94D912544B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721B1F-F03E-4F49-A385-7FA5701C1951}"/>
              </a:ext>
            </a:extLst>
          </p:cNvPr>
          <p:cNvSpPr>
            <a:spLocks noGrp="1"/>
          </p:cNvSpPr>
          <p:nvPr>
            <p:ph type="dt" sz="half" idx="10"/>
          </p:nvPr>
        </p:nvSpPr>
        <p:spPr/>
        <p:txBody>
          <a:bodyPr/>
          <a:lstStyle/>
          <a:p>
            <a:fld id="{E19F52F1-73BD-4BE7-9AED-8C4A15D34D5B}" type="datetimeFigureOut">
              <a:rPr lang="en-IN" smtClean="0"/>
              <a:t>11-09-2018</a:t>
            </a:fld>
            <a:endParaRPr lang="en-IN"/>
          </a:p>
        </p:txBody>
      </p:sp>
      <p:sp>
        <p:nvSpPr>
          <p:cNvPr id="8" name="Footer Placeholder 7">
            <a:extLst>
              <a:ext uri="{FF2B5EF4-FFF2-40B4-BE49-F238E27FC236}">
                <a16:creationId xmlns:a16="http://schemas.microsoft.com/office/drawing/2014/main" id="{60AE51F6-D73A-4D3A-90A0-D0C3002FEA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01054D-08EA-42CE-9AD6-18AFFC5C49F9}"/>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49433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3941-FEB0-43AD-88CF-89172CE645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DBBD6-DCAA-4993-8E99-D0B2BC7A8260}"/>
              </a:ext>
            </a:extLst>
          </p:cNvPr>
          <p:cNvSpPr>
            <a:spLocks noGrp="1"/>
          </p:cNvSpPr>
          <p:nvPr>
            <p:ph type="dt" sz="half" idx="10"/>
          </p:nvPr>
        </p:nvSpPr>
        <p:spPr/>
        <p:txBody>
          <a:bodyPr/>
          <a:lstStyle/>
          <a:p>
            <a:fld id="{E19F52F1-73BD-4BE7-9AED-8C4A15D34D5B}" type="datetimeFigureOut">
              <a:rPr lang="en-IN" smtClean="0"/>
              <a:t>11-09-2018</a:t>
            </a:fld>
            <a:endParaRPr lang="en-IN"/>
          </a:p>
        </p:txBody>
      </p:sp>
      <p:sp>
        <p:nvSpPr>
          <p:cNvPr id="4" name="Footer Placeholder 3">
            <a:extLst>
              <a:ext uri="{FF2B5EF4-FFF2-40B4-BE49-F238E27FC236}">
                <a16:creationId xmlns:a16="http://schemas.microsoft.com/office/drawing/2014/main" id="{97476C0D-6E96-4D5C-A88F-4208364C57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4F927-B4BE-45E0-AB91-A3E9025C18F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50258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9DFC5-0C1C-4F31-98CB-02CF3F50111A}"/>
              </a:ext>
            </a:extLst>
          </p:cNvPr>
          <p:cNvSpPr>
            <a:spLocks noGrp="1"/>
          </p:cNvSpPr>
          <p:nvPr>
            <p:ph type="dt" sz="half" idx="10"/>
          </p:nvPr>
        </p:nvSpPr>
        <p:spPr/>
        <p:txBody>
          <a:bodyPr/>
          <a:lstStyle/>
          <a:p>
            <a:fld id="{E19F52F1-73BD-4BE7-9AED-8C4A15D34D5B}" type="datetimeFigureOut">
              <a:rPr lang="en-IN" smtClean="0"/>
              <a:t>11-09-2018</a:t>
            </a:fld>
            <a:endParaRPr lang="en-IN"/>
          </a:p>
        </p:txBody>
      </p:sp>
      <p:sp>
        <p:nvSpPr>
          <p:cNvPr id="3" name="Footer Placeholder 2">
            <a:extLst>
              <a:ext uri="{FF2B5EF4-FFF2-40B4-BE49-F238E27FC236}">
                <a16:creationId xmlns:a16="http://schemas.microsoft.com/office/drawing/2014/main" id="{154737EA-93D1-48AF-817A-474CE546DF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CDFD57-E8C1-4A41-AC5C-F112925B64F0}"/>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83106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B7B6-469E-4FF6-80AD-F3BAE85F9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AC86B0-48D1-435C-A87A-CC1D66F6B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F77FE9-DFE3-4E18-A9EA-E3E8DEBF2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133FEF-3543-4195-A506-9D2B3A99C786}"/>
              </a:ext>
            </a:extLst>
          </p:cNvPr>
          <p:cNvSpPr>
            <a:spLocks noGrp="1"/>
          </p:cNvSpPr>
          <p:nvPr>
            <p:ph type="dt" sz="half" idx="10"/>
          </p:nvPr>
        </p:nvSpPr>
        <p:spPr/>
        <p:txBody>
          <a:bodyPr/>
          <a:lstStyle/>
          <a:p>
            <a:fld id="{E19F52F1-73BD-4BE7-9AED-8C4A15D34D5B}" type="datetimeFigureOut">
              <a:rPr lang="en-IN" smtClean="0"/>
              <a:t>11-09-2018</a:t>
            </a:fld>
            <a:endParaRPr lang="en-IN"/>
          </a:p>
        </p:txBody>
      </p:sp>
      <p:sp>
        <p:nvSpPr>
          <p:cNvPr id="6" name="Footer Placeholder 5">
            <a:extLst>
              <a:ext uri="{FF2B5EF4-FFF2-40B4-BE49-F238E27FC236}">
                <a16:creationId xmlns:a16="http://schemas.microsoft.com/office/drawing/2014/main" id="{3C566BDD-47CA-44A0-9663-B04D94D91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1868C-1415-40C8-A109-F57387C0CB84}"/>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60195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69D6-3251-4D0D-A49D-48F714939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7F18A-33B7-4F2F-AC02-BCB3CE4EB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AED977-0F63-49FC-B341-17DA05F1A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E9A59C-6D08-42FB-81AD-2561BF0E6081}"/>
              </a:ext>
            </a:extLst>
          </p:cNvPr>
          <p:cNvSpPr>
            <a:spLocks noGrp="1"/>
          </p:cNvSpPr>
          <p:nvPr>
            <p:ph type="dt" sz="half" idx="10"/>
          </p:nvPr>
        </p:nvSpPr>
        <p:spPr/>
        <p:txBody>
          <a:bodyPr/>
          <a:lstStyle/>
          <a:p>
            <a:fld id="{E19F52F1-73BD-4BE7-9AED-8C4A15D34D5B}" type="datetimeFigureOut">
              <a:rPr lang="en-IN" smtClean="0"/>
              <a:t>11-09-2018</a:t>
            </a:fld>
            <a:endParaRPr lang="en-IN"/>
          </a:p>
        </p:txBody>
      </p:sp>
      <p:sp>
        <p:nvSpPr>
          <p:cNvPr id="6" name="Footer Placeholder 5">
            <a:extLst>
              <a:ext uri="{FF2B5EF4-FFF2-40B4-BE49-F238E27FC236}">
                <a16:creationId xmlns:a16="http://schemas.microsoft.com/office/drawing/2014/main" id="{CFF30895-85B1-401C-A988-225A142AB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E413D-B3C0-41D1-BCD6-7BB7A051309C}"/>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68561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CBF99-EBC6-423F-A50A-0C00CAC4A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478D64-86AC-4059-844A-BA5CBE6B0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C1198-5E81-4E45-B284-74C01CD4A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F52F1-73BD-4BE7-9AED-8C4A15D34D5B}" type="datetimeFigureOut">
              <a:rPr lang="en-IN" smtClean="0"/>
              <a:t>11-09-2018</a:t>
            </a:fld>
            <a:endParaRPr lang="en-IN"/>
          </a:p>
        </p:txBody>
      </p:sp>
      <p:sp>
        <p:nvSpPr>
          <p:cNvPr id="5" name="Footer Placeholder 4">
            <a:extLst>
              <a:ext uri="{FF2B5EF4-FFF2-40B4-BE49-F238E27FC236}">
                <a16:creationId xmlns:a16="http://schemas.microsoft.com/office/drawing/2014/main" id="{56EC2679-E7D0-4E28-BA57-91B74FCF7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4071F-F730-4170-A924-1FD0B063C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6736-D978-46CD-89D9-DB9C501CCF23}" type="slidenum">
              <a:rPr lang="en-IN" smtClean="0"/>
              <a:t>‹#›</a:t>
            </a:fld>
            <a:endParaRPr lang="en-IN"/>
          </a:p>
        </p:txBody>
      </p:sp>
    </p:spTree>
    <p:extLst>
      <p:ext uri="{BB962C8B-B14F-4D97-AF65-F5344CB8AC3E}">
        <p14:creationId xmlns:p14="http://schemas.microsoft.com/office/powerpoint/2010/main" val="20447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eu.apache.org/dist/kafka/1.0.1/kafka_2.12-1.0.1.tgz"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2CE1-E2C5-423C-AD80-E1EAE96ADB47}"/>
              </a:ext>
            </a:extLst>
          </p:cNvPr>
          <p:cNvSpPr>
            <a:spLocks noGrp="1"/>
          </p:cNvSpPr>
          <p:nvPr>
            <p:ph type="ctrTitle"/>
          </p:nvPr>
        </p:nvSpPr>
        <p:spPr/>
        <p:txBody>
          <a:bodyPr/>
          <a:lstStyle/>
          <a:p>
            <a:r>
              <a:rPr lang="en-IN" dirty="0"/>
              <a:t>Kafka-Streaming</a:t>
            </a:r>
          </a:p>
        </p:txBody>
      </p:sp>
      <p:sp>
        <p:nvSpPr>
          <p:cNvPr id="3" name="Subtitle 2">
            <a:extLst>
              <a:ext uri="{FF2B5EF4-FFF2-40B4-BE49-F238E27FC236}">
                <a16:creationId xmlns:a16="http://schemas.microsoft.com/office/drawing/2014/main" id="{A855DAE5-8B69-43EA-92AE-AF5DA4B331FE}"/>
              </a:ext>
            </a:extLst>
          </p:cNvPr>
          <p:cNvSpPr>
            <a:spLocks noGrp="1"/>
          </p:cNvSpPr>
          <p:nvPr>
            <p:ph type="subTitle" idx="1"/>
          </p:nvPr>
        </p:nvSpPr>
        <p:spPr/>
        <p:txBody>
          <a:bodyPr/>
          <a:lstStyle/>
          <a:p>
            <a:r>
              <a:rPr lang="en-IN" dirty="0"/>
              <a:t>Do it yourself</a:t>
            </a:r>
          </a:p>
        </p:txBody>
      </p:sp>
      <p:sp>
        <p:nvSpPr>
          <p:cNvPr id="4" name="TextBox 3">
            <a:extLst>
              <a:ext uri="{FF2B5EF4-FFF2-40B4-BE49-F238E27FC236}">
                <a16:creationId xmlns:a16="http://schemas.microsoft.com/office/drawing/2014/main" id="{C75F4116-2F0B-4238-AC71-FCD0FF24B006}"/>
              </a:ext>
            </a:extLst>
          </p:cNvPr>
          <p:cNvSpPr txBox="1"/>
          <p:nvPr/>
        </p:nvSpPr>
        <p:spPr>
          <a:xfrm>
            <a:off x="2426677" y="6093069"/>
            <a:ext cx="8326315" cy="369332"/>
          </a:xfrm>
          <a:prstGeom prst="rect">
            <a:avLst/>
          </a:prstGeom>
          <a:noFill/>
        </p:spPr>
        <p:txBody>
          <a:bodyPr wrap="square" rtlCol="0">
            <a:spAutoFit/>
          </a:bodyPr>
          <a:lstStyle/>
          <a:p>
            <a:r>
              <a:rPr lang="en-IN" dirty="0"/>
              <a:t>https://github.com/ashishobeystalent/Bigdata_ppt/upload/master/kafka.pptx</a:t>
            </a:r>
          </a:p>
        </p:txBody>
      </p:sp>
    </p:spTree>
    <p:extLst>
      <p:ext uri="{BB962C8B-B14F-4D97-AF65-F5344CB8AC3E}">
        <p14:creationId xmlns:p14="http://schemas.microsoft.com/office/powerpoint/2010/main" val="278529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D9CBC-DB78-44F9-A9ED-0C4254A7F9FF}"/>
              </a:ext>
            </a:extLst>
          </p:cNvPr>
          <p:cNvSpPr txBox="1"/>
          <p:nvPr/>
        </p:nvSpPr>
        <p:spPr>
          <a:xfrm>
            <a:off x="327722" y="596669"/>
            <a:ext cx="11536556" cy="5170646"/>
          </a:xfrm>
          <a:prstGeom prst="rect">
            <a:avLst/>
          </a:prstGeom>
          <a:noFill/>
        </p:spPr>
        <p:txBody>
          <a:bodyPr wrap="none" rtlCol="0">
            <a:spAutoFit/>
          </a:bodyPr>
          <a:lstStyle/>
          <a:p>
            <a:r>
              <a:rPr lang="en-IN" sz="1400" b="1" dirty="0"/>
              <a:t>Create topic </a:t>
            </a:r>
          </a:p>
          <a:p>
            <a:endParaRPr lang="en-IN" dirty="0"/>
          </a:p>
          <a:p>
            <a:r>
              <a:rPr lang="en-IN" sz="1400" dirty="0"/>
              <a:t>/usr/local/kafka/bin/kafka-topics.sh --create --zookeeper namenode1:2181,datanode1:2181,datanode2:2181 --replication-factor 3 --partitions 2 --topic </a:t>
            </a:r>
            <a:r>
              <a:rPr lang="en-IN" sz="1400" dirty="0" err="1"/>
              <a:t>edw</a:t>
            </a:r>
            <a:endParaRPr lang="en-IN" sz="1400" dirty="0"/>
          </a:p>
          <a:p>
            <a:endParaRPr lang="en-IN" sz="1400" dirty="0"/>
          </a:p>
          <a:p>
            <a:endParaRPr lang="en-IN" sz="1400" dirty="0"/>
          </a:p>
          <a:p>
            <a:r>
              <a:rPr lang="en-IN" sz="1400" b="1" dirty="0"/>
              <a:t>Describe topic</a:t>
            </a:r>
          </a:p>
          <a:p>
            <a:endParaRPr lang="en-IN" sz="1400" dirty="0"/>
          </a:p>
          <a:p>
            <a:r>
              <a:rPr lang="en-IN" sz="1400" dirty="0"/>
              <a:t>/usr/local/kafka/bin/kafka-topics.sh --zookeeper namenode1:2181,datanode1:2182,datanode2:2183 --describe --topic </a:t>
            </a:r>
            <a:r>
              <a:rPr lang="en-IN" sz="1400" dirty="0" err="1"/>
              <a:t>edw</a:t>
            </a:r>
            <a:endParaRPr lang="en-IN" sz="1400" dirty="0"/>
          </a:p>
          <a:p>
            <a:endParaRPr lang="en-IN" sz="1400" dirty="0"/>
          </a:p>
          <a:p>
            <a:endParaRPr lang="en-IN" sz="1400" dirty="0"/>
          </a:p>
          <a:p>
            <a:r>
              <a:rPr lang="en-IN" sz="1400" b="1" dirty="0"/>
              <a:t>List all the topic</a:t>
            </a:r>
          </a:p>
          <a:p>
            <a:endParaRPr lang="en-IN" sz="1400" b="1" dirty="0"/>
          </a:p>
          <a:p>
            <a:r>
              <a:rPr lang="en-IN" sz="1400" dirty="0"/>
              <a:t>/usr/local/kafka/bin/kafka-topics.sh --list --zookeeper namenode1:2181,datanode1:2182,datanode2:2183</a:t>
            </a:r>
          </a:p>
          <a:p>
            <a:endParaRPr lang="en-IN" sz="1400" b="1" dirty="0"/>
          </a:p>
          <a:p>
            <a:r>
              <a:rPr lang="en-IN" sz="1400" b="1" dirty="0"/>
              <a:t>Start Producer</a:t>
            </a:r>
          </a:p>
          <a:p>
            <a:r>
              <a:rPr lang="en-IN" sz="1400" b="1" dirty="0"/>
              <a:t> </a:t>
            </a:r>
          </a:p>
          <a:p>
            <a:r>
              <a:rPr lang="en-IN" sz="1400" dirty="0"/>
              <a:t>/usr/local/kafka/bin/kafka-console-producer.sh --broker-list  namenode1:9092,datanode1:9092,datanode2:9092 --topic </a:t>
            </a:r>
            <a:r>
              <a:rPr lang="en-IN" sz="1400" dirty="0" err="1"/>
              <a:t>edw</a:t>
            </a:r>
            <a:endParaRPr lang="en-IN" sz="1400" dirty="0"/>
          </a:p>
          <a:p>
            <a:endParaRPr lang="en-IN" sz="1400" b="1" dirty="0"/>
          </a:p>
          <a:p>
            <a:r>
              <a:rPr lang="en-IN" sz="1400" b="1" dirty="0"/>
              <a:t>Start Consumer</a:t>
            </a:r>
          </a:p>
          <a:p>
            <a:endParaRPr lang="en-IN" sz="1400" b="1" dirty="0"/>
          </a:p>
          <a:p>
            <a:r>
              <a:rPr lang="en-IN" sz="1400" dirty="0"/>
              <a:t>/usr/local/kafka/bin/kafka-console-consumer.sh --zookeeper namenode1:2181,datanode1:2181,datanode2:2181 --topic </a:t>
            </a:r>
            <a:r>
              <a:rPr lang="en-IN" sz="1400" dirty="0" err="1"/>
              <a:t>edw</a:t>
            </a:r>
            <a:r>
              <a:rPr lang="en-IN" sz="1400" dirty="0"/>
              <a:t> --from-beginning</a:t>
            </a:r>
          </a:p>
          <a:p>
            <a:endParaRPr lang="en-IN" sz="1400" b="1" dirty="0"/>
          </a:p>
          <a:p>
            <a:endParaRPr lang="en-IN" sz="1400" b="1" dirty="0"/>
          </a:p>
        </p:txBody>
      </p:sp>
    </p:spTree>
    <p:extLst>
      <p:ext uri="{BB962C8B-B14F-4D97-AF65-F5344CB8AC3E}">
        <p14:creationId xmlns:p14="http://schemas.microsoft.com/office/powerpoint/2010/main" val="230424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9302D4-BDC8-4506-9072-75F27E3BA7DD}"/>
              </a:ext>
            </a:extLst>
          </p:cNvPr>
          <p:cNvSpPr txBox="1"/>
          <p:nvPr/>
        </p:nvSpPr>
        <p:spPr>
          <a:xfrm>
            <a:off x="631767" y="623454"/>
            <a:ext cx="9116470" cy="2585323"/>
          </a:xfrm>
          <a:prstGeom prst="rect">
            <a:avLst/>
          </a:prstGeom>
          <a:noFill/>
        </p:spPr>
        <p:txBody>
          <a:bodyPr wrap="none" rtlCol="0">
            <a:spAutoFit/>
          </a:bodyPr>
          <a:lstStyle/>
          <a:p>
            <a:r>
              <a:rPr lang="en-IN" b="1" dirty="0"/>
              <a:t>You may have to install some extra tools</a:t>
            </a:r>
          </a:p>
          <a:p>
            <a:endParaRPr lang="en-IN" dirty="0"/>
          </a:p>
          <a:p>
            <a:r>
              <a:rPr lang="en-IN" dirty="0"/>
              <a:t>brew install </a:t>
            </a:r>
            <a:r>
              <a:rPr lang="en-IN" dirty="0" err="1"/>
              <a:t>mysql</a:t>
            </a:r>
            <a:r>
              <a:rPr lang="en-IN" dirty="0"/>
              <a:t> </a:t>
            </a:r>
            <a:r>
              <a:rPr lang="en-IN" dirty="0" err="1"/>
              <a:t>elasticsearch</a:t>
            </a:r>
            <a:r>
              <a:rPr lang="en-IN" dirty="0"/>
              <a:t> </a:t>
            </a:r>
            <a:r>
              <a:rPr lang="en-IN" dirty="0" err="1"/>
              <a:t>kibana</a:t>
            </a:r>
            <a:r>
              <a:rPr lang="en-IN" dirty="0"/>
              <a:t> </a:t>
            </a:r>
            <a:r>
              <a:rPr lang="en-IN" dirty="0" err="1"/>
              <a:t>jq</a:t>
            </a:r>
            <a:endParaRPr lang="en-IN" dirty="0"/>
          </a:p>
          <a:p>
            <a:endParaRPr lang="en-IN" dirty="0"/>
          </a:p>
          <a:p>
            <a:r>
              <a:rPr lang="en-IN" dirty="0" err="1"/>
              <a:t>wget</a:t>
            </a:r>
            <a:r>
              <a:rPr lang="en-IN" dirty="0"/>
              <a:t> -</a:t>
            </a:r>
            <a:r>
              <a:rPr lang="en-IN" dirty="0" err="1"/>
              <a:t>qO</a:t>
            </a:r>
            <a:r>
              <a:rPr lang="en-IN" dirty="0"/>
              <a:t> - http://packages.confluent.io/deb/3.3/archive.key | </a:t>
            </a:r>
            <a:r>
              <a:rPr lang="en-IN" dirty="0" err="1"/>
              <a:t>sudo</a:t>
            </a:r>
            <a:r>
              <a:rPr lang="en-IN" dirty="0"/>
              <a:t> apt-key add -</a:t>
            </a:r>
          </a:p>
          <a:p>
            <a:endParaRPr lang="en-IN" dirty="0"/>
          </a:p>
          <a:p>
            <a:r>
              <a:rPr lang="en-IN" dirty="0" err="1"/>
              <a:t>sudo</a:t>
            </a:r>
            <a:r>
              <a:rPr lang="en-IN" dirty="0"/>
              <a:t> add-apt-repository "deb [arch=amd64] http://packages.confluent.io/deb/3.3 stable main"</a:t>
            </a:r>
          </a:p>
          <a:p>
            <a:endParaRPr lang="en-IN" dirty="0"/>
          </a:p>
          <a:p>
            <a:r>
              <a:rPr lang="en-IN" dirty="0" err="1"/>
              <a:t>sudo</a:t>
            </a:r>
            <a:r>
              <a:rPr lang="en-IN" dirty="0"/>
              <a:t> apt-get install confluent-platform-oss-2.11</a:t>
            </a:r>
          </a:p>
        </p:txBody>
      </p:sp>
    </p:spTree>
    <p:extLst>
      <p:ext uri="{BB962C8B-B14F-4D97-AF65-F5344CB8AC3E}">
        <p14:creationId xmlns:p14="http://schemas.microsoft.com/office/powerpoint/2010/main" val="93676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B47B47-79F7-48A9-9705-199DC817BA7F}"/>
              </a:ext>
            </a:extLst>
          </p:cNvPr>
          <p:cNvSpPr/>
          <p:nvPr/>
        </p:nvSpPr>
        <p:spPr>
          <a:xfrm>
            <a:off x="606669" y="1239891"/>
            <a:ext cx="10480431" cy="5001369"/>
          </a:xfrm>
          <a:prstGeom prst="rect">
            <a:avLst/>
          </a:prstGeom>
        </p:spPr>
        <p:txBody>
          <a:bodyPr wrap="square">
            <a:spAutoFit/>
          </a:bodyPr>
          <a:lstStyle/>
          <a:p>
            <a:r>
              <a:rPr lang="en-IN" b="1" dirty="0"/>
              <a:t>Apache Kafka</a:t>
            </a:r>
            <a:r>
              <a:rPr lang="en-IN" dirty="0"/>
              <a:t> is an open-source message broker project developed by the Apache Software Foundation written in Scala. The project aims to provide a unified, high-throughput, low-latency platform for handling real-time data feeds. It is, in its essence, a "massively scalable pub/sub message queue architected as a distributed transaction log," making it highly valuable for enterprise infrastructures to process streaming data.</a:t>
            </a:r>
            <a:r>
              <a:rPr lang="en-IN" sz="3200" dirty="0"/>
              <a:t> </a:t>
            </a:r>
          </a:p>
          <a:p>
            <a:endParaRPr lang="en-IN" sz="3200" dirty="0"/>
          </a:p>
          <a:p>
            <a:endParaRPr lang="en-IN" sz="3200" dirty="0"/>
          </a:p>
          <a:p>
            <a:pPr algn="ctr"/>
            <a:r>
              <a:rPr lang="en-IN" b="1" dirty="0"/>
              <a:t>Why Kafka?</a:t>
            </a:r>
          </a:p>
          <a:p>
            <a:endParaRPr lang="en-IN" dirty="0"/>
          </a:p>
          <a:p>
            <a:r>
              <a:rPr lang="en-IN" dirty="0"/>
              <a:t>Kafka is a unified platform for handling all the real-time data feeds. Kafka supports low latency message delivery and gives guarantee for fault tolerance in the presence of machine failures. It has the ability to handle a large number of diverse consumers. Kafka is very fast, performs 2 million writes/sec. Kafka persists all data to the disk, which essentially means that all the writes go to the page cache of the OS (RAM). This makes it very efficient to transfer data from page cache to a network socket</a:t>
            </a:r>
          </a:p>
          <a:p>
            <a:r>
              <a:rPr lang="en-IN" sz="3200" dirty="0"/>
              <a:t>                                          </a:t>
            </a:r>
            <a:endParaRPr lang="en-IN" sz="1400" i="1" dirty="0"/>
          </a:p>
          <a:p>
            <a:endParaRPr lang="en-IN" sz="1100" dirty="0"/>
          </a:p>
        </p:txBody>
      </p:sp>
      <p:sp>
        <p:nvSpPr>
          <p:cNvPr id="3" name="TextBox 2">
            <a:extLst>
              <a:ext uri="{FF2B5EF4-FFF2-40B4-BE49-F238E27FC236}">
                <a16:creationId xmlns:a16="http://schemas.microsoft.com/office/drawing/2014/main" id="{CACE7657-42EB-41B8-826B-6BDD41719631}"/>
              </a:ext>
            </a:extLst>
          </p:cNvPr>
          <p:cNvSpPr txBox="1"/>
          <p:nvPr/>
        </p:nvSpPr>
        <p:spPr>
          <a:xfrm>
            <a:off x="4422530" y="624255"/>
            <a:ext cx="3077307" cy="584775"/>
          </a:xfrm>
          <a:prstGeom prst="rect">
            <a:avLst/>
          </a:prstGeom>
          <a:noFill/>
        </p:spPr>
        <p:txBody>
          <a:bodyPr wrap="square" rtlCol="0">
            <a:spAutoFit/>
          </a:bodyPr>
          <a:lstStyle/>
          <a:p>
            <a:r>
              <a:rPr lang="en-IN" sz="3200" dirty="0"/>
              <a:t>What is Kafka?</a:t>
            </a:r>
          </a:p>
        </p:txBody>
      </p:sp>
    </p:spTree>
    <p:extLst>
      <p:ext uri="{BB962C8B-B14F-4D97-AF65-F5344CB8AC3E}">
        <p14:creationId xmlns:p14="http://schemas.microsoft.com/office/powerpoint/2010/main" val="145911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4AA66-E02F-42BB-B41C-4A12A2B5D15B}"/>
              </a:ext>
            </a:extLst>
          </p:cNvPr>
          <p:cNvPicPr>
            <a:picLocks noChangeAspect="1"/>
          </p:cNvPicPr>
          <p:nvPr/>
        </p:nvPicPr>
        <p:blipFill>
          <a:blip r:embed="rId2"/>
          <a:stretch>
            <a:fillRect/>
          </a:stretch>
        </p:blipFill>
        <p:spPr>
          <a:xfrm>
            <a:off x="1115615" y="2056388"/>
            <a:ext cx="4742993" cy="2739078"/>
          </a:xfrm>
          <a:prstGeom prst="rect">
            <a:avLst/>
          </a:prstGeom>
        </p:spPr>
      </p:pic>
      <p:cxnSp>
        <p:nvCxnSpPr>
          <p:cNvPr id="13" name="Straight Connector 8">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a:solidFill>
              <a:srgbClr val="F5836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3B4AFCB-1998-4B67-BC60-C28BF8B7840B}"/>
              </a:ext>
            </a:extLst>
          </p:cNvPr>
          <p:cNvPicPr>
            <a:picLocks noChangeAspect="1"/>
          </p:cNvPicPr>
          <p:nvPr/>
        </p:nvPicPr>
        <p:blipFill>
          <a:blip r:embed="rId3"/>
          <a:stretch>
            <a:fillRect/>
          </a:stretch>
        </p:blipFill>
        <p:spPr>
          <a:xfrm>
            <a:off x="6343240" y="1629281"/>
            <a:ext cx="4728015" cy="3593291"/>
          </a:xfrm>
          <a:prstGeom prst="rect">
            <a:avLst/>
          </a:prstGeom>
        </p:spPr>
      </p:pic>
    </p:spTree>
    <p:extLst>
      <p:ext uri="{BB962C8B-B14F-4D97-AF65-F5344CB8AC3E}">
        <p14:creationId xmlns:p14="http://schemas.microsoft.com/office/powerpoint/2010/main" val="390605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5051F-FDC7-4180-A819-1CC81FA2D4F1}"/>
              </a:ext>
            </a:extLst>
          </p:cNvPr>
          <p:cNvSpPr txBox="1"/>
          <p:nvPr/>
        </p:nvSpPr>
        <p:spPr>
          <a:xfrm>
            <a:off x="3955806" y="364794"/>
            <a:ext cx="3816594" cy="584775"/>
          </a:xfrm>
          <a:prstGeom prst="rect">
            <a:avLst/>
          </a:prstGeom>
          <a:noFill/>
        </p:spPr>
        <p:txBody>
          <a:bodyPr wrap="square" rtlCol="0">
            <a:spAutoFit/>
          </a:bodyPr>
          <a:lstStyle/>
          <a:p>
            <a:r>
              <a:rPr lang="en-IN" sz="3200" b="1" dirty="0"/>
              <a:t>Kafka installation</a:t>
            </a:r>
          </a:p>
        </p:txBody>
      </p:sp>
      <p:sp>
        <p:nvSpPr>
          <p:cNvPr id="3" name="TextBox 2">
            <a:extLst>
              <a:ext uri="{FF2B5EF4-FFF2-40B4-BE49-F238E27FC236}">
                <a16:creationId xmlns:a16="http://schemas.microsoft.com/office/drawing/2014/main" id="{8BD20579-2828-4BA6-9E09-3C01A140FF2A}"/>
              </a:ext>
            </a:extLst>
          </p:cNvPr>
          <p:cNvSpPr txBox="1"/>
          <p:nvPr/>
        </p:nvSpPr>
        <p:spPr>
          <a:xfrm>
            <a:off x="703385" y="1116623"/>
            <a:ext cx="9671538" cy="5693866"/>
          </a:xfrm>
          <a:prstGeom prst="rect">
            <a:avLst/>
          </a:prstGeom>
          <a:noFill/>
        </p:spPr>
        <p:txBody>
          <a:bodyPr wrap="square" rtlCol="0">
            <a:spAutoFit/>
          </a:bodyPr>
          <a:lstStyle/>
          <a:p>
            <a:r>
              <a:rPr lang="en-IN" dirty="0"/>
              <a:t>Perform below steps in namenode1,datanode1,datanode2</a:t>
            </a:r>
          </a:p>
          <a:p>
            <a:endParaRPr lang="en-IN" dirty="0"/>
          </a:p>
          <a:p>
            <a:r>
              <a:rPr lang="en-IN" sz="1400" dirty="0"/>
              <a:t>Create folder /</a:t>
            </a:r>
            <a:r>
              <a:rPr lang="en-IN" sz="1400" dirty="0" err="1"/>
              <a:t>usr</a:t>
            </a:r>
            <a:r>
              <a:rPr lang="en-IN" sz="1400" dirty="0"/>
              <a:t>/local/</a:t>
            </a:r>
            <a:r>
              <a:rPr lang="en-IN" sz="1400" dirty="0" err="1"/>
              <a:t>kafka</a:t>
            </a:r>
            <a:r>
              <a:rPr lang="en-IN" sz="1400" dirty="0"/>
              <a:t> and /var/</a:t>
            </a:r>
            <a:r>
              <a:rPr lang="en-IN" sz="1400" dirty="0" err="1"/>
              <a:t>kafkalog</a:t>
            </a:r>
            <a:endParaRPr lang="en-IN" sz="1400" dirty="0"/>
          </a:p>
          <a:p>
            <a:endParaRPr lang="en-IN" sz="1400" dirty="0"/>
          </a:p>
          <a:p>
            <a:r>
              <a:rPr lang="en-IN" sz="1400" dirty="0" err="1"/>
              <a:t>sudo</a:t>
            </a:r>
            <a:r>
              <a:rPr lang="en-IN" sz="1400" dirty="0"/>
              <a:t> </a:t>
            </a:r>
            <a:r>
              <a:rPr lang="en-IN" sz="1400" dirty="0" err="1"/>
              <a:t>mkdir</a:t>
            </a:r>
            <a:r>
              <a:rPr lang="en-IN" sz="1400" dirty="0"/>
              <a:t> /</a:t>
            </a:r>
            <a:r>
              <a:rPr lang="en-IN" sz="1400" dirty="0" err="1"/>
              <a:t>usr</a:t>
            </a:r>
            <a:r>
              <a:rPr lang="en-IN" sz="1400" dirty="0"/>
              <a:t>/local/</a:t>
            </a:r>
            <a:r>
              <a:rPr lang="en-IN" sz="1400" dirty="0" err="1"/>
              <a:t>kafka</a:t>
            </a:r>
            <a:endParaRPr lang="en-IN" sz="1400" dirty="0"/>
          </a:p>
          <a:p>
            <a:r>
              <a:rPr lang="en-IN" sz="1400" dirty="0" err="1"/>
              <a:t>sudo</a:t>
            </a:r>
            <a:r>
              <a:rPr lang="en-IN" sz="1400" dirty="0"/>
              <a:t> </a:t>
            </a:r>
            <a:r>
              <a:rPr lang="en-IN" sz="1400" dirty="0" err="1"/>
              <a:t>mkdir</a:t>
            </a:r>
            <a:r>
              <a:rPr lang="en-IN" sz="1400" dirty="0"/>
              <a:t> /var/</a:t>
            </a:r>
            <a:r>
              <a:rPr lang="en-IN" sz="1400" dirty="0" err="1"/>
              <a:t>kafkalog</a:t>
            </a:r>
            <a:endParaRPr lang="en-IN" sz="1400" dirty="0"/>
          </a:p>
          <a:p>
            <a:endParaRPr lang="en-IN" sz="1400" dirty="0"/>
          </a:p>
          <a:p>
            <a:endParaRPr lang="en-IN" sz="1400" dirty="0"/>
          </a:p>
          <a:p>
            <a:r>
              <a:rPr lang="en-IN" sz="1400" dirty="0" err="1"/>
              <a:t>sudo</a:t>
            </a:r>
            <a:r>
              <a:rPr lang="en-IN" sz="1400" dirty="0"/>
              <a:t> </a:t>
            </a:r>
            <a:r>
              <a:rPr lang="en-IN" sz="1400" dirty="0" err="1"/>
              <a:t>chmod</a:t>
            </a:r>
            <a:r>
              <a:rPr lang="en-IN" sz="1400" dirty="0"/>
              <a:t> –R 777 /</a:t>
            </a:r>
            <a:r>
              <a:rPr lang="en-IN" sz="1400" dirty="0" err="1"/>
              <a:t>usr</a:t>
            </a:r>
            <a:r>
              <a:rPr lang="en-IN" sz="1400" dirty="0"/>
              <a:t>/local/</a:t>
            </a:r>
            <a:r>
              <a:rPr lang="en-IN" sz="1400" dirty="0" err="1"/>
              <a:t>kafka</a:t>
            </a:r>
            <a:endParaRPr lang="en-IN" sz="1400" dirty="0"/>
          </a:p>
          <a:p>
            <a:r>
              <a:rPr lang="en-IN" sz="1400" dirty="0" err="1"/>
              <a:t>sudo</a:t>
            </a:r>
            <a:r>
              <a:rPr lang="en-IN" sz="1400" dirty="0"/>
              <a:t> </a:t>
            </a:r>
            <a:r>
              <a:rPr lang="en-IN" sz="1400" dirty="0" err="1"/>
              <a:t>chmod</a:t>
            </a:r>
            <a:r>
              <a:rPr lang="en-IN" sz="1400" dirty="0"/>
              <a:t> –R 777 /var/</a:t>
            </a:r>
            <a:r>
              <a:rPr lang="en-IN" sz="1400" dirty="0" err="1"/>
              <a:t>kafkalog</a:t>
            </a:r>
            <a:endParaRPr lang="en-IN" sz="1400" dirty="0"/>
          </a:p>
          <a:p>
            <a:endParaRPr lang="en-IN" sz="1400" dirty="0"/>
          </a:p>
          <a:p>
            <a:endParaRPr lang="en-IN" sz="1400" dirty="0"/>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a:t>
            </a:r>
            <a:r>
              <a:rPr lang="en-IN" sz="1400" dirty="0" err="1"/>
              <a:t>kafka</a:t>
            </a:r>
            <a:endParaRPr lang="en-IN" sz="1400" dirty="0"/>
          </a:p>
          <a:p>
            <a:r>
              <a:rPr lang="en-IN" sz="1400" dirty="0" err="1"/>
              <a:t>sudo</a:t>
            </a:r>
            <a:r>
              <a:rPr lang="en-IN" sz="1400" dirty="0"/>
              <a:t> </a:t>
            </a:r>
            <a:r>
              <a:rPr lang="en-IN" sz="1400" dirty="0" err="1"/>
              <a:t>chown</a:t>
            </a:r>
            <a:r>
              <a:rPr lang="en-IN" sz="1400" dirty="0"/>
              <a:t> –R </a:t>
            </a:r>
            <a:r>
              <a:rPr lang="en-IN" sz="1400" dirty="0" err="1"/>
              <a:t>hadoop:hadoop</a:t>
            </a:r>
            <a:r>
              <a:rPr lang="en-IN" sz="1400" dirty="0"/>
              <a:t> /var/</a:t>
            </a:r>
            <a:r>
              <a:rPr lang="en-IN" sz="1400" dirty="0" err="1"/>
              <a:t>kafkalog</a:t>
            </a:r>
            <a:endParaRPr lang="en-IN" sz="1400" dirty="0"/>
          </a:p>
          <a:p>
            <a:endParaRPr lang="en-IN" sz="1400" dirty="0"/>
          </a:p>
          <a:p>
            <a:endParaRPr lang="en-IN" sz="1400" dirty="0"/>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5108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5051F-FDC7-4180-A819-1CC81FA2D4F1}"/>
              </a:ext>
            </a:extLst>
          </p:cNvPr>
          <p:cNvSpPr txBox="1"/>
          <p:nvPr/>
        </p:nvSpPr>
        <p:spPr>
          <a:xfrm>
            <a:off x="3955806" y="364794"/>
            <a:ext cx="3816594" cy="584775"/>
          </a:xfrm>
          <a:prstGeom prst="rect">
            <a:avLst/>
          </a:prstGeom>
          <a:noFill/>
        </p:spPr>
        <p:txBody>
          <a:bodyPr wrap="square" rtlCol="0">
            <a:spAutoFit/>
          </a:bodyPr>
          <a:lstStyle/>
          <a:p>
            <a:r>
              <a:rPr lang="en-IN" sz="3200" b="1" dirty="0"/>
              <a:t>Kafka installation</a:t>
            </a:r>
          </a:p>
        </p:txBody>
      </p:sp>
      <p:sp>
        <p:nvSpPr>
          <p:cNvPr id="3" name="TextBox 2">
            <a:extLst>
              <a:ext uri="{FF2B5EF4-FFF2-40B4-BE49-F238E27FC236}">
                <a16:creationId xmlns:a16="http://schemas.microsoft.com/office/drawing/2014/main" id="{8BD20579-2828-4BA6-9E09-3C01A140FF2A}"/>
              </a:ext>
            </a:extLst>
          </p:cNvPr>
          <p:cNvSpPr txBox="1"/>
          <p:nvPr/>
        </p:nvSpPr>
        <p:spPr>
          <a:xfrm>
            <a:off x="703385" y="1116623"/>
            <a:ext cx="9671538" cy="7879080"/>
          </a:xfrm>
          <a:prstGeom prst="rect">
            <a:avLst/>
          </a:prstGeom>
          <a:noFill/>
        </p:spPr>
        <p:txBody>
          <a:bodyPr wrap="square" rtlCol="0">
            <a:spAutoFit/>
          </a:bodyPr>
          <a:lstStyle/>
          <a:p>
            <a:r>
              <a:rPr lang="en-IN" dirty="0"/>
              <a:t>Perform below steps in namenode1</a:t>
            </a:r>
          </a:p>
          <a:p>
            <a:endParaRPr lang="en-IN" dirty="0"/>
          </a:p>
          <a:p>
            <a:r>
              <a:rPr lang="en-IN" u="sng" dirty="0"/>
              <a:t>Copy software</a:t>
            </a:r>
          </a:p>
          <a:p>
            <a:endParaRPr lang="en-IN" dirty="0"/>
          </a:p>
          <a:p>
            <a:r>
              <a:rPr lang="en-IN" sz="1400" dirty="0"/>
              <a:t> cp /home/</a:t>
            </a:r>
            <a:r>
              <a:rPr lang="en-IN" sz="1400" dirty="0" err="1"/>
              <a:t>hadoop</a:t>
            </a:r>
            <a:r>
              <a:rPr lang="en-IN" sz="1400" dirty="0"/>
              <a:t>/</a:t>
            </a:r>
            <a:r>
              <a:rPr lang="en-IN" sz="1400" dirty="0" err="1"/>
              <a:t>softwares</a:t>
            </a:r>
            <a:r>
              <a:rPr lang="en-IN" sz="1400" dirty="0"/>
              <a:t>/kafka_2.11-1.0.0.tgz /</a:t>
            </a:r>
            <a:r>
              <a:rPr lang="en-IN" sz="1400" dirty="0" err="1"/>
              <a:t>usr</a:t>
            </a:r>
            <a:r>
              <a:rPr lang="en-IN" sz="1400" dirty="0"/>
              <a:t>/local/</a:t>
            </a:r>
            <a:r>
              <a:rPr lang="en-IN" sz="1400" dirty="0" err="1"/>
              <a:t>kafka</a:t>
            </a:r>
            <a:r>
              <a:rPr lang="en-IN" sz="1400" dirty="0"/>
              <a:t>/</a:t>
            </a:r>
          </a:p>
          <a:p>
            <a:endParaRPr lang="en-IN" sz="1400" dirty="0"/>
          </a:p>
          <a:p>
            <a:r>
              <a:rPr lang="en-IN" sz="1400" dirty="0"/>
              <a:t>        Or </a:t>
            </a:r>
          </a:p>
          <a:p>
            <a:r>
              <a:rPr lang="en-IN" u="sng" dirty="0"/>
              <a:t>Download</a:t>
            </a:r>
          </a:p>
          <a:p>
            <a:endParaRPr lang="en-IN" sz="1400" b="1" u="sng" dirty="0"/>
          </a:p>
          <a:p>
            <a:r>
              <a:rPr lang="en-IN" sz="1400" dirty="0"/>
              <a:t>cd /</a:t>
            </a:r>
            <a:r>
              <a:rPr lang="en-IN" sz="1400" dirty="0" err="1"/>
              <a:t>usr</a:t>
            </a:r>
            <a:r>
              <a:rPr lang="en-IN" sz="1400" dirty="0"/>
              <a:t>/local/</a:t>
            </a:r>
            <a:r>
              <a:rPr lang="en-IN" sz="1400" dirty="0" err="1"/>
              <a:t>kafka</a:t>
            </a:r>
            <a:r>
              <a:rPr lang="en-IN" sz="1400" dirty="0"/>
              <a:t>/</a:t>
            </a:r>
          </a:p>
          <a:p>
            <a:endParaRPr lang="en-IN" sz="1400" dirty="0"/>
          </a:p>
          <a:p>
            <a:r>
              <a:rPr lang="da-DK" dirty="0"/>
              <a:t>wget </a:t>
            </a:r>
            <a:r>
              <a:rPr lang="da-DK" dirty="0">
                <a:hlinkClick r:id="rId2"/>
              </a:rPr>
              <a:t>http://www-eu.apache.org/dist/kafka/1.0.1/kafka_2.12-1.0.1.tgz</a:t>
            </a:r>
            <a:endParaRPr lang="da-DK" dirty="0"/>
          </a:p>
          <a:p>
            <a:endParaRPr lang="da-DK" dirty="0"/>
          </a:p>
          <a:p>
            <a:r>
              <a:rPr lang="en-IN" u="sng" dirty="0"/>
              <a:t>Extract the file</a:t>
            </a:r>
          </a:p>
          <a:p>
            <a:endParaRPr lang="en-IN" dirty="0"/>
          </a:p>
          <a:p>
            <a:r>
              <a:rPr lang="en-IN" sz="1400" dirty="0"/>
              <a:t>tar –</a:t>
            </a:r>
            <a:r>
              <a:rPr lang="en-IN" sz="1400" dirty="0" err="1"/>
              <a:t>xvzf</a:t>
            </a:r>
            <a:r>
              <a:rPr lang="en-IN" sz="1400" dirty="0"/>
              <a:t> kafka_2.11-1.0.0.tgz </a:t>
            </a:r>
          </a:p>
          <a:p>
            <a:endParaRPr lang="en-IN" dirty="0"/>
          </a:p>
          <a:p>
            <a:r>
              <a:rPr lang="en-IN" u="sng" dirty="0"/>
              <a:t>Move file</a:t>
            </a:r>
          </a:p>
          <a:p>
            <a:endParaRPr lang="en-IN" dirty="0"/>
          </a:p>
          <a:p>
            <a:r>
              <a:rPr lang="en-IN" sz="1400" dirty="0"/>
              <a:t>cd /</a:t>
            </a:r>
            <a:r>
              <a:rPr lang="en-IN" sz="1400" dirty="0" err="1"/>
              <a:t>usr</a:t>
            </a:r>
            <a:r>
              <a:rPr lang="en-IN" sz="1400" dirty="0"/>
              <a:t>/local/</a:t>
            </a:r>
            <a:r>
              <a:rPr lang="en-IN" sz="1400" dirty="0" err="1"/>
              <a:t>kafka</a:t>
            </a:r>
            <a:r>
              <a:rPr lang="en-IN" sz="1400" dirty="0"/>
              <a:t>/ kafka_2.11-1.0.0</a:t>
            </a:r>
            <a:endParaRPr lang="da-DK" sz="1400" dirty="0"/>
          </a:p>
          <a:p>
            <a:r>
              <a:rPr lang="da-DK" sz="1400" dirty="0"/>
              <a:t>mv * ../</a:t>
            </a:r>
          </a:p>
          <a:p>
            <a:r>
              <a:rPr lang="da-DK" sz="1400" dirty="0"/>
              <a:t>rmdir </a:t>
            </a:r>
            <a:r>
              <a:rPr lang="en-IN" sz="1400" dirty="0"/>
              <a:t>kafka_2.11-1.0.0</a:t>
            </a:r>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09120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5051F-FDC7-4180-A819-1CC81FA2D4F1}"/>
              </a:ext>
            </a:extLst>
          </p:cNvPr>
          <p:cNvSpPr txBox="1"/>
          <p:nvPr/>
        </p:nvSpPr>
        <p:spPr>
          <a:xfrm>
            <a:off x="3955806" y="364794"/>
            <a:ext cx="3816594" cy="584775"/>
          </a:xfrm>
          <a:prstGeom prst="rect">
            <a:avLst/>
          </a:prstGeom>
          <a:noFill/>
        </p:spPr>
        <p:txBody>
          <a:bodyPr wrap="square" rtlCol="0">
            <a:spAutoFit/>
          </a:bodyPr>
          <a:lstStyle/>
          <a:p>
            <a:r>
              <a:rPr lang="en-IN" sz="3200" b="1" dirty="0"/>
              <a:t>Kafka installation</a:t>
            </a:r>
          </a:p>
        </p:txBody>
      </p:sp>
      <p:sp>
        <p:nvSpPr>
          <p:cNvPr id="3" name="TextBox 2">
            <a:extLst>
              <a:ext uri="{FF2B5EF4-FFF2-40B4-BE49-F238E27FC236}">
                <a16:creationId xmlns:a16="http://schemas.microsoft.com/office/drawing/2014/main" id="{8BD20579-2828-4BA6-9E09-3C01A140FF2A}"/>
              </a:ext>
            </a:extLst>
          </p:cNvPr>
          <p:cNvSpPr txBox="1"/>
          <p:nvPr/>
        </p:nvSpPr>
        <p:spPr>
          <a:xfrm>
            <a:off x="703385" y="1025183"/>
            <a:ext cx="9671538" cy="4031873"/>
          </a:xfrm>
          <a:prstGeom prst="rect">
            <a:avLst/>
          </a:prstGeom>
          <a:noFill/>
        </p:spPr>
        <p:txBody>
          <a:bodyPr wrap="square" rtlCol="0">
            <a:spAutoFit/>
          </a:bodyPr>
          <a:lstStyle/>
          <a:p>
            <a:r>
              <a:rPr lang="en-IN" dirty="0"/>
              <a:t>Now change the property file</a:t>
            </a:r>
          </a:p>
          <a:p>
            <a:endParaRPr lang="en-IN" dirty="0"/>
          </a:p>
          <a:p>
            <a:r>
              <a:rPr lang="en-IN" dirty="0" err="1"/>
              <a:t>gedit</a:t>
            </a:r>
            <a:r>
              <a:rPr lang="en-IN" dirty="0"/>
              <a:t> /</a:t>
            </a:r>
            <a:r>
              <a:rPr lang="en-IN" dirty="0" err="1"/>
              <a:t>usr</a:t>
            </a:r>
            <a:r>
              <a:rPr lang="en-IN" dirty="0"/>
              <a:t>/local/</a:t>
            </a:r>
            <a:r>
              <a:rPr lang="en-IN" dirty="0" err="1"/>
              <a:t>kafka</a:t>
            </a:r>
            <a:r>
              <a:rPr lang="en-IN" dirty="0"/>
              <a:t>/config/</a:t>
            </a:r>
            <a:r>
              <a:rPr lang="en-IN" dirty="0" err="1"/>
              <a:t>server.properties</a:t>
            </a:r>
            <a:endParaRPr lang="en-IN" sz="1400" dirty="0"/>
          </a:p>
          <a:p>
            <a:endParaRPr lang="en-IN" sz="1400" dirty="0"/>
          </a:p>
          <a:p>
            <a:r>
              <a:rPr lang="en-IN" sz="1400" dirty="0"/>
              <a:t>broker.id=1</a:t>
            </a:r>
          </a:p>
          <a:p>
            <a:r>
              <a:rPr lang="en-IN" sz="1400" dirty="0"/>
              <a:t>listeners=PLAINTEXT://:9092</a:t>
            </a:r>
          </a:p>
          <a:p>
            <a:r>
              <a:rPr lang="en-IN" sz="1400" dirty="0" err="1"/>
              <a:t>advertised.listeners</a:t>
            </a:r>
            <a:r>
              <a:rPr lang="en-IN" sz="1400" dirty="0"/>
              <a:t>=PLAINTEXT://namenode1:9092</a:t>
            </a:r>
          </a:p>
          <a:p>
            <a:r>
              <a:rPr lang="en-IN" sz="1400" dirty="0" err="1"/>
              <a:t>zookeeper.connect</a:t>
            </a:r>
            <a:r>
              <a:rPr lang="en-IN" sz="1400" dirty="0"/>
              <a:t>=namenode1:2181,datanode1:2181,datanode2:2181</a:t>
            </a:r>
          </a:p>
          <a:p>
            <a:r>
              <a:rPr lang="en-IN" sz="1400" dirty="0" err="1"/>
              <a:t>delete.topic.enable</a:t>
            </a:r>
            <a:r>
              <a:rPr lang="en-IN" sz="1400" dirty="0"/>
              <a:t> = true</a:t>
            </a:r>
          </a:p>
          <a:p>
            <a:r>
              <a:rPr lang="en-IN" sz="1400" dirty="0" err="1"/>
              <a:t>log.dirs</a:t>
            </a:r>
            <a:r>
              <a:rPr lang="en-IN" sz="1400" dirty="0"/>
              <a:t>=/var/</a:t>
            </a:r>
            <a:r>
              <a:rPr lang="en-IN" sz="1400" dirty="0" err="1"/>
              <a:t>kafkalog</a:t>
            </a:r>
            <a:endParaRPr lang="en-IN" sz="1400" dirty="0"/>
          </a:p>
          <a:p>
            <a:endParaRPr lang="en-IN" sz="14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51583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3928696" y="479093"/>
            <a:ext cx="4239357" cy="584775"/>
          </a:xfrm>
          <a:prstGeom prst="rect">
            <a:avLst/>
          </a:prstGeom>
          <a:noFill/>
        </p:spPr>
        <p:txBody>
          <a:bodyPr wrap="square" rtlCol="0">
            <a:spAutoFit/>
          </a:bodyPr>
          <a:lstStyle/>
          <a:p>
            <a:r>
              <a:rPr lang="en-IN" sz="3200" b="1" dirty="0"/>
              <a:t>Kafka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1283677" y="1134208"/>
            <a:ext cx="9624646" cy="5078313"/>
          </a:xfrm>
          <a:prstGeom prst="rect">
            <a:avLst/>
          </a:prstGeom>
          <a:noFill/>
        </p:spPr>
        <p:txBody>
          <a:bodyPr wrap="square" rtlCol="0">
            <a:spAutoFit/>
          </a:bodyPr>
          <a:lstStyle/>
          <a:p>
            <a:endParaRPr lang="en-IN" dirty="0"/>
          </a:p>
          <a:p>
            <a:r>
              <a:rPr lang="en-IN" dirty="0"/>
              <a:t>Set path for </a:t>
            </a:r>
            <a:r>
              <a:rPr lang="en-IN" dirty="0" err="1"/>
              <a:t>kafka</a:t>
            </a:r>
            <a:r>
              <a:rPr lang="en-IN" dirty="0"/>
              <a:t>/bin in  ~/.</a:t>
            </a:r>
            <a:r>
              <a:rPr lang="en-IN" dirty="0" err="1"/>
              <a:t>bashrc</a:t>
            </a:r>
            <a:r>
              <a:rPr lang="en-IN" dirty="0"/>
              <a:t> file </a:t>
            </a:r>
          </a:p>
          <a:p>
            <a:endParaRPr lang="en-IN" dirty="0"/>
          </a:p>
          <a:p>
            <a:r>
              <a:rPr lang="en-IN" dirty="0" err="1"/>
              <a:t>gedit</a:t>
            </a:r>
            <a:r>
              <a:rPr lang="en-IN" dirty="0"/>
              <a:t> ~/.</a:t>
            </a:r>
            <a:r>
              <a:rPr lang="en-IN" dirty="0" err="1"/>
              <a:t>bashrc</a:t>
            </a:r>
            <a:endParaRPr lang="en-IN" dirty="0"/>
          </a:p>
          <a:p>
            <a:endParaRPr lang="en-IN" dirty="0"/>
          </a:p>
          <a:p>
            <a:r>
              <a:rPr lang="en-IN" dirty="0"/>
              <a:t>export KAFKA_HOME=/</a:t>
            </a:r>
            <a:r>
              <a:rPr lang="en-IN" dirty="0" err="1"/>
              <a:t>usr</a:t>
            </a:r>
            <a:r>
              <a:rPr lang="en-IN" dirty="0"/>
              <a:t>/local/</a:t>
            </a:r>
            <a:r>
              <a:rPr lang="en-IN" dirty="0" err="1"/>
              <a:t>kafka</a:t>
            </a:r>
            <a:endParaRPr lang="en-IN" dirty="0"/>
          </a:p>
          <a:p>
            <a:r>
              <a:rPr lang="en-IN" dirty="0"/>
              <a:t>export PATH=$KAFKA_HOME/bin:$PATH</a:t>
            </a:r>
          </a:p>
          <a:p>
            <a:endParaRPr lang="en-IN" dirty="0"/>
          </a:p>
          <a:p>
            <a:r>
              <a:rPr lang="en-IN" dirty="0"/>
              <a:t>Now execute </a:t>
            </a:r>
          </a:p>
          <a:p>
            <a:endParaRPr lang="en-IN" dirty="0"/>
          </a:p>
          <a:p>
            <a:r>
              <a:rPr lang="en-IN" dirty="0"/>
              <a:t>source ~/.</a:t>
            </a:r>
            <a:r>
              <a:rPr lang="en-IN" dirty="0" err="1"/>
              <a:t>bashrc</a:t>
            </a:r>
            <a:endParaRPr lang="en-IN" dirty="0"/>
          </a:p>
          <a:p>
            <a:endParaRPr lang="en-IN" dirty="0"/>
          </a:p>
          <a:p>
            <a:endParaRPr lang="en-IN" dirty="0"/>
          </a:p>
          <a:p>
            <a:endParaRPr lang="en-IN" dirty="0"/>
          </a:p>
          <a:p>
            <a:endParaRPr lang="en-IN" dirty="0"/>
          </a:p>
          <a:p>
            <a:r>
              <a:rPr lang="en-IN" dirty="0"/>
              <a:t>  </a:t>
            </a:r>
          </a:p>
          <a:p>
            <a:endParaRPr lang="en-IN" dirty="0"/>
          </a:p>
          <a:p>
            <a:endParaRPr lang="en-IN" dirty="0"/>
          </a:p>
        </p:txBody>
      </p:sp>
    </p:spTree>
    <p:extLst>
      <p:ext uri="{BB962C8B-B14F-4D97-AF65-F5344CB8AC3E}">
        <p14:creationId xmlns:p14="http://schemas.microsoft.com/office/powerpoint/2010/main" val="19076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F2D7A1-858C-4196-B31B-B34AF1A21C9A}"/>
              </a:ext>
            </a:extLst>
          </p:cNvPr>
          <p:cNvSpPr/>
          <p:nvPr/>
        </p:nvSpPr>
        <p:spPr>
          <a:xfrm>
            <a:off x="1393767" y="786998"/>
            <a:ext cx="6096000" cy="7232749"/>
          </a:xfrm>
          <a:prstGeom prst="rect">
            <a:avLst/>
          </a:prstGeom>
        </p:spPr>
        <p:txBody>
          <a:bodyPr>
            <a:spAutoFit/>
          </a:bodyPr>
          <a:lstStyle/>
          <a:p>
            <a:r>
              <a:rPr lang="en-IN" b="1" u="sng" dirty="0"/>
              <a:t>Copy every thing to datanode1 and datanode2</a:t>
            </a:r>
          </a:p>
          <a:p>
            <a:endParaRPr lang="en-IN" b="1" u="sng" dirty="0"/>
          </a:p>
          <a:p>
            <a:r>
              <a:rPr lang="pt-BR" dirty="0"/>
              <a:t>scp -r /usr/local/kafka/* hadoop@datanode1:/usr/local/kafka</a:t>
            </a:r>
          </a:p>
          <a:p>
            <a:r>
              <a:rPr lang="pt-BR" dirty="0"/>
              <a:t>scp -r /usr/local/kafka/* hadoop@datanode2:/usr/local/kafka</a:t>
            </a:r>
          </a:p>
          <a:p>
            <a:r>
              <a:rPr lang="pt-BR" dirty="0"/>
              <a:t>scp -r ~/.bashrc hadoop@datanode1:~/.bashrc </a:t>
            </a:r>
          </a:p>
          <a:p>
            <a:r>
              <a:rPr lang="pt-BR" dirty="0"/>
              <a:t>scp -r ~/.bashrc hadoop@datanode2:~/.bashrc </a:t>
            </a:r>
          </a:p>
          <a:p>
            <a:endParaRPr lang="pt-BR" dirty="0"/>
          </a:p>
          <a:p>
            <a:r>
              <a:rPr lang="pt-BR" b="1" u="sng" dirty="0"/>
              <a:t>Run below command in datanode1 and datanode2</a:t>
            </a:r>
          </a:p>
          <a:p>
            <a:r>
              <a:rPr lang="pt-BR" dirty="0"/>
              <a:t>source ~/.bashrc </a:t>
            </a:r>
          </a:p>
          <a:p>
            <a:endParaRPr lang="pt-BR" dirty="0"/>
          </a:p>
          <a:p>
            <a:r>
              <a:rPr lang="pt-BR" b="1" u="sng" dirty="0"/>
              <a:t>Change configuration on datanode1 and datanode2</a:t>
            </a:r>
          </a:p>
          <a:p>
            <a:endParaRPr lang="pt-BR" b="1" u="sng" dirty="0"/>
          </a:p>
          <a:p>
            <a:r>
              <a:rPr lang="en-IN" dirty="0" err="1"/>
              <a:t>gedit</a:t>
            </a:r>
            <a:r>
              <a:rPr lang="en-IN" dirty="0"/>
              <a:t> /</a:t>
            </a:r>
            <a:r>
              <a:rPr lang="en-IN" dirty="0" err="1"/>
              <a:t>usr</a:t>
            </a:r>
            <a:r>
              <a:rPr lang="en-IN" dirty="0"/>
              <a:t>/local/</a:t>
            </a:r>
            <a:r>
              <a:rPr lang="en-IN" dirty="0" err="1"/>
              <a:t>kafka</a:t>
            </a:r>
            <a:r>
              <a:rPr lang="en-IN" dirty="0"/>
              <a:t>/config/</a:t>
            </a:r>
            <a:r>
              <a:rPr lang="en-IN" dirty="0" err="1"/>
              <a:t>server.properties</a:t>
            </a:r>
            <a:endParaRPr lang="en-IN" dirty="0"/>
          </a:p>
          <a:p>
            <a:endParaRPr lang="en-IN" dirty="0"/>
          </a:p>
          <a:p>
            <a:r>
              <a:rPr lang="en-IN" b="1" dirty="0"/>
              <a:t>on datanode1</a:t>
            </a:r>
          </a:p>
          <a:p>
            <a:r>
              <a:rPr lang="en-IN" dirty="0"/>
              <a:t>broker.id=2</a:t>
            </a:r>
          </a:p>
          <a:p>
            <a:r>
              <a:rPr lang="en-IN" dirty="0" err="1"/>
              <a:t>advertised.listeners</a:t>
            </a:r>
            <a:r>
              <a:rPr lang="en-IN" dirty="0"/>
              <a:t>=PLAINTEXT://datanode1:9092</a:t>
            </a:r>
          </a:p>
          <a:p>
            <a:endParaRPr lang="en-IN" dirty="0"/>
          </a:p>
          <a:p>
            <a:r>
              <a:rPr lang="en-IN" b="1" dirty="0"/>
              <a:t>on datanode2</a:t>
            </a:r>
          </a:p>
          <a:p>
            <a:r>
              <a:rPr lang="en-IN" dirty="0"/>
              <a:t>broker.id=3</a:t>
            </a:r>
          </a:p>
          <a:p>
            <a:r>
              <a:rPr lang="en-IN" dirty="0" err="1"/>
              <a:t>advertised.listeners</a:t>
            </a:r>
            <a:r>
              <a:rPr lang="en-IN" dirty="0"/>
              <a:t>=PLAINTEXT://datanode2:9092</a:t>
            </a:r>
          </a:p>
          <a:p>
            <a:endParaRPr lang="en-IN" dirty="0"/>
          </a:p>
          <a:p>
            <a:endParaRPr lang="en-IN" dirty="0"/>
          </a:p>
          <a:p>
            <a:endParaRPr lang="en-IN" dirty="0"/>
          </a:p>
          <a:p>
            <a:endParaRPr lang="en-IN" dirty="0"/>
          </a:p>
          <a:p>
            <a:endParaRPr lang="pt-BR" b="1" u="sng" dirty="0"/>
          </a:p>
        </p:txBody>
      </p:sp>
    </p:spTree>
    <p:extLst>
      <p:ext uri="{BB962C8B-B14F-4D97-AF65-F5344CB8AC3E}">
        <p14:creationId xmlns:p14="http://schemas.microsoft.com/office/powerpoint/2010/main" val="381143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5E273-C4BC-4A23-8F64-CA2CBA6EC988}"/>
              </a:ext>
            </a:extLst>
          </p:cNvPr>
          <p:cNvSpPr txBox="1"/>
          <p:nvPr/>
        </p:nvSpPr>
        <p:spPr>
          <a:xfrm>
            <a:off x="4015047" y="390698"/>
            <a:ext cx="1401025" cy="369332"/>
          </a:xfrm>
          <a:prstGeom prst="rect">
            <a:avLst/>
          </a:prstGeom>
          <a:noFill/>
        </p:spPr>
        <p:txBody>
          <a:bodyPr wrap="none" rtlCol="0">
            <a:spAutoFit/>
          </a:bodyPr>
          <a:lstStyle/>
          <a:p>
            <a:r>
              <a:rPr lang="en-IN" b="1" dirty="0"/>
              <a:t>Start Servers</a:t>
            </a:r>
          </a:p>
        </p:txBody>
      </p:sp>
      <p:sp>
        <p:nvSpPr>
          <p:cNvPr id="3" name="TextBox 2">
            <a:extLst>
              <a:ext uri="{FF2B5EF4-FFF2-40B4-BE49-F238E27FC236}">
                <a16:creationId xmlns:a16="http://schemas.microsoft.com/office/drawing/2014/main" id="{54DCD587-F089-4178-BDE0-06CDF8087E09}"/>
              </a:ext>
            </a:extLst>
          </p:cNvPr>
          <p:cNvSpPr txBox="1"/>
          <p:nvPr/>
        </p:nvSpPr>
        <p:spPr>
          <a:xfrm>
            <a:off x="1113905" y="1296786"/>
            <a:ext cx="8841844" cy="3693319"/>
          </a:xfrm>
          <a:prstGeom prst="rect">
            <a:avLst/>
          </a:prstGeom>
          <a:noFill/>
        </p:spPr>
        <p:txBody>
          <a:bodyPr wrap="none" rtlCol="0">
            <a:spAutoFit/>
          </a:bodyPr>
          <a:lstStyle/>
          <a:p>
            <a:r>
              <a:rPr lang="en-IN" b="1" dirty="0"/>
              <a:t>Start Zookeeper</a:t>
            </a:r>
          </a:p>
          <a:p>
            <a:endParaRPr lang="en-IN" dirty="0"/>
          </a:p>
          <a:p>
            <a:r>
              <a:rPr lang="en-IN" dirty="0"/>
              <a:t>/usr/local/zookeeper/bin/zkServer.sh start /</a:t>
            </a:r>
            <a:r>
              <a:rPr lang="en-IN" dirty="0" err="1"/>
              <a:t>usr</a:t>
            </a:r>
            <a:r>
              <a:rPr lang="en-IN" dirty="0"/>
              <a:t>/local/zookeeper/conf/</a:t>
            </a:r>
            <a:r>
              <a:rPr lang="en-IN" dirty="0" err="1"/>
              <a:t>zoo.cfg</a:t>
            </a:r>
            <a:endParaRPr lang="en-IN" dirty="0"/>
          </a:p>
          <a:p>
            <a:endParaRPr lang="en-IN" dirty="0"/>
          </a:p>
          <a:p>
            <a:r>
              <a:rPr lang="en-IN" dirty="0"/>
              <a:t>Check status</a:t>
            </a:r>
          </a:p>
          <a:p>
            <a:endParaRPr lang="en-IN" dirty="0"/>
          </a:p>
          <a:p>
            <a:r>
              <a:rPr lang="en-IN" dirty="0"/>
              <a:t>/usr/local/zookeeper/bin/zkServer.sh status</a:t>
            </a:r>
          </a:p>
          <a:p>
            <a:endParaRPr lang="en-IN" dirty="0"/>
          </a:p>
          <a:p>
            <a:r>
              <a:rPr lang="en-IN" b="1" dirty="0"/>
              <a:t>Start Kafka server</a:t>
            </a:r>
          </a:p>
          <a:p>
            <a:endParaRPr lang="en-IN" dirty="0"/>
          </a:p>
          <a:p>
            <a:r>
              <a:rPr lang="en-IN" dirty="0"/>
              <a:t>/usr/local/kafka/bin/kafka-server-start.sh -daemon /</a:t>
            </a:r>
            <a:r>
              <a:rPr lang="en-IN" dirty="0" err="1"/>
              <a:t>usr</a:t>
            </a:r>
            <a:r>
              <a:rPr lang="en-IN" dirty="0"/>
              <a:t>/local/</a:t>
            </a:r>
            <a:r>
              <a:rPr lang="en-IN" dirty="0" err="1"/>
              <a:t>kafka</a:t>
            </a:r>
            <a:r>
              <a:rPr lang="en-IN" dirty="0"/>
              <a:t>/config/</a:t>
            </a:r>
            <a:r>
              <a:rPr lang="en-IN" dirty="0" err="1"/>
              <a:t>server.properties</a:t>
            </a:r>
            <a:endParaRPr lang="en-IN" dirty="0"/>
          </a:p>
          <a:p>
            <a:endParaRPr lang="en-IN" dirty="0"/>
          </a:p>
          <a:p>
            <a:endParaRPr lang="en-IN" dirty="0"/>
          </a:p>
        </p:txBody>
      </p:sp>
    </p:spTree>
    <p:extLst>
      <p:ext uri="{BB962C8B-B14F-4D97-AF65-F5344CB8AC3E}">
        <p14:creationId xmlns:p14="http://schemas.microsoft.com/office/powerpoint/2010/main" val="3394069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698</Words>
  <Application>Microsoft Office PowerPoint</Application>
  <PresentationFormat>Widescreen</PresentationFormat>
  <Paragraphs>161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Kafka-Streaming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Kafka-Streaming</dc:title>
  <dc:creator>Ashish Mishra</dc:creator>
  <cp:lastModifiedBy>Ashish Mishra</cp:lastModifiedBy>
  <cp:revision>13</cp:revision>
  <dcterms:created xsi:type="dcterms:W3CDTF">2018-09-13T11:17:11Z</dcterms:created>
  <dcterms:modified xsi:type="dcterms:W3CDTF">2018-09-13T14:01:56Z</dcterms:modified>
</cp:coreProperties>
</file>