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76" r:id="rId5"/>
    <p:sldId id="259" r:id="rId6"/>
    <p:sldId id="260" r:id="rId7"/>
    <p:sldId id="265" r:id="rId8"/>
    <p:sldId id="266" r:id="rId9"/>
    <p:sldId id="278" r:id="rId10"/>
    <p:sldId id="277" r:id="rId11"/>
    <p:sldId id="279" r:id="rId12"/>
    <p:sldId id="280" r:id="rId13"/>
    <p:sldId id="281" r:id="rId14"/>
    <p:sldId id="282" r:id="rId15"/>
    <p:sldId id="283" r:id="rId16"/>
    <p:sldId id="284" r:id="rId17"/>
    <p:sldId id="285" r:id="rId18"/>
    <p:sldId id="286" r:id="rId19"/>
    <p:sldId id="287" r:id="rId20"/>
    <p:sldId id="291" r:id="rId21"/>
    <p:sldId id="288" r:id="rId22"/>
    <p:sldId id="289" r:id="rId23"/>
    <p:sldId id="29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4660"/>
  </p:normalViewPr>
  <p:slideViewPr>
    <p:cSldViewPr snapToGrid="0">
      <p:cViewPr varScale="1">
        <p:scale>
          <a:sx n="87" d="100"/>
          <a:sy n="87" d="100"/>
        </p:scale>
        <p:origin x="80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DB083-95EA-49A7-A13D-0E680C9D09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1967E0-2114-48F4-9228-02DCE88B3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D504D5-D1EA-465A-A93B-D6C5CCE34629}"/>
              </a:ext>
            </a:extLst>
          </p:cNvPr>
          <p:cNvSpPr>
            <a:spLocks noGrp="1"/>
          </p:cNvSpPr>
          <p:nvPr>
            <p:ph type="dt" sz="half" idx="10"/>
          </p:nvPr>
        </p:nvSpPr>
        <p:spPr/>
        <p:txBody>
          <a:bodyPr/>
          <a:lstStyle/>
          <a:p>
            <a:fld id="{E19F52F1-73BD-4BE7-9AED-8C4A15D34D5B}" type="datetimeFigureOut">
              <a:rPr lang="en-IN" smtClean="0"/>
              <a:t>06-09-2018</a:t>
            </a:fld>
            <a:endParaRPr lang="en-IN"/>
          </a:p>
        </p:txBody>
      </p:sp>
      <p:sp>
        <p:nvSpPr>
          <p:cNvPr id="5" name="Footer Placeholder 4">
            <a:extLst>
              <a:ext uri="{FF2B5EF4-FFF2-40B4-BE49-F238E27FC236}">
                <a16:creationId xmlns:a16="http://schemas.microsoft.com/office/drawing/2014/main" id="{2D5B1830-47B4-49C1-954F-C84FC3F1D4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104ED1-45CC-4C87-ABD2-AFF0D75BB11D}"/>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2621132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B520E-D046-4184-8964-BE7ABCD8E9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358321-0C0D-4A39-BA6A-2CEB9E1D32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81130D-1209-4371-B247-F53CB0959906}"/>
              </a:ext>
            </a:extLst>
          </p:cNvPr>
          <p:cNvSpPr>
            <a:spLocks noGrp="1"/>
          </p:cNvSpPr>
          <p:nvPr>
            <p:ph type="dt" sz="half" idx="10"/>
          </p:nvPr>
        </p:nvSpPr>
        <p:spPr/>
        <p:txBody>
          <a:bodyPr/>
          <a:lstStyle/>
          <a:p>
            <a:fld id="{E19F52F1-73BD-4BE7-9AED-8C4A15D34D5B}" type="datetimeFigureOut">
              <a:rPr lang="en-IN" smtClean="0"/>
              <a:t>06-09-2018</a:t>
            </a:fld>
            <a:endParaRPr lang="en-IN"/>
          </a:p>
        </p:txBody>
      </p:sp>
      <p:sp>
        <p:nvSpPr>
          <p:cNvPr id="5" name="Footer Placeholder 4">
            <a:extLst>
              <a:ext uri="{FF2B5EF4-FFF2-40B4-BE49-F238E27FC236}">
                <a16:creationId xmlns:a16="http://schemas.microsoft.com/office/drawing/2014/main" id="{BE015DA8-F617-4217-951D-D1F1F9121C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1C9F06-550C-4748-BBB6-9351E6D6CD62}"/>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1581182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B39B09-44F1-4B63-A542-15EC31A7B2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8EDC54-D757-4392-8EF9-0AFB8F7D83B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862BA8-5B71-452F-B321-6A29E8AF89EE}"/>
              </a:ext>
            </a:extLst>
          </p:cNvPr>
          <p:cNvSpPr>
            <a:spLocks noGrp="1"/>
          </p:cNvSpPr>
          <p:nvPr>
            <p:ph type="dt" sz="half" idx="10"/>
          </p:nvPr>
        </p:nvSpPr>
        <p:spPr/>
        <p:txBody>
          <a:bodyPr/>
          <a:lstStyle/>
          <a:p>
            <a:fld id="{E19F52F1-73BD-4BE7-9AED-8C4A15D34D5B}" type="datetimeFigureOut">
              <a:rPr lang="en-IN" smtClean="0"/>
              <a:t>06-09-2018</a:t>
            </a:fld>
            <a:endParaRPr lang="en-IN"/>
          </a:p>
        </p:txBody>
      </p:sp>
      <p:sp>
        <p:nvSpPr>
          <p:cNvPr id="5" name="Footer Placeholder 4">
            <a:extLst>
              <a:ext uri="{FF2B5EF4-FFF2-40B4-BE49-F238E27FC236}">
                <a16:creationId xmlns:a16="http://schemas.microsoft.com/office/drawing/2014/main" id="{92727734-C5A1-46A0-A025-F7B529AE00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210B95-3158-4665-BAB6-47A5A89CD3B8}"/>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112924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B3814-2508-48B8-A656-2D27CBB59A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29E4E1-84FB-4B63-ABFB-3870DD6130E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2D3898-B697-40A7-A28A-078B58C73FBD}"/>
              </a:ext>
            </a:extLst>
          </p:cNvPr>
          <p:cNvSpPr>
            <a:spLocks noGrp="1"/>
          </p:cNvSpPr>
          <p:nvPr>
            <p:ph type="dt" sz="half" idx="10"/>
          </p:nvPr>
        </p:nvSpPr>
        <p:spPr/>
        <p:txBody>
          <a:bodyPr/>
          <a:lstStyle/>
          <a:p>
            <a:fld id="{E19F52F1-73BD-4BE7-9AED-8C4A15D34D5B}" type="datetimeFigureOut">
              <a:rPr lang="en-IN" smtClean="0"/>
              <a:t>06-09-2018</a:t>
            </a:fld>
            <a:endParaRPr lang="en-IN"/>
          </a:p>
        </p:txBody>
      </p:sp>
      <p:sp>
        <p:nvSpPr>
          <p:cNvPr id="5" name="Footer Placeholder 4">
            <a:extLst>
              <a:ext uri="{FF2B5EF4-FFF2-40B4-BE49-F238E27FC236}">
                <a16:creationId xmlns:a16="http://schemas.microsoft.com/office/drawing/2014/main" id="{4556CC8F-7887-45AF-AE91-D30C5BCBC4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A2D54-48C1-4915-AFFA-99DBBAF6598B}"/>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180539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87923-39A0-4FCF-98C0-108F57F62D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DA1CCE-5DC2-43A3-A21A-A712209E1F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72FCA80-BF5B-4211-8479-82574FACE430}"/>
              </a:ext>
            </a:extLst>
          </p:cNvPr>
          <p:cNvSpPr>
            <a:spLocks noGrp="1"/>
          </p:cNvSpPr>
          <p:nvPr>
            <p:ph type="dt" sz="half" idx="10"/>
          </p:nvPr>
        </p:nvSpPr>
        <p:spPr/>
        <p:txBody>
          <a:bodyPr/>
          <a:lstStyle/>
          <a:p>
            <a:fld id="{E19F52F1-73BD-4BE7-9AED-8C4A15D34D5B}" type="datetimeFigureOut">
              <a:rPr lang="en-IN" smtClean="0"/>
              <a:t>06-09-2018</a:t>
            </a:fld>
            <a:endParaRPr lang="en-IN"/>
          </a:p>
        </p:txBody>
      </p:sp>
      <p:sp>
        <p:nvSpPr>
          <p:cNvPr id="5" name="Footer Placeholder 4">
            <a:extLst>
              <a:ext uri="{FF2B5EF4-FFF2-40B4-BE49-F238E27FC236}">
                <a16:creationId xmlns:a16="http://schemas.microsoft.com/office/drawing/2014/main" id="{F5EB6A3D-D300-4E39-99F3-E7A87AD4D9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9B03F4-59A4-4B1A-9CB6-644BB607C05D}"/>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97871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305D-A8BD-4774-A5A0-290FBD6AC6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A57DE7-7756-42F3-8395-FF5B1E070F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A9CBDD-170A-40B4-8FA9-A314C1C50C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6B3DE2-F628-4FFB-8728-F704DFF9935A}"/>
              </a:ext>
            </a:extLst>
          </p:cNvPr>
          <p:cNvSpPr>
            <a:spLocks noGrp="1"/>
          </p:cNvSpPr>
          <p:nvPr>
            <p:ph type="dt" sz="half" idx="10"/>
          </p:nvPr>
        </p:nvSpPr>
        <p:spPr/>
        <p:txBody>
          <a:bodyPr/>
          <a:lstStyle/>
          <a:p>
            <a:fld id="{E19F52F1-73BD-4BE7-9AED-8C4A15D34D5B}" type="datetimeFigureOut">
              <a:rPr lang="en-IN" smtClean="0"/>
              <a:t>06-09-2018</a:t>
            </a:fld>
            <a:endParaRPr lang="en-IN"/>
          </a:p>
        </p:txBody>
      </p:sp>
      <p:sp>
        <p:nvSpPr>
          <p:cNvPr id="6" name="Footer Placeholder 5">
            <a:extLst>
              <a:ext uri="{FF2B5EF4-FFF2-40B4-BE49-F238E27FC236}">
                <a16:creationId xmlns:a16="http://schemas.microsoft.com/office/drawing/2014/main" id="{C5D6FF92-508F-4BCB-9853-6AC832966F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07CC23-B937-4FDA-8521-41A5DE49E376}"/>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463812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4E221-1D84-4EE9-B0D8-CE206A236D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627114-05FB-4CC6-B349-B678ADBF87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3BAA70-CA8F-43A0-92DF-DAEAA1F86C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6C6603-4D71-4EBD-B079-A62BC63A20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898E6C4-E281-4B88-8D89-94D912544B4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721B1F-F03E-4F49-A385-7FA5701C1951}"/>
              </a:ext>
            </a:extLst>
          </p:cNvPr>
          <p:cNvSpPr>
            <a:spLocks noGrp="1"/>
          </p:cNvSpPr>
          <p:nvPr>
            <p:ph type="dt" sz="half" idx="10"/>
          </p:nvPr>
        </p:nvSpPr>
        <p:spPr/>
        <p:txBody>
          <a:bodyPr/>
          <a:lstStyle/>
          <a:p>
            <a:fld id="{E19F52F1-73BD-4BE7-9AED-8C4A15D34D5B}" type="datetimeFigureOut">
              <a:rPr lang="en-IN" smtClean="0"/>
              <a:t>06-09-2018</a:t>
            </a:fld>
            <a:endParaRPr lang="en-IN"/>
          </a:p>
        </p:txBody>
      </p:sp>
      <p:sp>
        <p:nvSpPr>
          <p:cNvPr id="8" name="Footer Placeholder 7">
            <a:extLst>
              <a:ext uri="{FF2B5EF4-FFF2-40B4-BE49-F238E27FC236}">
                <a16:creationId xmlns:a16="http://schemas.microsoft.com/office/drawing/2014/main" id="{60AE51F6-D73A-4D3A-90A0-D0C3002FEA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01054D-08EA-42CE-9AD6-18AFFC5C49F9}"/>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494335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3941-FEB0-43AD-88CF-89172CE645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3DBBD6-DCAA-4993-8E99-D0B2BC7A8260}"/>
              </a:ext>
            </a:extLst>
          </p:cNvPr>
          <p:cNvSpPr>
            <a:spLocks noGrp="1"/>
          </p:cNvSpPr>
          <p:nvPr>
            <p:ph type="dt" sz="half" idx="10"/>
          </p:nvPr>
        </p:nvSpPr>
        <p:spPr/>
        <p:txBody>
          <a:bodyPr/>
          <a:lstStyle/>
          <a:p>
            <a:fld id="{E19F52F1-73BD-4BE7-9AED-8C4A15D34D5B}" type="datetimeFigureOut">
              <a:rPr lang="en-IN" smtClean="0"/>
              <a:t>06-09-2018</a:t>
            </a:fld>
            <a:endParaRPr lang="en-IN"/>
          </a:p>
        </p:txBody>
      </p:sp>
      <p:sp>
        <p:nvSpPr>
          <p:cNvPr id="4" name="Footer Placeholder 3">
            <a:extLst>
              <a:ext uri="{FF2B5EF4-FFF2-40B4-BE49-F238E27FC236}">
                <a16:creationId xmlns:a16="http://schemas.microsoft.com/office/drawing/2014/main" id="{97476C0D-6E96-4D5C-A88F-4208364C57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54F927-B4BE-45E0-AB91-A3E9025C18F2}"/>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50258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49DFC5-0C1C-4F31-98CB-02CF3F50111A}"/>
              </a:ext>
            </a:extLst>
          </p:cNvPr>
          <p:cNvSpPr>
            <a:spLocks noGrp="1"/>
          </p:cNvSpPr>
          <p:nvPr>
            <p:ph type="dt" sz="half" idx="10"/>
          </p:nvPr>
        </p:nvSpPr>
        <p:spPr/>
        <p:txBody>
          <a:bodyPr/>
          <a:lstStyle/>
          <a:p>
            <a:fld id="{E19F52F1-73BD-4BE7-9AED-8C4A15D34D5B}" type="datetimeFigureOut">
              <a:rPr lang="en-IN" smtClean="0"/>
              <a:t>06-09-2018</a:t>
            </a:fld>
            <a:endParaRPr lang="en-IN"/>
          </a:p>
        </p:txBody>
      </p:sp>
      <p:sp>
        <p:nvSpPr>
          <p:cNvPr id="3" name="Footer Placeholder 2">
            <a:extLst>
              <a:ext uri="{FF2B5EF4-FFF2-40B4-BE49-F238E27FC236}">
                <a16:creationId xmlns:a16="http://schemas.microsoft.com/office/drawing/2014/main" id="{154737EA-93D1-48AF-817A-474CE546DF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CDFD57-E8C1-4A41-AC5C-F112925B64F0}"/>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83106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AB7B6-469E-4FF6-80AD-F3BAE85F9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AC86B0-48D1-435C-A87A-CC1D66F6B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F77FE9-DFE3-4E18-A9EA-E3E8DEBF2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133FEF-3543-4195-A506-9D2B3A99C786}"/>
              </a:ext>
            </a:extLst>
          </p:cNvPr>
          <p:cNvSpPr>
            <a:spLocks noGrp="1"/>
          </p:cNvSpPr>
          <p:nvPr>
            <p:ph type="dt" sz="half" idx="10"/>
          </p:nvPr>
        </p:nvSpPr>
        <p:spPr/>
        <p:txBody>
          <a:bodyPr/>
          <a:lstStyle/>
          <a:p>
            <a:fld id="{E19F52F1-73BD-4BE7-9AED-8C4A15D34D5B}" type="datetimeFigureOut">
              <a:rPr lang="en-IN" smtClean="0"/>
              <a:t>06-09-2018</a:t>
            </a:fld>
            <a:endParaRPr lang="en-IN"/>
          </a:p>
        </p:txBody>
      </p:sp>
      <p:sp>
        <p:nvSpPr>
          <p:cNvPr id="6" name="Footer Placeholder 5">
            <a:extLst>
              <a:ext uri="{FF2B5EF4-FFF2-40B4-BE49-F238E27FC236}">
                <a16:creationId xmlns:a16="http://schemas.microsoft.com/office/drawing/2014/main" id="{3C566BDD-47CA-44A0-9663-B04D94D913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01868C-1415-40C8-A109-F57387C0CB84}"/>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60195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69D6-3251-4D0D-A49D-48F714939F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77F18A-33B7-4F2F-AC02-BCB3CE4EB7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CAED977-0F63-49FC-B341-17DA05F1A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E9A59C-6D08-42FB-81AD-2561BF0E6081}"/>
              </a:ext>
            </a:extLst>
          </p:cNvPr>
          <p:cNvSpPr>
            <a:spLocks noGrp="1"/>
          </p:cNvSpPr>
          <p:nvPr>
            <p:ph type="dt" sz="half" idx="10"/>
          </p:nvPr>
        </p:nvSpPr>
        <p:spPr/>
        <p:txBody>
          <a:bodyPr/>
          <a:lstStyle/>
          <a:p>
            <a:fld id="{E19F52F1-73BD-4BE7-9AED-8C4A15D34D5B}" type="datetimeFigureOut">
              <a:rPr lang="en-IN" smtClean="0"/>
              <a:t>06-09-2018</a:t>
            </a:fld>
            <a:endParaRPr lang="en-IN"/>
          </a:p>
        </p:txBody>
      </p:sp>
      <p:sp>
        <p:nvSpPr>
          <p:cNvPr id="6" name="Footer Placeholder 5">
            <a:extLst>
              <a:ext uri="{FF2B5EF4-FFF2-40B4-BE49-F238E27FC236}">
                <a16:creationId xmlns:a16="http://schemas.microsoft.com/office/drawing/2014/main" id="{CFF30895-85B1-401C-A988-225A142AB5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8E413D-B3C0-41D1-BCD6-7BB7A051309C}"/>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685611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1CBF99-EBC6-423F-A50A-0C00CAC4A7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478D64-86AC-4059-844A-BA5CBE6B07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FC1198-5E81-4E45-B284-74C01CD4A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9F52F1-73BD-4BE7-9AED-8C4A15D34D5B}" type="datetimeFigureOut">
              <a:rPr lang="en-IN" smtClean="0"/>
              <a:t>06-09-2018</a:t>
            </a:fld>
            <a:endParaRPr lang="en-IN"/>
          </a:p>
        </p:txBody>
      </p:sp>
      <p:sp>
        <p:nvSpPr>
          <p:cNvPr id="5" name="Footer Placeholder 4">
            <a:extLst>
              <a:ext uri="{FF2B5EF4-FFF2-40B4-BE49-F238E27FC236}">
                <a16:creationId xmlns:a16="http://schemas.microsoft.com/office/drawing/2014/main" id="{56EC2679-E7D0-4E28-BA57-91B74FCF7A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D4071F-F730-4170-A924-1FD0B063C3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16736-D978-46CD-89D9-DB9C501CCF23}" type="slidenum">
              <a:rPr lang="en-IN" smtClean="0"/>
              <a:t>‹#›</a:t>
            </a:fld>
            <a:endParaRPr lang="en-IN"/>
          </a:p>
        </p:txBody>
      </p:sp>
    </p:spTree>
    <p:extLst>
      <p:ext uri="{BB962C8B-B14F-4D97-AF65-F5344CB8AC3E}">
        <p14:creationId xmlns:p14="http://schemas.microsoft.com/office/powerpoint/2010/main" val="2044703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www-us.apache.org/dist/pig/pig-0.16.0/pig-0.16.0.tar.gz"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2CE1-E2C5-423C-AD80-E1EAE96ADB47}"/>
              </a:ext>
            </a:extLst>
          </p:cNvPr>
          <p:cNvSpPr>
            <a:spLocks noGrp="1"/>
          </p:cNvSpPr>
          <p:nvPr>
            <p:ph type="ctrTitle"/>
          </p:nvPr>
        </p:nvSpPr>
        <p:spPr/>
        <p:txBody>
          <a:bodyPr/>
          <a:lstStyle/>
          <a:p>
            <a:r>
              <a:rPr lang="en-IN" dirty="0"/>
              <a:t>Pig</a:t>
            </a:r>
          </a:p>
        </p:txBody>
      </p:sp>
      <p:sp>
        <p:nvSpPr>
          <p:cNvPr id="3" name="Subtitle 2">
            <a:extLst>
              <a:ext uri="{FF2B5EF4-FFF2-40B4-BE49-F238E27FC236}">
                <a16:creationId xmlns:a16="http://schemas.microsoft.com/office/drawing/2014/main" id="{A855DAE5-8B69-43EA-92AE-AF5DA4B331FE}"/>
              </a:ext>
            </a:extLst>
          </p:cNvPr>
          <p:cNvSpPr>
            <a:spLocks noGrp="1"/>
          </p:cNvSpPr>
          <p:nvPr>
            <p:ph type="subTitle" idx="1"/>
          </p:nvPr>
        </p:nvSpPr>
        <p:spPr/>
        <p:txBody>
          <a:bodyPr/>
          <a:lstStyle/>
          <a:p>
            <a:r>
              <a:rPr lang="en-IN" dirty="0"/>
              <a:t>Do it yourself</a:t>
            </a:r>
          </a:p>
        </p:txBody>
      </p:sp>
      <p:sp>
        <p:nvSpPr>
          <p:cNvPr id="4" name="TextBox 3">
            <a:extLst>
              <a:ext uri="{FF2B5EF4-FFF2-40B4-BE49-F238E27FC236}">
                <a16:creationId xmlns:a16="http://schemas.microsoft.com/office/drawing/2014/main" id="{C75F4116-2F0B-4238-AC71-FCD0FF24B006}"/>
              </a:ext>
            </a:extLst>
          </p:cNvPr>
          <p:cNvSpPr txBox="1"/>
          <p:nvPr/>
        </p:nvSpPr>
        <p:spPr>
          <a:xfrm>
            <a:off x="2426677" y="6093069"/>
            <a:ext cx="8326315" cy="369332"/>
          </a:xfrm>
          <a:prstGeom prst="rect">
            <a:avLst/>
          </a:prstGeom>
          <a:noFill/>
        </p:spPr>
        <p:txBody>
          <a:bodyPr wrap="square" rtlCol="0">
            <a:spAutoFit/>
          </a:bodyPr>
          <a:lstStyle/>
          <a:p>
            <a:r>
              <a:rPr lang="en-IN" dirty="0"/>
              <a:t>https://github.com/ashishobeystalent/Bigdata_ppt/upload/master/pig.pptx</a:t>
            </a:r>
          </a:p>
        </p:txBody>
      </p:sp>
    </p:spTree>
    <p:extLst>
      <p:ext uri="{BB962C8B-B14F-4D97-AF65-F5344CB8AC3E}">
        <p14:creationId xmlns:p14="http://schemas.microsoft.com/office/powerpoint/2010/main" val="278529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200DD1-1764-4683-BB69-F8DFC8829C78}"/>
              </a:ext>
            </a:extLst>
          </p:cNvPr>
          <p:cNvSpPr txBox="1"/>
          <p:nvPr/>
        </p:nvSpPr>
        <p:spPr>
          <a:xfrm>
            <a:off x="4128117" y="301841"/>
            <a:ext cx="2175029" cy="369332"/>
          </a:xfrm>
          <a:prstGeom prst="rect">
            <a:avLst/>
          </a:prstGeom>
          <a:noFill/>
        </p:spPr>
        <p:txBody>
          <a:bodyPr wrap="square" rtlCol="0">
            <a:spAutoFit/>
          </a:bodyPr>
          <a:lstStyle/>
          <a:p>
            <a:r>
              <a:rPr lang="en-IN" dirty="0"/>
              <a:t>Put data into pig</a:t>
            </a:r>
          </a:p>
        </p:txBody>
      </p:sp>
      <p:sp>
        <p:nvSpPr>
          <p:cNvPr id="3" name="TextBox 2">
            <a:extLst>
              <a:ext uri="{FF2B5EF4-FFF2-40B4-BE49-F238E27FC236}">
                <a16:creationId xmlns:a16="http://schemas.microsoft.com/office/drawing/2014/main" id="{535D591F-7236-4224-8F2A-82070259CB01}"/>
              </a:ext>
            </a:extLst>
          </p:cNvPr>
          <p:cNvSpPr txBox="1"/>
          <p:nvPr/>
        </p:nvSpPr>
        <p:spPr>
          <a:xfrm>
            <a:off x="585216" y="933042"/>
            <a:ext cx="11411711" cy="5047536"/>
          </a:xfrm>
          <a:prstGeom prst="rect">
            <a:avLst/>
          </a:prstGeom>
          <a:noFill/>
        </p:spPr>
        <p:txBody>
          <a:bodyPr wrap="square" rtlCol="0">
            <a:spAutoFit/>
          </a:bodyPr>
          <a:lstStyle/>
          <a:p>
            <a:r>
              <a:rPr lang="en-IN" sz="1400" dirty="0"/>
              <a:t>We need to put data into HDFS in order to use </a:t>
            </a:r>
            <a:r>
              <a:rPr lang="en-IN" sz="1400" dirty="0" err="1"/>
              <a:t>mapreduce</a:t>
            </a:r>
            <a:r>
              <a:rPr lang="en-IN" sz="1400" dirty="0"/>
              <a:t> mode of pig execution because In MapReduce mode, Pig reads (loads) data from HDFS and stores the results back in HDFS.</a:t>
            </a:r>
          </a:p>
          <a:p>
            <a:endParaRPr lang="en-IN" sz="1400" dirty="0"/>
          </a:p>
          <a:p>
            <a:endParaRPr lang="en-IN" sz="1400" dirty="0"/>
          </a:p>
          <a:p>
            <a:endParaRPr lang="en-IN" sz="1400" dirty="0"/>
          </a:p>
          <a:p>
            <a:endParaRPr lang="en-IN" sz="1400" dirty="0"/>
          </a:p>
          <a:p>
            <a:endParaRPr lang="en-IN" sz="1400" dirty="0"/>
          </a:p>
          <a:p>
            <a:endParaRPr lang="en-IN" sz="1400" dirty="0"/>
          </a:p>
          <a:p>
            <a:r>
              <a:rPr lang="en-IN" sz="1400" dirty="0" err="1"/>
              <a:t>Relation_name</a:t>
            </a:r>
            <a:r>
              <a:rPr lang="en-IN" sz="1400" dirty="0"/>
              <a:t> = LOAD 'Input file path' USING function as schema;</a:t>
            </a:r>
          </a:p>
          <a:p>
            <a:endParaRPr lang="en-IN" sz="1400" dirty="0"/>
          </a:p>
          <a:p>
            <a:pPr marL="342900" indent="-342900">
              <a:buFont typeface="Wingdings" panose="05000000000000000000" pitchFamily="2" charset="2"/>
              <a:buChar char="q"/>
            </a:pPr>
            <a:r>
              <a:rPr lang="en-IN" sz="1400" b="1" dirty="0" err="1"/>
              <a:t>relation_name</a:t>
            </a:r>
            <a:r>
              <a:rPr lang="en-IN" sz="1400" dirty="0"/>
              <a:t> − We have to mention the relation in which we want to store the data.</a:t>
            </a:r>
          </a:p>
          <a:p>
            <a:pPr marL="342900" indent="-342900">
              <a:buFont typeface="Wingdings" panose="05000000000000000000" pitchFamily="2" charset="2"/>
              <a:buChar char="q"/>
            </a:pPr>
            <a:endParaRPr lang="en-IN" sz="1400" dirty="0"/>
          </a:p>
          <a:p>
            <a:pPr marL="342900" indent="-342900">
              <a:buFont typeface="Wingdings" panose="05000000000000000000" pitchFamily="2" charset="2"/>
              <a:buChar char="q"/>
            </a:pPr>
            <a:r>
              <a:rPr lang="en-IN" sz="1400" b="1" dirty="0"/>
              <a:t>Input file path</a:t>
            </a:r>
            <a:r>
              <a:rPr lang="en-IN" sz="1400" dirty="0"/>
              <a:t> − We have to mention the HDFS directory where the file is stored. (In MapReduce mode)</a:t>
            </a:r>
          </a:p>
          <a:p>
            <a:pPr marL="342900" indent="-342900">
              <a:buFont typeface="Wingdings" panose="05000000000000000000" pitchFamily="2" charset="2"/>
              <a:buChar char="q"/>
            </a:pPr>
            <a:endParaRPr lang="en-IN" sz="1400" dirty="0"/>
          </a:p>
          <a:p>
            <a:pPr marL="342900" indent="-342900">
              <a:buFont typeface="Wingdings" panose="05000000000000000000" pitchFamily="2" charset="2"/>
              <a:buChar char="q"/>
            </a:pPr>
            <a:r>
              <a:rPr lang="en-IN" sz="1400" b="1" dirty="0"/>
              <a:t>function</a:t>
            </a:r>
            <a:r>
              <a:rPr lang="en-IN" sz="1400" dirty="0"/>
              <a:t> − We have to choose a function from the set of load functions provided by Apache Pig (</a:t>
            </a:r>
            <a:r>
              <a:rPr lang="en-IN" sz="1400" b="1" dirty="0" err="1"/>
              <a:t>BinStorage</a:t>
            </a:r>
            <a:r>
              <a:rPr lang="en-IN" sz="1400" b="1" dirty="0"/>
              <a:t>, </a:t>
            </a:r>
            <a:r>
              <a:rPr lang="en-IN" sz="1400" b="1" dirty="0" err="1"/>
              <a:t>JsonLoader</a:t>
            </a:r>
            <a:r>
              <a:rPr lang="en-IN" sz="1400" b="1" dirty="0"/>
              <a:t>, </a:t>
            </a:r>
            <a:r>
              <a:rPr lang="en-IN" sz="1400" b="1" dirty="0" err="1"/>
              <a:t>PigStorage</a:t>
            </a:r>
            <a:r>
              <a:rPr lang="en-IN" sz="1400" b="1" dirty="0"/>
              <a:t>, </a:t>
            </a:r>
            <a:r>
              <a:rPr lang="en-IN" sz="1400" b="1" dirty="0" err="1"/>
              <a:t>TextLoader</a:t>
            </a:r>
            <a:r>
              <a:rPr lang="en-IN" sz="1400" dirty="0"/>
              <a:t>).</a:t>
            </a:r>
          </a:p>
          <a:p>
            <a:pPr marL="342900" indent="-342900">
              <a:buFont typeface="Wingdings" panose="05000000000000000000" pitchFamily="2" charset="2"/>
              <a:buChar char="q"/>
            </a:pPr>
            <a:endParaRPr lang="en-IN" sz="1400" dirty="0"/>
          </a:p>
          <a:p>
            <a:pPr marL="342900" indent="-342900">
              <a:buFont typeface="Wingdings" panose="05000000000000000000" pitchFamily="2" charset="2"/>
              <a:buChar char="q"/>
            </a:pPr>
            <a:r>
              <a:rPr lang="en-IN" sz="1400" b="1" dirty="0"/>
              <a:t>Schema</a:t>
            </a:r>
            <a:r>
              <a:rPr lang="en-IN" sz="1400" dirty="0"/>
              <a:t> − We have to define the schema of the data. We can define the required schema as follows</a:t>
            </a:r>
          </a:p>
          <a:p>
            <a:r>
              <a:rPr lang="en-IN" sz="1400" dirty="0"/>
              <a:t>( </a:t>
            </a:r>
            <a:r>
              <a:rPr lang="en-IN" sz="1400" dirty="0" err="1"/>
              <a:t>id:Int</a:t>
            </a:r>
            <a:r>
              <a:rPr lang="en-IN" sz="1400" dirty="0"/>
              <a:t>, </a:t>
            </a:r>
            <a:r>
              <a:rPr lang="en-IN" sz="1400" dirty="0" err="1"/>
              <a:t>firstname:chararray</a:t>
            </a:r>
            <a:r>
              <a:rPr lang="en-IN" sz="1400" dirty="0"/>
              <a:t>, </a:t>
            </a:r>
            <a:r>
              <a:rPr lang="en-IN" sz="1400" dirty="0" err="1"/>
              <a:t>lastname:chararray</a:t>
            </a:r>
            <a:r>
              <a:rPr lang="en-IN" sz="1400" dirty="0"/>
              <a:t>, </a:t>
            </a:r>
            <a:r>
              <a:rPr lang="en-IN" sz="1400" dirty="0" err="1"/>
              <a:t>phone:chararray,city:chararray</a:t>
            </a:r>
            <a:r>
              <a:rPr lang="en-IN" sz="1400" dirty="0"/>
              <a:t> );</a:t>
            </a:r>
          </a:p>
          <a:p>
            <a:endParaRPr lang="en-IN" sz="1400" dirty="0"/>
          </a:p>
          <a:p>
            <a:endParaRPr lang="en-IN" sz="1400" dirty="0"/>
          </a:p>
          <a:p>
            <a:endParaRPr lang="en-IN" sz="1400" dirty="0"/>
          </a:p>
          <a:p>
            <a:r>
              <a:rPr lang="en-IN" sz="1400" b="1" dirty="0"/>
              <a:t>Example</a:t>
            </a:r>
            <a:r>
              <a:rPr lang="en-IN" sz="1400" dirty="0"/>
              <a:t>:-  </a:t>
            </a:r>
          </a:p>
          <a:p>
            <a:r>
              <a:rPr lang="en-IN" sz="1400" dirty="0"/>
              <a:t>A = load '/</a:t>
            </a:r>
            <a:r>
              <a:rPr lang="en-IN" sz="1400" dirty="0" err="1"/>
              <a:t>pig_data</a:t>
            </a:r>
            <a:r>
              <a:rPr lang="en-IN" sz="1400" dirty="0"/>
              <a:t>/</a:t>
            </a:r>
            <a:r>
              <a:rPr lang="en-IN" sz="1400" dirty="0" err="1"/>
              <a:t>daily_show_guests</a:t>
            </a:r>
            <a:r>
              <a:rPr lang="en-IN" sz="1400" dirty="0"/>
              <a:t>' using </a:t>
            </a:r>
            <a:r>
              <a:rPr lang="en-IN" sz="1400" dirty="0" err="1"/>
              <a:t>PigStorage</a:t>
            </a:r>
            <a:r>
              <a:rPr lang="en-IN" sz="1400" dirty="0"/>
              <a:t>(',') AS (year:chararray,occupation:chararray,date:chararray,group:chararray,gusetlist:chararray);</a:t>
            </a:r>
          </a:p>
        </p:txBody>
      </p:sp>
      <p:pic>
        <p:nvPicPr>
          <p:cNvPr id="6" name="Picture 5">
            <a:extLst>
              <a:ext uri="{FF2B5EF4-FFF2-40B4-BE49-F238E27FC236}">
                <a16:creationId xmlns:a16="http://schemas.microsoft.com/office/drawing/2014/main" id="{F23B11F1-F06F-472C-B7F6-D3B25972A699}"/>
              </a:ext>
            </a:extLst>
          </p:cNvPr>
          <p:cNvPicPr>
            <a:picLocks noChangeAspect="1"/>
          </p:cNvPicPr>
          <p:nvPr/>
        </p:nvPicPr>
        <p:blipFill>
          <a:blip r:embed="rId2"/>
          <a:stretch>
            <a:fillRect/>
          </a:stretch>
        </p:blipFill>
        <p:spPr>
          <a:xfrm>
            <a:off x="858701" y="1568654"/>
            <a:ext cx="8093660" cy="899338"/>
          </a:xfrm>
          <a:prstGeom prst="rect">
            <a:avLst/>
          </a:prstGeom>
        </p:spPr>
      </p:pic>
    </p:spTree>
    <p:extLst>
      <p:ext uri="{BB962C8B-B14F-4D97-AF65-F5344CB8AC3E}">
        <p14:creationId xmlns:p14="http://schemas.microsoft.com/office/powerpoint/2010/main" val="3778465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39C2C7-306A-4382-B178-8D00802C28D8}"/>
              </a:ext>
            </a:extLst>
          </p:cNvPr>
          <p:cNvSpPr txBox="1"/>
          <p:nvPr/>
        </p:nvSpPr>
        <p:spPr>
          <a:xfrm>
            <a:off x="2681057" y="550416"/>
            <a:ext cx="5406500" cy="369332"/>
          </a:xfrm>
          <a:prstGeom prst="rect">
            <a:avLst/>
          </a:prstGeom>
          <a:noFill/>
        </p:spPr>
        <p:txBody>
          <a:bodyPr wrap="square" rtlCol="0">
            <a:spAutoFit/>
          </a:bodyPr>
          <a:lstStyle/>
          <a:p>
            <a:r>
              <a:rPr lang="en-IN" dirty="0"/>
              <a:t>Storing data in Pig </a:t>
            </a:r>
          </a:p>
        </p:txBody>
      </p:sp>
      <p:sp>
        <p:nvSpPr>
          <p:cNvPr id="3" name="TextBox 2">
            <a:extLst>
              <a:ext uri="{FF2B5EF4-FFF2-40B4-BE49-F238E27FC236}">
                <a16:creationId xmlns:a16="http://schemas.microsoft.com/office/drawing/2014/main" id="{7AE2C3B5-6924-4E98-98F3-2F329A91EB17}"/>
              </a:ext>
            </a:extLst>
          </p:cNvPr>
          <p:cNvSpPr txBox="1"/>
          <p:nvPr/>
        </p:nvSpPr>
        <p:spPr>
          <a:xfrm>
            <a:off x="976545" y="1340526"/>
            <a:ext cx="10706470" cy="2215991"/>
          </a:xfrm>
          <a:prstGeom prst="rect">
            <a:avLst/>
          </a:prstGeom>
          <a:noFill/>
        </p:spPr>
        <p:txBody>
          <a:bodyPr wrap="square" rtlCol="0">
            <a:spAutoFit/>
          </a:bodyPr>
          <a:lstStyle/>
          <a:p>
            <a:r>
              <a:rPr lang="en-IN" sz="1400" dirty="0"/>
              <a:t>STORE </a:t>
            </a:r>
            <a:r>
              <a:rPr lang="en-IN" sz="1400" dirty="0" err="1"/>
              <a:t>Relation_name</a:t>
            </a:r>
            <a:r>
              <a:rPr lang="en-IN" sz="1400" dirty="0"/>
              <a:t> INTO ' </a:t>
            </a:r>
            <a:r>
              <a:rPr lang="en-IN" sz="1400" dirty="0" err="1"/>
              <a:t>required_directory_path</a:t>
            </a:r>
            <a:r>
              <a:rPr lang="en-IN" sz="1400" dirty="0"/>
              <a:t> ' [USING function];</a:t>
            </a:r>
          </a:p>
          <a:p>
            <a:endParaRPr lang="en-IN" dirty="0"/>
          </a:p>
          <a:p>
            <a:r>
              <a:rPr lang="en-IN" dirty="0"/>
              <a:t>Example</a:t>
            </a:r>
          </a:p>
          <a:p>
            <a:endParaRPr lang="en-IN" dirty="0"/>
          </a:p>
          <a:p>
            <a:r>
              <a:rPr lang="en-IN" sz="1400" dirty="0"/>
              <a:t>grunt&gt; A = load '/</a:t>
            </a:r>
            <a:r>
              <a:rPr lang="en-IN" sz="1400" dirty="0" err="1"/>
              <a:t>pig_data</a:t>
            </a:r>
            <a:r>
              <a:rPr lang="en-IN" sz="1400" dirty="0"/>
              <a:t>/</a:t>
            </a:r>
            <a:r>
              <a:rPr lang="en-IN" sz="1400" dirty="0" err="1"/>
              <a:t>daily_show_guests</a:t>
            </a:r>
            <a:r>
              <a:rPr lang="en-IN" sz="1400" dirty="0"/>
              <a:t>' using </a:t>
            </a:r>
            <a:r>
              <a:rPr lang="en-IN" sz="1400" dirty="0" err="1"/>
              <a:t>PigStorage</a:t>
            </a:r>
            <a:r>
              <a:rPr lang="en-IN" sz="1400" dirty="0"/>
              <a:t>(',') AS (year:chararray,occupation:chararray,date:chararray,group:chararray,gusetlist:chararray);</a:t>
            </a:r>
          </a:p>
          <a:p>
            <a:endParaRPr lang="en-IN" sz="1400" dirty="0"/>
          </a:p>
          <a:p>
            <a:endParaRPr lang="en-IN" sz="1400" dirty="0"/>
          </a:p>
          <a:p>
            <a:r>
              <a:rPr lang="en-IN" sz="1400" b="1" dirty="0"/>
              <a:t>grunt&gt; STORE A INTO ' hdfs://namenode1:10001/pig_Output/ ' USING </a:t>
            </a:r>
            <a:r>
              <a:rPr lang="en-IN" sz="1400" b="1" dirty="0" err="1"/>
              <a:t>PigStorage</a:t>
            </a:r>
            <a:r>
              <a:rPr lang="en-IN" sz="1400" b="1" dirty="0"/>
              <a:t> (',');</a:t>
            </a:r>
          </a:p>
        </p:txBody>
      </p:sp>
    </p:spTree>
    <p:extLst>
      <p:ext uri="{BB962C8B-B14F-4D97-AF65-F5344CB8AC3E}">
        <p14:creationId xmlns:p14="http://schemas.microsoft.com/office/powerpoint/2010/main" val="517053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2438A1-B1CB-43E1-B6D9-2995CA33BD8A}"/>
              </a:ext>
            </a:extLst>
          </p:cNvPr>
          <p:cNvSpPr txBox="1"/>
          <p:nvPr/>
        </p:nvSpPr>
        <p:spPr>
          <a:xfrm>
            <a:off x="3888419" y="701336"/>
            <a:ext cx="2242537" cy="369332"/>
          </a:xfrm>
          <a:prstGeom prst="rect">
            <a:avLst/>
          </a:prstGeom>
          <a:noFill/>
        </p:spPr>
        <p:txBody>
          <a:bodyPr wrap="none" rtlCol="0">
            <a:spAutoFit/>
          </a:bodyPr>
          <a:lstStyle/>
          <a:p>
            <a:r>
              <a:rPr lang="en-IN" b="1"/>
              <a:t>Diagnostic Operators</a:t>
            </a:r>
            <a:r>
              <a:rPr lang="en-IN"/>
              <a:t>.</a:t>
            </a:r>
            <a:endParaRPr lang="en-IN" dirty="0"/>
          </a:p>
        </p:txBody>
      </p:sp>
      <p:sp>
        <p:nvSpPr>
          <p:cNvPr id="3" name="TextBox 2">
            <a:extLst>
              <a:ext uri="{FF2B5EF4-FFF2-40B4-BE49-F238E27FC236}">
                <a16:creationId xmlns:a16="http://schemas.microsoft.com/office/drawing/2014/main" id="{7053D4D6-1B13-41F4-B35A-EDF21614B807}"/>
              </a:ext>
            </a:extLst>
          </p:cNvPr>
          <p:cNvSpPr txBox="1"/>
          <p:nvPr/>
        </p:nvSpPr>
        <p:spPr>
          <a:xfrm>
            <a:off x="331259" y="1402672"/>
            <a:ext cx="11599394" cy="2893100"/>
          </a:xfrm>
          <a:prstGeom prst="rect">
            <a:avLst/>
          </a:prstGeom>
          <a:noFill/>
        </p:spPr>
        <p:txBody>
          <a:bodyPr wrap="none" rtlCol="0">
            <a:spAutoFit/>
          </a:bodyPr>
          <a:lstStyle/>
          <a:p>
            <a:r>
              <a:rPr lang="en-IN" sz="1400" dirty="0"/>
              <a:t>DUMP:</a:t>
            </a:r>
          </a:p>
          <a:p>
            <a:r>
              <a:rPr lang="en-IN" sz="1400" dirty="0"/>
              <a:t>The DUMP operator is used to run Pig Latin statements and display the results on the screen. In this example, the operator prints ‘loading1’ on to the screen.</a:t>
            </a:r>
          </a:p>
          <a:p>
            <a:endParaRPr lang="en-IN" sz="1400" dirty="0"/>
          </a:p>
          <a:p>
            <a:r>
              <a:rPr lang="en-IN" sz="1400" dirty="0"/>
              <a:t>DESCRIBE:</a:t>
            </a:r>
          </a:p>
          <a:p>
            <a:r>
              <a:rPr lang="en-IN" sz="1400" dirty="0"/>
              <a:t> Use the DESCRIBE operator to review the schema of a particular relation. The DESCRIBE operator is best used for debugging a script.</a:t>
            </a:r>
          </a:p>
          <a:p>
            <a:endParaRPr lang="en-IN" sz="1400" dirty="0"/>
          </a:p>
          <a:p>
            <a:endParaRPr lang="en-IN" sz="1400" dirty="0"/>
          </a:p>
          <a:p>
            <a:r>
              <a:rPr lang="en-IN" sz="1400" dirty="0"/>
              <a:t>ILLUSTRATE:</a:t>
            </a:r>
          </a:p>
          <a:p>
            <a:r>
              <a:rPr lang="en-IN" sz="1400" dirty="0"/>
              <a:t>This operator is used to review how data is transformed through a sequence of Pig Latin statements. ILLUSTRATE command is your best friend</a:t>
            </a:r>
          </a:p>
          <a:p>
            <a:r>
              <a:rPr lang="en-IN" sz="1400" dirty="0"/>
              <a:t> when it comes to debugging a script. This command alone might be a good reason for choosing Pig over something else.</a:t>
            </a:r>
          </a:p>
          <a:p>
            <a:endParaRPr lang="en-IN" sz="1400" dirty="0"/>
          </a:p>
          <a:p>
            <a:r>
              <a:rPr lang="en-IN" sz="1400" dirty="0"/>
              <a:t>EXPLAIN:</a:t>
            </a:r>
          </a:p>
          <a:p>
            <a:r>
              <a:rPr lang="en-IN" sz="1400" dirty="0"/>
              <a:t>The EXPLAIN operator prints the logical and physical plane.</a:t>
            </a:r>
          </a:p>
        </p:txBody>
      </p:sp>
      <p:pic>
        <p:nvPicPr>
          <p:cNvPr id="4" name="Picture 3">
            <a:extLst>
              <a:ext uri="{FF2B5EF4-FFF2-40B4-BE49-F238E27FC236}">
                <a16:creationId xmlns:a16="http://schemas.microsoft.com/office/drawing/2014/main" id="{1BF40ECC-E973-4C4B-9F66-9B460C3B6B64}"/>
              </a:ext>
            </a:extLst>
          </p:cNvPr>
          <p:cNvPicPr>
            <a:picLocks noChangeAspect="1"/>
          </p:cNvPicPr>
          <p:nvPr/>
        </p:nvPicPr>
        <p:blipFill>
          <a:blip r:embed="rId2"/>
          <a:stretch>
            <a:fillRect/>
          </a:stretch>
        </p:blipFill>
        <p:spPr>
          <a:xfrm>
            <a:off x="6350341" y="2531950"/>
            <a:ext cx="2847975" cy="419100"/>
          </a:xfrm>
          <a:prstGeom prst="rect">
            <a:avLst/>
          </a:prstGeom>
        </p:spPr>
      </p:pic>
    </p:spTree>
    <p:extLst>
      <p:ext uri="{BB962C8B-B14F-4D97-AF65-F5344CB8AC3E}">
        <p14:creationId xmlns:p14="http://schemas.microsoft.com/office/powerpoint/2010/main" val="1314767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FBE36B3-B21D-40D2-84FC-D7C942993643}"/>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a:solidFill>
                  <a:schemeClr val="bg1"/>
                </a:solidFill>
                <a:latin typeface="+mj-lt"/>
                <a:ea typeface="+mj-ea"/>
                <a:cs typeface="+mj-cs"/>
              </a:rPr>
              <a:t>Illustrate command example</a:t>
            </a:r>
          </a:p>
        </p:txBody>
      </p:sp>
      <p:pic>
        <p:nvPicPr>
          <p:cNvPr id="3" name="Picture 2">
            <a:extLst>
              <a:ext uri="{FF2B5EF4-FFF2-40B4-BE49-F238E27FC236}">
                <a16:creationId xmlns:a16="http://schemas.microsoft.com/office/drawing/2014/main" id="{B1EA0A29-D76B-4D4E-84A0-CBA715AFB34A}"/>
              </a:ext>
            </a:extLst>
          </p:cNvPr>
          <p:cNvPicPr>
            <a:picLocks noChangeAspect="1"/>
          </p:cNvPicPr>
          <p:nvPr/>
        </p:nvPicPr>
        <p:blipFill>
          <a:blip r:embed="rId2"/>
          <a:stretch>
            <a:fillRect/>
          </a:stretch>
        </p:blipFill>
        <p:spPr>
          <a:xfrm>
            <a:off x="1240532" y="1675227"/>
            <a:ext cx="9710935" cy="4394199"/>
          </a:xfrm>
          <a:prstGeom prst="rect">
            <a:avLst/>
          </a:prstGeom>
        </p:spPr>
      </p:pic>
    </p:spTree>
    <p:extLst>
      <p:ext uri="{BB962C8B-B14F-4D97-AF65-F5344CB8AC3E}">
        <p14:creationId xmlns:p14="http://schemas.microsoft.com/office/powerpoint/2010/main" val="1634422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E1C125-8CE1-4597-BDED-A0622701F004}"/>
              </a:ext>
            </a:extLst>
          </p:cNvPr>
          <p:cNvPicPr>
            <a:picLocks noChangeAspect="1"/>
          </p:cNvPicPr>
          <p:nvPr/>
        </p:nvPicPr>
        <p:blipFill>
          <a:blip r:embed="rId2"/>
          <a:stretch>
            <a:fillRect/>
          </a:stretch>
        </p:blipFill>
        <p:spPr>
          <a:xfrm>
            <a:off x="868101" y="643466"/>
            <a:ext cx="10776029" cy="5571067"/>
          </a:xfrm>
          <a:prstGeom prst="rect">
            <a:avLst/>
          </a:prstGeom>
        </p:spPr>
      </p:pic>
    </p:spTree>
    <p:extLst>
      <p:ext uri="{BB962C8B-B14F-4D97-AF65-F5344CB8AC3E}">
        <p14:creationId xmlns:p14="http://schemas.microsoft.com/office/powerpoint/2010/main" val="3968009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AE6AF7-F20A-4809-8265-9012F230D5A3}"/>
              </a:ext>
            </a:extLst>
          </p:cNvPr>
          <p:cNvSpPr txBox="1"/>
          <p:nvPr/>
        </p:nvSpPr>
        <p:spPr>
          <a:xfrm>
            <a:off x="1004798" y="527538"/>
            <a:ext cx="1989584" cy="369332"/>
          </a:xfrm>
          <a:prstGeom prst="rect">
            <a:avLst/>
          </a:prstGeom>
          <a:noFill/>
        </p:spPr>
        <p:txBody>
          <a:bodyPr wrap="none" rtlCol="0">
            <a:spAutoFit/>
          </a:bodyPr>
          <a:lstStyle/>
          <a:p>
            <a:r>
              <a:rPr lang="en-IN" b="1" dirty="0"/>
              <a:t>Group By Operator</a:t>
            </a:r>
          </a:p>
        </p:txBody>
      </p:sp>
      <p:sp>
        <p:nvSpPr>
          <p:cNvPr id="3" name="TextBox 2">
            <a:extLst>
              <a:ext uri="{FF2B5EF4-FFF2-40B4-BE49-F238E27FC236}">
                <a16:creationId xmlns:a16="http://schemas.microsoft.com/office/drawing/2014/main" id="{A8148430-450C-48E6-8A68-5E3AE7172192}"/>
              </a:ext>
            </a:extLst>
          </p:cNvPr>
          <p:cNvSpPr txBox="1"/>
          <p:nvPr/>
        </p:nvSpPr>
        <p:spPr>
          <a:xfrm>
            <a:off x="1004798" y="835324"/>
            <a:ext cx="8005846" cy="3416320"/>
          </a:xfrm>
          <a:prstGeom prst="rect">
            <a:avLst/>
          </a:prstGeom>
          <a:noFill/>
        </p:spPr>
        <p:txBody>
          <a:bodyPr wrap="none" rtlCol="0">
            <a:spAutoFit/>
          </a:bodyPr>
          <a:lstStyle/>
          <a:p>
            <a:endParaRPr lang="en-IN" dirty="0"/>
          </a:p>
          <a:p>
            <a:r>
              <a:rPr lang="en-IN" dirty="0"/>
              <a:t>grunt&gt; </a:t>
            </a:r>
            <a:r>
              <a:rPr lang="en-IN" dirty="0" err="1"/>
              <a:t>Group_data</a:t>
            </a:r>
            <a:r>
              <a:rPr lang="en-IN" dirty="0"/>
              <a:t> = GROUP </a:t>
            </a:r>
            <a:r>
              <a:rPr lang="en-IN" dirty="0" err="1"/>
              <a:t>Relation_name</a:t>
            </a:r>
            <a:r>
              <a:rPr lang="en-IN" dirty="0"/>
              <a:t> BY age;</a:t>
            </a:r>
          </a:p>
          <a:p>
            <a:endParaRPr lang="en-IN" dirty="0"/>
          </a:p>
          <a:p>
            <a:r>
              <a:rPr lang="en-IN" b="1" dirty="0"/>
              <a:t>Group more than one set of data </a:t>
            </a:r>
          </a:p>
          <a:p>
            <a:endParaRPr lang="en-IN" dirty="0"/>
          </a:p>
          <a:p>
            <a:r>
              <a:rPr lang="en-IN" dirty="0"/>
              <a:t>grunt&gt; </a:t>
            </a:r>
            <a:r>
              <a:rPr lang="en-IN" dirty="0" err="1"/>
              <a:t>cogroup_data</a:t>
            </a:r>
            <a:r>
              <a:rPr lang="en-IN" dirty="0"/>
              <a:t> = COGROUP </a:t>
            </a:r>
            <a:r>
              <a:rPr lang="en-IN" dirty="0" err="1"/>
              <a:t>student_details</a:t>
            </a:r>
            <a:r>
              <a:rPr lang="en-IN" dirty="0"/>
              <a:t> by age, </a:t>
            </a:r>
            <a:r>
              <a:rPr lang="en-IN" dirty="0" err="1"/>
              <a:t>employee_details</a:t>
            </a:r>
            <a:r>
              <a:rPr lang="en-IN" dirty="0"/>
              <a:t> by age;</a:t>
            </a:r>
          </a:p>
          <a:p>
            <a:endParaRPr lang="en-IN" dirty="0"/>
          </a:p>
          <a:p>
            <a:endParaRPr lang="en-IN" dirty="0"/>
          </a:p>
          <a:p>
            <a:r>
              <a:rPr lang="en-IN" dirty="0"/>
              <a:t>Relation3_name = CROSS Relation1_name, Relation2_name;</a:t>
            </a:r>
          </a:p>
          <a:p>
            <a:endParaRPr lang="en-IN" dirty="0"/>
          </a:p>
          <a:p>
            <a:endParaRPr lang="en-IN" dirty="0"/>
          </a:p>
          <a:p>
            <a:endParaRPr lang="en-IN" dirty="0"/>
          </a:p>
        </p:txBody>
      </p:sp>
    </p:spTree>
    <p:extLst>
      <p:ext uri="{BB962C8B-B14F-4D97-AF65-F5344CB8AC3E}">
        <p14:creationId xmlns:p14="http://schemas.microsoft.com/office/powerpoint/2010/main" val="4168407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E52BE9-13DD-4711-B286-73201A86981A}"/>
              </a:ext>
            </a:extLst>
          </p:cNvPr>
          <p:cNvSpPr txBox="1"/>
          <p:nvPr/>
        </p:nvSpPr>
        <p:spPr>
          <a:xfrm>
            <a:off x="4141177" y="413238"/>
            <a:ext cx="1635384" cy="461665"/>
          </a:xfrm>
          <a:prstGeom prst="rect">
            <a:avLst/>
          </a:prstGeom>
          <a:noFill/>
        </p:spPr>
        <p:txBody>
          <a:bodyPr wrap="none" rtlCol="0">
            <a:spAutoFit/>
          </a:bodyPr>
          <a:lstStyle/>
          <a:p>
            <a:r>
              <a:rPr lang="en-IN" sz="2400" b="1" dirty="0"/>
              <a:t>Joins in PIG</a:t>
            </a:r>
          </a:p>
        </p:txBody>
      </p:sp>
      <p:sp>
        <p:nvSpPr>
          <p:cNvPr id="3" name="TextBox 2">
            <a:extLst>
              <a:ext uri="{FF2B5EF4-FFF2-40B4-BE49-F238E27FC236}">
                <a16:creationId xmlns:a16="http://schemas.microsoft.com/office/drawing/2014/main" id="{3D6233A3-D48A-4D8C-A5D9-8D193EAA1E9A}"/>
              </a:ext>
            </a:extLst>
          </p:cNvPr>
          <p:cNvSpPr txBox="1"/>
          <p:nvPr/>
        </p:nvSpPr>
        <p:spPr>
          <a:xfrm>
            <a:off x="1164511" y="882048"/>
            <a:ext cx="8713177" cy="7017306"/>
          </a:xfrm>
          <a:prstGeom prst="rect">
            <a:avLst/>
          </a:prstGeom>
          <a:noFill/>
        </p:spPr>
        <p:txBody>
          <a:bodyPr wrap="square" rtlCol="0">
            <a:spAutoFit/>
          </a:bodyPr>
          <a:lstStyle/>
          <a:p>
            <a:pPr marL="285750" indent="-285750">
              <a:buFont typeface="Wingdings" panose="05000000000000000000" pitchFamily="2" charset="2"/>
              <a:buChar char="q"/>
            </a:pPr>
            <a:r>
              <a:rPr lang="en-IN" dirty="0"/>
              <a:t>Self-join</a:t>
            </a:r>
          </a:p>
          <a:p>
            <a:pPr marL="285750" indent="-285750">
              <a:buFont typeface="Wingdings" panose="05000000000000000000" pitchFamily="2" charset="2"/>
              <a:buChar char="q"/>
            </a:pPr>
            <a:r>
              <a:rPr lang="en-IN" dirty="0"/>
              <a:t>Inner-join</a:t>
            </a:r>
          </a:p>
          <a:p>
            <a:pPr marL="285750" indent="-285750">
              <a:buFont typeface="Wingdings" panose="05000000000000000000" pitchFamily="2" charset="2"/>
              <a:buChar char="q"/>
            </a:pPr>
            <a:r>
              <a:rPr lang="en-IN" dirty="0"/>
              <a:t>Outer-join − left join, right join, and full join</a:t>
            </a:r>
          </a:p>
          <a:p>
            <a:pPr marL="285750" indent="-285750">
              <a:buFont typeface="Wingdings" panose="05000000000000000000" pitchFamily="2" charset="2"/>
              <a:buChar char="q"/>
            </a:pPr>
            <a:endParaRPr lang="en-IN" dirty="0"/>
          </a:p>
          <a:p>
            <a:r>
              <a:rPr lang="en-IN" dirty="0"/>
              <a:t>EDW_CLIENT = LOAD '</a:t>
            </a:r>
            <a:r>
              <a:rPr lang="en-IN" dirty="0" err="1"/>
              <a:t>hdfs</a:t>
            </a:r>
            <a:r>
              <a:rPr lang="en-IN" dirty="0"/>
              <a:t>://namenode1:10001/</a:t>
            </a:r>
            <a:r>
              <a:rPr lang="en-IN" dirty="0" err="1"/>
              <a:t>pig_data</a:t>
            </a:r>
            <a:r>
              <a:rPr lang="en-IN" dirty="0"/>
              <a:t>/EDW_CLIENT.txt' USING  </a:t>
            </a:r>
            <a:r>
              <a:rPr lang="en-IN" dirty="0" err="1"/>
              <a:t>PigStorage</a:t>
            </a:r>
            <a:r>
              <a:rPr lang="en-IN" dirty="0"/>
              <a:t>(',')as (</a:t>
            </a:r>
            <a:r>
              <a:rPr lang="en-IN" dirty="0" err="1"/>
              <a:t>CLIENT_ID:int</a:t>
            </a:r>
            <a:r>
              <a:rPr lang="en-IN" dirty="0"/>
              <a:t>, </a:t>
            </a:r>
            <a:r>
              <a:rPr lang="en-IN" dirty="0" err="1"/>
              <a:t>name:chararray</a:t>
            </a:r>
            <a:r>
              <a:rPr lang="en-IN" dirty="0"/>
              <a:t>, </a:t>
            </a:r>
            <a:r>
              <a:rPr lang="en-IN" dirty="0" err="1"/>
              <a:t>age:int</a:t>
            </a:r>
            <a:r>
              <a:rPr lang="en-IN" dirty="0"/>
              <a:t>, </a:t>
            </a:r>
            <a:r>
              <a:rPr lang="en-IN" dirty="0" err="1"/>
              <a:t>address:chararray,wallet_money:int</a:t>
            </a:r>
            <a:r>
              <a:rPr lang="en-IN" dirty="0"/>
              <a:t>);</a:t>
            </a:r>
          </a:p>
          <a:p>
            <a:endParaRPr lang="en-IN" dirty="0"/>
          </a:p>
          <a:p>
            <a:r>
              <a:rPr lang="en-IN" dirty="0"/>
              <a:t>EDW_SALE = LOAD '</a:t>
            </a:r>
            <a:r>
              <a:rPr lang="en-IN" dirty="0" err="1"/>
              <a:t>hdfs</a:t>
            </a:r>
            <a:r>
              <a:rPr lang="en-IN" dirty="0"/>
              <a:t>://namenode1:10001/</a:t>
            </a:r>
            <a:r>
              <a:rPr lang="en-IN" dirty="0" err="1"/>
              <a:t>pig_data</a:t>
            </a:r>
            <a:r>
              <a:rPr lang="en-IN" dirty="0"/>
              <a:t>/EDW_SALE.txt' USING  </a:t>
            </a:r>
            <a:r>
              <a:rPr lang="en-IN" dirty="0" err="1"/>
              <a:t>PigStorage</a:t>
            </a:r>
            <a:r>
              <a:rPr lang="en-IN" dirty="0"/>
              <a:t>(',')as (</a:t>
            </a:r>
            <a:r>
              <a:rPr lang="en-IN" dirty="0" err="1"/>
              <a:t>CLIENT_ID:int</a:t>
            </a:r>
            <a:r>
              <a:rPr lang="en-IN" dirty="0"/>
              <a:t>, </a:t>
            </a:r>
            <a:r>
              <a:rPr lang="en-IN" dirty="0" err="1"/>
              <a:t>FUND_NAME:chararray,FUND_PRICE:float,UNITS:int</a:t>
            </a:r>
            <a:r>
              <a:rPr lang="en-IN" dirty="0"/>
              <a:t>);</a:t>
            </a:r>
          </a:p>
          <a:p>
            <a:endParaRPr lang="en-IN" dirty="0"/>
          </a:p>
          <a:p>
            <a:r>
              <a:rPr lang="en-IN" dirty="0" err="1"/>
              <a:t>CLIENT_SALE_inner</a:t>
            </a:r>
            <a:r>
              <a:rPr lang="en-IN" dirty="0"/>
              <a:t> = JOIN EDW_CLIENT BY CLIENT_ID, EDW_SALE BY CLIENT_ID;</a:t>
            </a:r>
          </a:p>
          <a:p>
            <a:endParaRPr lang="en-IN" dirty="0"/>
          </a:p>
          <a:p>
            <a:r>
              <a:rPr lang="en-IN" dirty="0" err="1"/>
              <a:t>CLIENT_SALE_self</a:t>
            </a:r>
            <a:r>
              <a:rPr lang="en-IN" dirty="0"/>
              <a:t> = JOIN EDW_CLIENT BY CLIENT_ID, EDW_CLIENT BY CLIENT_ID;</a:t>
            </a:r>
          </a:p>
          <a:p>
            <a:endParaRPr lang="en-IN" dirty="0"/>
          </a:p>
          <a:p>
            <a:r>
              <a:rPr lang="en-IN" dirty="0" err="1"/>
              <a:t>CLIENT_SALE_left</a:t>
            </a:r>
            <a:r>
              <a:rPr lang="en-IN" dirty="0"/>
              <a:t> = JOIN EDW_CLIENT BY CLIENT_ID left outer, EDW_SALE BY CLIENT_ID;</a:t>
            </a:r>
          </a:p>
          <a:p>
            <a:endParaRPr lang="en-IN" dirty="0"/>
          </a:p>
          <a:p>
            <a:r>
              <a:rPr lang="en-IN" dirty="0" err="1"/>
              <a:t>CLIENT_SALE_right</a:t>
            </a:r>
            <a:r>
              <a:rPr lang="en-IN" dirty="0"/>
              <a:t> = JOIN EDW_CLIENT BY CLIENT_ID right , EDW_SALE BY CLIENT_ID;</a:t>
            </a:r>
          </a:p>
          <a:p>
            <a:endParaRPr lang="en-IN" dirty="0"/>
          </a:p>
          <a:p>
            <a:r>
              <a:rPr lang="en-IN" dirty="0" err="1"/>
              <a:t>CLIENT_SALE_outer</a:t>
            </a:r>
            <a:r>
              <a:rPr lang="en-IN" dirty="0"/>
              <a:t> = JOIN EDW_CLIENT BY CLIENT_ID full outer, EDW_SALE BY CLIENT_ID;</a:t>
            </a:r>
          </a:p>
          <a:p>
            <a:pPr marL="285750" indent="-285750">
              <a:buFont typeface="Wingdings" panose="05000000000000000000" pitchFamily="2" charset="2"/>
              <a:buChar char="q"/>
            </a:pPr>
            <a:endParaRPr lang="en-IN" dirty="0"/>
          </a:p>
          <a:p>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a:p>
            <a:endParaRPr lang="en-IN" dirty="0"/>
          </a:p>
        </p:txBody>
      </p:sp>
      <p:pic>
        <p:nvPicPr>
          <p:cNvPr id="5" name="Picture 4">
            <a:extLst>
              <a:ext uri="{FF2B5EF4-FFF2-40B4-BE49-F238E27FC236}">
                <a16:creationId xmlns:a16="http://schemas.microsoft.com/office/drawing/2014/main" id="{F202BED8-549E-49C1-BC2C-68C4DA6ACE56}"/>
              </a:ext>
            </a:extLst>
          </p:cNvPr>
          <p:cNvPicPr>
            <a:picLocks noChangeAspect="1"/>
          </p:cNvPicPr>
          <p:nvPr/>
        </p:nvPicPr>
        <p:blipFill>
          <a:blip r:embed="rId2"/>
          <a:stretch>
            <a:fillRect/>
          </a:stretch>
        </p:blipFill>
        <p:spPr>
          <a:xfrm>
            <a:off x="6096000" y="782570"/>
            <a:ext cx="3914775" cy="1047750"/>
          </a:xfrm>
          <a:prstGeom prst="rect">
            <a:avLst/>
          </a:prstGeom>
        </p:spPr>
      </p:pic>
    </p:spTree>
    <p:extLst>
      <p:ext uri="{BB962C8B-B14F-4D97-AF65-F5344CB8AC3E}">
        <p14:creationId xmlns:p14="http://schemas.microsoft.com/office/powerpoint/2010/main" val="1789810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3FBA12-C2FD-4D78-AB77-BBB59AB86EDF}"/>
              </a:ext>
            </a:extLst>
          </p:cNvPr>
          <p:cNvSpPr txBox="1"/>
          <p:nvPr/>
        </p:nvSpPr>
        <p:spPr>
          <a:xfrm>
            <a:off x="165294" y="843677"/>
            <a:ext cx="11335043" cy="4462760"/>
          </a:xfrm>
          <a:prstGeom prst="rect">
            <a:avLst/>
          </a:prstGeom>
          <a:noFill/>
        </p:spPr>
        <p:txBody>
          <a:bodyPr wrap="square" rtlCol="0">
            <a:spAutoFit/>
          </a:bodyPr>
          <a:lstStyle/>
          <a:p>
            <a:r>
              <a:rPr lang="en-IN" sz="1400" b="1" dirty="0"/>
              <a:t>AVG -</a:t>
            </a:r>
            <a:r>
              <a:rPr lang="en-IN" sz="1400" dirty="0"/>
              <a:t> To compute the average of the numerical values within a bag.</a:t>
            </a:r>
          </a:p>
          <a:p>
            <a:endParaRPr lang="en-IN" sz="1400" b="1" dirty="0"/>
          </a:p>
          <a:p>
            <a:r>
              <a:rPr lang="en-IN" sz="1400" b="1" dirty="0"/>
              <a:t>MAX -</a:t>
            </a:r>
            <a:r>
              <a:rPr lang="en-IN" sz="1400" dirty="0"/>
              <a:t> To calculate the highest value for a column (numeric values or </a:t>
            </a:r>
            <a:r>
              <a:rPr lang="en-IN" sz="1400" dirty="0" err="1"/>
              <a:t>chararrays</a:t>
            </a:r>
            <a:r>
              <a:rPr lang="en-IN" sz="1400" dirty="0"/>
              <a:t>) in a single-column bag.</a:t>
            </a:r>
          </a:p>
          <a:p>
            <a:endParaRPr lang="en-IN" sz="1400" b="1" dirty="0"/>
          </a:p>
          <a:p>
            <a:r>
              <a:rPr lang="en-IN" sz="1400" b="1" dirty="0"/>
              <a:t>MIN -</a:t>
            </a:r>
            <a:r>
              <a:rPr lang="en-IN" sz="1400" dirty="0"/>
              <a:t> To get the minimum (lowest) value (numeric or </a:t>
            </a:r>
            <a:r>
              <a:rPr lang="en-IN" sz="1400" dirty="0" err="1"/>
              <a:t>chararray</a:t>
            </a:r>
            <a:r>
              <a:rPr lang="en-IN" sz="1400" dirty="0"/>
              <a:t>) for a certain column in a single-column bag.</a:t>
            </a:r>
          </a:p>
          <a:p>
            <a:endParaRPr lang="en-IN" sz="1400" b="1" dirty="0"/>
          </a:p>
          <a:p>
            <a:r>
              <a:rPr lang="en-IN" sz="1400" b="1" dirty="0"/>
              <a:t>COUNT -</a:t>
            </a:r>
            <a:r>
              <a:rPr lang="en-IN" sz="1400" dirty="0"/>
              <a:t> To get the number of elements in a bag, while counting the number of tuples in a bag.</a:t>
            </a:r>
          </a:p>
          <a:p>
            <a:endParaRPr lang="en-IN" sz="1400" b="1" dirty="0"/>
          </a:p>
          <a:p>
            <a:r>
              <a:rPr lang="en-IN" sz="1400" b="1" dirty="0"/>
              <a:t>DIFF -</a:t>
            </a:r>
            <a:r>
              <a:rPr lang="en-IN" sz="1400" dirty="0"/>
              <a:t> The DIFF() function of Pig Latin is used to compare two bags (fields) in a tuple. It takes two fields of a tuple as input and matches them. If they match, it returns an empty bag. </a:t>
            </a:r>
          </a:p>
          <a:p>
            <a:endParaRPr lang="en-IN" sz="1400" b="1" dirty="0"/>
          </a:p>
          <a:p>
            <a:r>
              <a:rPr lang="en-IN" sz="1400" b="1" dirty="0"/>
              <a:t>SUBTRACT -</a:t>
            </a:r>
            <a:r>
              <a:rPr lang="en-IN" sz="1400" dirty="0"/>
              <a:t> The subtract() function of Pig Latin is used to subtract two bags It takes two bags as inputs and returns a bag which contains the tuples of the first bag that are not in the second bag.</a:t>
            </a:r>
          </a:p>
          <a:p>
            <a:endParaRPr lang="en-IN" sz="1400" dirty="0"/>
          </a:p>
          <a:p>
            <a:r>
              <a:rPr lang="en-IN" sz="1400" b="1" dirty="0" err="1"/>
              <a:t>IsEmpty</a:t>
            </a:r>
            <a:r>
              <a:rPr lang="en-IN" sz="1400" b="1" dirty="0"/>
              <a:t> -</a:t>
            </a:r>
            <a:r>
              <a:rPr lang="en-IN" sz="1400" dirty="0"/>
              <a:t> The </a:t>
            </a:r>
            <a:r>
              <a:rPr lang="en-IN" sz="1400" dirty="0" err="1"/>
              <a:t>isEmpty</a:t>
            </a:r>
            <a:r>
              <a:rPr lang="en-IN" sz="1400" dirty="0"/>
              <a:t>() function of Pig Latin is used to check if a bag or map is empty.</a:t>
            </a:r>
          </a:p>
          <a:p>
            <a:endParaRPr lang="en-IN" sz="1400" dirty="0"/>
          </a:p>
          <a:p>
            <a:r>
              <a:rPr lang="en-IN" sz="1400" b="1" dirty="0"/>
              <a:t>Pluck Tuple -</a:t>
            </a:r>
            <a:r>
              <a:rPr lang="en-IN" sz="1400" dirty="0"/>
              <a:t> After performing operations like join to differentiate the columns of the two schemas, we use the function </a:t>
            </a:r>
            <a:r>
              <a:rPr lang="en-IN" sz="1400" dirty="0" err="1"/>
              <a:t>PluckTuple</a:t>
            </a:r>
            <a:r>
              <a:rPr lang="en-IN" sz="1400" dirty="0"/>
              <a:t>(). To use this function, first of all, we have to define a string Prefix and we have to filter</a:t>
            </a:r>
          </a:p>
          <a:p>
            <a:r>
              <a:rPr lang="en-IN" sz="1400" dirty="0"/>
              <a:t> for the columns in a relation that begin with that prefix.</a:t>
            </a:r>
          </a:p>
          <a:p>
            <a:endParaRPr lang="en-IN" dirty="0"/>
          </a:p>
        </p:txBody>
      </p:sp>
      <p:sp>
        <p:nvSpPr>
          <p:cNvPr id="3" name="TextBox 2">
            <a:extLst>
              <a:ext uri="{FF2B5EF4-FFF2-40B4-BE49-F238E27FC236}">
                <a16:creationId xmlns:a16="http://schemas.microsoft.com/office/drawing/2014/main" id="{1F2DC02C-F787-4840-87C6-DC0B45BC4096}"/>
              </a:ext>
            </a:extLst>
          </p:cNvPr>
          <p:cNvSpPr txBox="1"/>
          <p:nvPr/>
        </p:nvSpPr>
        <p:spPr>
          <a:xfrm>
            <a:off x="3490546" y="325315"/>
            <a:ext cx="2084738" cy="369332"/>
          </a:xfrm>
          <a:prstGeom prst="rect">
            <a:avLst/>
          </a:prstGeom>
          <a:noFill/>
        </p:spPr>
        <p:txBody>
          <a:bodyPr wrap="none" rtlCol="0">
            <a:spAutoFit/>
          </a:bodyPr>
          <a:lstStyle/>
          <a:p>
            <a:r>
              <a:rPr lang="en-IN" b="1" dirty="0"/>
              <a:t>EVAL function in Pig</a:t>
            </a:r>
          </a:p>
        </p:txBody>
      </p:sp>
    </p:spTree>
    <p:extLst>
      <p:ext uri="{BB962C8B-B14F-4D97-AF65-F5344CB8AC3E}">
        <p14:creationId xmlns:p14="http://schemas.microsoft.com/office/powerpoint/2010/main" val="718107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E761FC-90AD-4BDB-A107-58784C0EBE78}"/>
              </a:ext>
            </a:extLst>
          </p:cNvPr>
          <p:cNvSpPr/>
          <p:nvPr/>
        </p:nvSpPr>
        <p:spPr>
          <a:xfrm>
            <a:off x="580294" y="797510"/>
            <a:ext cx="10709030" cy="5262979"/>
          </a:xfrm>
          <a:prstGeom prst="rect">
            <a:avLst/>
          </a:prstGeom>
        </p:spPr>
        <p:txBody>
          <a:bodyPr wrap="square">
            <a:spAutoFit/>
          </a:bodyPr>
          <a:lstStyle/>
          <a:p>
            <a:r>
              <a:rPr lang="en-IN" sz="1400" b="1" dirty="0"/>
              <a:t>Cross Command</a:t>
            </a:r>
          </a:p>
          <a:p>
            <a:endParaRPr lang="en-IN" sz="1400" dirty="0"/>
          </a:p>
          <a:p>
            <a:r>
              <a:rPr lang="en-IN" sz="1400" dirty="0"/>
              <a:t>grunt&gt;EDW_CORSS = CROSS EDW_CLIENT, EDW_SALE;</a:t>
            </a:r>
          </a:p>
          <a:p>
            <a:endParaRPr lang="en-IN" sz="1400" dirty="0"/>
          </a:p>
          <a:p>
            <a:r>
              <a:rPr lang="en-IN" sz="1400" b="1" dirty="0"/>
              <a:t>Union Command</a:t>
            </a:r>
          </a:p>
          <a:p>
            <a:endParaRPr lang="en-IN" sz="1400" b="1" dirty="0"/>
          </a:p>
          <a:p>
            <a:r>
              <a:rPr lang="en-IN" sz="1400" dirty="0"/>
              <a:t>grunt&gt;EDW_UNION = UNION EDW_CLIENT, EDW_SALE;</a:t>
            </a:r>
          </a:p>
          <a:p>
            <a:endParaRPr lang="en-IN" sz="1400" dirty="0"/>
          </a:p>
          <a:p>
            <a:r>
              <a:rPr lang="en-IN" sz="1400" b="1" dirty="0"/>
              <a:t>SPLIT Command</a:t>
            </a:r>
          </a:p>
          <a:p>
            <a:endParaRPr lang="en-IN" sz="1400" dirty="0"/>
          </a:p>
          <a:p>
            <a:r>
              <a:rPr lang="en-IN" sz="1400" dirty="0"/>
              <a:t>grunt&gt;SPLIT EDW_CLIENT into EDW_CLIENT_BADA if age&lt;23, EDW_CLIENT_CHOTA if (22&lt;age and age&gt;25);</a:t>
            </a:r>
          </a:p>
          <a:p>
            <a:endParaRPr lang="en-IN" sz="1400" dirty="0"/>
          </a:p>
          <a:p>
            <a:r>
              <a:rPr lang="en-IN" sz="1400" b="1" dirty="0"/>
              <a:t>Filter Command</a:t>
            </a:r>
          </a:p>
          <a:p>
            <a:endParaRPr lang="en-IN" sz="1400" b="1" dirty="0"/>
          </a:p>
          <a:p>
            <a:r>
              <a:rPr lang="en-IN" sz="1400" dirty="0"/>
              <a:t>grunt&gt;</a:t>
            </a:r>
            <a:r>
              <a:rPr lang="en-IN" sz="1400" dirty="0" err="1"/>
              <a:t>filter_data</a:t>
            </a:r>
            <a:r>
              <a:rPr lang="en-IN" sz="1400" dirty="0"/>
              <a:t> = FILTER EDW_CLIENT BY city == 'Hyderabad’;</a:t>
            </a:r>
          </a:p>
          <a:p>
            <a:endParaRPr lang="en-IN" sz="1400" dirty="0"/>
          </a:p>
          <a:p>
            <a:r>
              <a:rPr lang="en-IN" sz="1400" b="1" dirty="0"/>
              <a:t>Distinct Command</a:t>
            </a:r>
          </a:p>
          <a:p>
            <a:endParaRPr lang="en-IN" sz="1400" dirty="0"/>
          </a:p>
          <a:p>
            <a:r>
              <a:rPr lang="en-IN" sz="1400" dirty="0"/>
              <a:t>grunt&gt;</a:t>
            </a:r>
            <a:r>
              <a:rPr lang="en-IN" sz="1400" dirty="0" err="1"/>
              <a:t>distinct_data</a:t>
            </a:r>
            <a:r>
              <a:rPr lang="en-IN" sz="1400" dirty="0"/>
              <a:t> = DISTINCT EDW_CLIENT;</a:t>
            </a:r>
          </a:p>
          <a:p>
            <a:endParaRPr lang="en-IN" sz="1400" dirty="0"/>
          </a:p>
          <a:p>
            <a:r>
              <a:rPr lang="en-IN" sz="1400" b="1" dirty="0"/>
              <a:t>Foreach Command</a:t>
            </a:r>
          </a:p>
          <a:p>
            <a:endParaRPr lang="en-IN" sz="1400" dirty="0"/>
          </a:p>
          <a:p>
            <a:r>
              <a:rPr lang="en-IN" sz="1400" dirty="0"/>
              <a:t>grunt&gt;</a:t>
            </a:r>
            <a:r>
              <a:rPr lang="en-IN" sz="1400" dirty="0" err="1"/>
              <a:t>foreach_data</a:t>
            </a:r>
            <a:r>
              <a:rPr lang="en-IN" sz="1400" dirty="0"/>
              <a:t> = FOREACH EDW_CLIENT GENERATE </a:t>
            </a:r>
            <a:r>
              <a:rPr lang="en-IN" sz="1400" dirty="0" err="1"/>
              <a:t>CLIENT_ID,name,wallet_money</a:t>
            </a:r>
            <a:r>
              <a:rPr lang="en-IN" sz="1400" dirty="0"/>
              <a:t>;</a:t>
            </a:r>
          </a:p>
          <a:p>
            <a:endParaRPr lang="en-IN" sz="1400" dirty="0"/>
          </a:p>
        </p:txBody>
      </p:sp>
    </p:spTree>
    <p:extLst>
      <p:ext uri="{BB962C8B-B14F-4D97-AF65-F5344CB8AC3E}">
        <p14:creationId xmlns:p14="http://schemas.microsoft.com/office/powerpoint/2010/main" val="3160271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C9B565-EF5F-4183-B8D0-1E1F819AF54B}"/>
              </a:ext>
            </a:extLst>
          </p:cNvPr>
          <p:cNvSpPr/>
          <p:nvPr/>
        </p:nvSpPr>
        <p:spPr>
          <a:xfrm>
            <a:off x="946639" y="522992"/>
            <a:ext cx="7722576" cy="2677656"/>
          </a:xfrm>
          <a:prstGeom prst="rect">
            <a:avLst/>
          </a:prstGeom>
        </p:spPr>
        <p:txBody>
          <a:bodyPr wrap="square">
            <a:spAutoFit/>
          </a:bodyPr>
          <a:lstStyle/>
          <a:p>
            <a:r>
              <a:rPr lang="en-IN" sz="1400" b="1" dirty="0"/>
              <a:t>Order Command</a:t>
            </a:r>
          </a:p>
          <a:p>
            <a:endParaRPr lang="en-IN" sz="1400" dirty="0"/>
          </a:p>
          <a:p>
            <a:r>
              <a:rPr lang="en-IN" sz="1400" dirty="0"/>
              <a:t>grunt&gt;</a:t>
            </a:r>
            <a:r>
              <a:rPr lang="en-IN" sz="1400" dirty="0" err="1"/>
              <a:t>order_by_data</a:t>
            </a:r>
            <a:r>
              <a:rPr lang="en-IN" sz="1400" dirty="0"/>
              <a:t> = ORDER EDW_CLIENT BY age DESC;</a:t>
            </a:r>
          </a:p>
          <a:p>
            <a:endParaRPr lang="en-IN" sz="1400" dirty="0"/>
          </a:p>
          <a:p>
            <a:r>
              <a:rPr lang="en-IN" sz="1400" b="1" dirty="0"/>
              <a:t>Limit </a:t>
            </a:r>
            <a:r>
              <a:rPr lang="en-IN" sz="1400" b="1" dirty="0" err="1"/>
              <a:t>Commad</a:t>
            </a:r>
            <a:endParaRPr lang="en-IN" sz="1400" b="1" dirty="0"/>
          </a:p>
          <a:p>
            <a:endParaRPr lang="en-IN" sz="1400" dirty="0"/>
          </a:p>
          <a:p>
            <a:r>
              <a:rPr lang="en-IN" sz="1400" dirty="0"/>
              <a:t>grunt&gt; </a:t>
            </a:r>
            <a:r>
              <a:rPr lang="en-IN" sz="1400" dirty="0" err="1"/>
              <a:t>limit_data</a:t>
            </a:r>
            <a:r>
              <a:rPr lang="en-IN" sz="1400" dirty="0"/>
              <a:t> = LIMIT EDW_CLIENT 2;</a:t>
            </a:r>
          </a:p>
          <a:p>
            <a:endParaRPr lang="en-IN" sz="1400" dirty="0"/>
          </a:p>
          <a:p>
            <a:endParaRPr lang="en-IN" sz="1400" dirty="0"/>
          </a:p>
          <a:p>
            <a:r>
              <a:rPr lang="en-IN" sz="1400" b="1" dirty="0"/>
              <a:t>Run Script  </a:t>
            </a:r>
          </a:p>
          <a:p>
            <a:endParaRPr lang="en-IN" sz="1400" dirty="0"/>
          </a:p>
          <a:p>
            <a:r>
              <a:rPr lang="en-IN" sz="1400" dirty="0"/>
              <a:t>pig -x </a:t>
            </a:r>
            <a:r>
              <a:rPr lang="en-IN" sz="1400" dirty="0" err="1"/>
              <a:t>mapreduce</a:t>
            </a:r>
            <a:r>
              <a:rPr lang="en-IN" sz="1400" dirty="0"/>
              <a:t> hdfs://namenode1:10001/pig_data/Sample_script.pig</a:t>
            </a:r>
          </a:p>
        </p:txBody>
      </p:sp>
    </p:spTree>
    <p:extLst>
      <p:ext uri="{BB962C8B-B14F-4D97-AF65-F5344CB8AC3E}">
        <p14:creationId xmlns:p14="http://schemas.microsoft.com/office/powerpoint/2010/main" val="1435244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B47B47-79F7-48A9-9705-199DC817BA7F}"/>
              </a:ext>
            </a:extLst>
          </p:cNvPr>
          <p:cNvSpPr/>
          <p:nvPr/>
        </p:nvSpPr>
        <p:spPr>
          <a:xfrm>
            <a:off x="606669" y="1239891"/>
            <a:ext cx="10480431" cy="3400931"/>
          </a:xfrm>
          <a:prstGeom prst="rect">
            <a:avLst/>
          </a:prstGeom>
        </p:spPr>
        <p:txBody>
          <a:bodyPr wrap="square">
            <a:spAutoFit/>
          </a:bodyPr>
          <a:lstStyle/>
          <a:p>
            <a:r>
              <a:rPr lang="en-IN" dirty="0"/>
              <a:t>Pig enables people to focus more on </a:t>
            </a:r>
            <a:r>
              <a:rPr lang="en-IN" b="1" dirty="0" err="1"/>
              <a:t>analyzing</a:t>
            </a:r>
            <a:r>
              <a:rPr lang="en-IN" b="1" dirty="0"/>
              <a:t> bulk data sets and to spend less time in writing Map-Reduce programs.</a:t>
            </a:r>
            <a:endParaRPr lang="en-IN" sz="1400" b="1" dirty="0"/>
          </a:p>
          <a:p>
            <a:r>
              <a:rPr lang="en-IN" sz="3200" dirty="0"/>
              <a:t>                                          Why Pig?</a:t>
            </a:r>
          </a:p>
          <a:p>
            <a:endParaRPr lang="en-IN" sz="1400" dirty="0"/>
          </a:p>
          <a:p>
            <a:r>
              <a:rPr lang="en-IN" b="1" dirty="0"/>
              <a:t>Pig</a:t>
            </a:r>
            <a:r>
              <a:rPr lang="en-IN" dirty="0"/>
              <a:t> is a high level scripting language that is used </a:t>
            </a:r>
            <a:r>
              <a:rPr lang="en-IN" dirty="0" err="1"/>
              <a:t>with</a:t>
            </a:r>
            <a:r>
              <a:rPr lang="en-IN" b="1" dirty="0" err="1"/>
              <a:t>Apache</a:t>
            </a:r>
            <a:r>
              <a:rPr lang="en-IN" b="1" dirty="0"/>
              <a:t> Hadoop</a:t>
            </a:r>
            <a:r>
              <a:rPr lang="en-IN" dirty="0"/>
              <a:t>. </a:t>
            </a:r>
            <a:r>
              <a:rPr lang="en-IN" b="1" dirty="0"/>
              <a:t>Pig</a:t>
            </a:r>
            <a:r>
              <a:rPr lang="en-IN" dirty="0"/>
              <a:t> enables data workers to write complex data transformations without knowing </a:t>
            </a:r>
            <a:r>
              <a:rPr lang="en-IN" dirty="0" err="1"/>
              <a:t>Java.</a:t>
            </a:r>
            <a:r>
              <a:rPr lang="en-IN" b="1" dirty="0" err="1"/>
              <a:t>Pig's</a:t>
            </a:r>
            <a:r>
              <a:rPr lang="en-IN" dirty="0"/>
              <a:t> simple SQL-like scripting language is called </a:t>
            </a:r>
            <a:r>
              <a:rPr lang="en-IN" b="1" dirty="0" err="1"/>
              <a:t>Pig</a:t>
            </a:r>
            <a:r>
              <a:rPr lang="en-IN" dirty="0" err="1"/>
              <a:t>Latin</a:t>
            </a:r>
            <a:r>
              <a:rPr lang="en-IN" dirty="0"/>
              <a:t>, and appeals to developers already familiar with scripting languages and SQL.</a:t>
            </a:r>
            <a:r>
              <a:rPr lang="en-IN" sz="3600" dirty="0"/>
              <a:t> </a:t>
            </a:r>
          </a:p>
          <a:p>
            <a:r>
              <a:rPr lang="en-IN" sz="3600" dirty="0"/>
              <a:t>                                  Who uses Pig?</a:t>
            </a:r>
          </a:p>
          <a:p>
            <a:endParaRPr lang="en-IN" sz="1400" i="1" dirty="0"/>
          </a:p>
          <a:p>
            <a:endParaRPr lang="en-IN" sz="1100" dirty="0"/>
          </a:p>
        </p:txBody>
      </p:sp>
      <p:sp>
        <p:nvSpPr>
          <p:cNvPr id="3" name="TextBox 2">
            <a:extLst>
              <a:ext uri="{FF2B5EF4-FFF2-40B4-BE49-F238E27FC236}">
                <a16:creationId xmlns:a16="http://schemas.microsoft.com/office/drawing/2014/main" id="{CACE7657-42EB-41B8-826B-6BDD41719631}"/>
              </a:ext>
            </a:extLst>
          </p:cNvPr>
          <p:cNvSpPr txBox="1"/>
          <p:nvPr/>
        </p:nvSpPr>
        <p:spPr>
          <a:xfrm>
            <a:off x="4422530" y="624255"/>
            <a:ext cx="3077307" cy="584775"/>
          </a:xfrm>
          <a:prstGeom prst="rect">
            <a:avLst/>
          </a:prstGeom>
          <a:noFill/>
        </p:spPr>
        <p:txBody>
          <a:bodyPr wrap="square" rtlCol="0">
            <a:spAutoFit/>
          </a:bodyPr>
          <a:lstStyle/>
          <a:p>
            <a:r>
              <a:rPr lang="en-IN" sz="3200" dirty="0"/>
              <a:t>What is Pig?</a:t>
            </a:r>
          </a:p>
        </p:txBody>
      </p:sp>
      <p:graphicFrame>
        <p:nvGraphicFramePr>
          <p:cNvPr id="4" name="Table 3">
            <a:extLst>
              <a:ext uri="{FF2B5EF4-FFF2-40B4-BE49-F238E27FC236}">
                <a16:creationId xmlns:a16="http://schemas.microsoft.com/office/drawing/2014/main" id="{4049DEDA-BCE3-4C72-8948-69DE720C9137}"/>
              </a:ext>
            </a:extLst>
          </p:cNvPr>
          <p:cNvGraphicFramePr>
            <a:graphicFrameLocks noGrp="1"/>
          </p:cNvGraphicFramePr>
          <p:nvPr>
            <p:extLst>
              <p:ext uri="{D42A27DB-BD31-4B8C-83A1-F6EECF244321}">
                <p14:modId xmlns:p14="http://schemas.microsoft.com/office/powerpoint/2010/main" val="423488335"/>
              </p:ext>
            </p:extLst>
          </p:nvPr>
        </p:nvGraphicFramePr>
        <p:xfrm>
          <a:off x="2795955" y="4352192"/>
          <a:ext cx="4978400" cy="1979803"/>
        </p:xfrm>
        <a:graphic>
          <a:graphicData uri="http://schemas.openxmlformats.org/drawingml/2006/table">
            <a:tbl>
              <a:tblPr>
                <a:tableStyleId>{5C22544A-7EE6-4342-B048-85BDC9FD1C3A}</a:tableStyleId>
              </a:tblPr>
              <a:tblGrid>
                <a:gridCol w="1625600">
                  <a:extLst>
                    <a:ext uri="{9D8B030D-6E8A-4147-A177-3AD203B41FA5}">
                      <a16:colId xmlns:a16="http://schemas.microsoft.com/office/drawing/2014/main" val="1440367461"/>
                    </a:ext>
                  </a:extLst>
                </a:gridCol>
                <a:gridCol w="1003300">
                  <a:extLst>
                    <a:ext uri="{9D8B030D-6E8A-4147-A177-3AD203B41FA5}">
                      <a16:colId xmlns:a16="http://schemas.microsoft.com/office/drawing/2014/main" val="3385973196"/>
                    </a:ext>
                  </a:extLst>
                </a:gridCol>
                <a:gridCol w="901700">
                  <a:extLst>
                    <a:ext uri="{9D8B030D-6E8A-4147-A177-3AD203B41FA5}">
                      <a16:colId xmlns:a16="http://schemas.microsoft.com/office/drawing/2014/main" val="32183295"/>
                    </a:ext>
                  </a:extLst>
                </a:gridCol>
                <a:gridCol w="654538">
                  <a:extLst>
                    <a:ext uri="{9D8B030D-6E8A-4147-A177-3AD203B41FA5}">
                      <a16:colId xmlns:a16="http://schemas.microsoft.com/office/drawing/2014/main" val="1023577684"/>
                    </a:ext>
                  </a:extLst>
                </a:gridCol>
                <a:gridCol w="793262">
                  <a:extLst>
                    <a:ext uri="{9D8B030D-6E8A-4147-A177-3AD203B41FA5}">
                      <a16:colId xmlns:a16="http://schemas.microsoft.com/office/drawing/2014/main" val="544609195"/>
                    </a:ext>
                  </a:extLst>
                </a:gridCol>
              </a:tblGrid>
              <a:tr h="425323">
                <a:tc>
                  <a:txBody>
                    <a:bodyPr/>
                    <a:lstStyle/>
                    <a:p>
                      <a:pPr algn="l" fontAlgn="b"/>
                      <a:r>
                        <a:rPr lang="en-IN" sz="800" u="none" strike="noStrike" dirty="0">
                          <a:effectLst/>
                        </a:rPr>
                        <a:t>Company</a:t>
                      </a:r>
                      <a:endParaRPr lang="en-IN" sz="800" b="1" i="0" u="none" strike="noStrike" dirty="0">
                        <a:solidFill>
                          <a:srgbClr val="4F5F71"/>
                        </a:solidFill>
                        <a:effectLst/>
                        <a:latin typeface="Arial" panose="020B0604020202020204" pitchFamily="34" charset="0"/>
                      </a:endParaRPr>
                    </a:p>
                  </a:txBody>
                  <a:tcPr marL="7620" marR="7620" marT="7620" marB="0" anchor="b">
                    <a:solidFill>
                      <a:schemeClr val="accent1">
                        <a:lumMod val="60000"/>
                        <a:lumOff val="40000"/>
                      </a:schemeClr>
                    </a:solidFill>
                  </a:tcPr>
                </a:tc>
                <a:tc>
                  <a:txBody>
                    <a:bodyPr/>
                    <a:lstStyle/>
                    <a:p>
                      <a:pPr algn="l" fontAlgn="b"/>
                      <a:r>
                        <a:rPr lang="en-IN" sz="800" u="none" strike="noStrike">
                          <a:effectLst/>
                        </a:rPr>
                        <a:t>Website</a:t>
                      </a:r>
                      <a:endParaRPr lang="en-IN" sz="800" b="1" i="0" u="none" strike="noStrike">
                        <a:solidFill>
                          <a:srgbClr val="4F5F71"/>
                        </a:solidFill>
                        <a:effectLst/>
                        <a:latin typeface="Arial" panose="020B0604020202020204" pitchFamily="34" charset="0"/>
                      </a:endParaRPr>
                    </a:p>
                  </a:txBody>
                  <a:tcPr marL="7620" marR="7620" marT="7620" marB="0" anchor="b">
                    <a:solidFill>
                      <a:schemeClr val="accent1">
                        <a:lumMod val="60000"/>
                        <a:lumOff val="40000"/>
                      </a:schemeClr>
                    </a:solidFill>
                  </a:tcPr>
                </a:tc>
                <a:tc>
                  <a:txBody>
                    <a:bodyPr/>
                    <a:lstStyle/>
                    <a:p>
                      <a:pPr algn="l" fontAlgn="b"/>
                      <a:r>
                        <a:rPr lang="en-IN" sz="800" u="none" strike="noStrike" dirty="0">
                          <a:effectLst/>
                        </a:rPr>
                        <a:t>Country</a:t>
                      </a:r>
                      <a:endParaRPr lang="en-IN" sz="800" b="1" i="0" u="none" strike="noStrike" dirty="0">
                        <a:solidFill>
                          <a:srgbClr val="4F5F71"/>
                        </a:solidFill>
                        <a:effectLst/>
                        <a:latin typeface="Arial" panose="020B0604020202020204" pitchFamily="34" charset="0"/>
                      </a:endParaRPr>
                    </a:p>
                  </a:txBody>
                  <a:tcPr marL="7620" marR="7620" marT="7620" marB="0" anchor="b">
                    <a:solidFill>
                      <a:schemeClr val="accent1">
                        <a:lumMod val="60000"/>
                        <a:lumOff val="40000"/>
                      </a:schemeClr>
                    </a:solidFill>
                  </a:tcPr>
                </a:tc>
                <a:tc>
                  <a:txBody>
                    <a:bodyPr/>
                    <a:lstStyle/>
                    <a:p>
                      <a:pPr algn="l" fontAlgn="b"/>
                      <a:r>
                        <a:rPr lang="en-IN" sz="800" u="none" strike="noStrike" dirty="0">
                          <a:effectLst/>
                        </a:rPr>
                        <a:t>Revenue</a:t>
                      </a:r>
                      <a:endParaRPr lang="en-IN" sz="800" b="1" i="0" u="none" strike="noStrike" dirty="0">
                        <a:solidFill>
                          <a:srgbClr val="4F5F71"/>
                        </a:solidFill>
                        <a:effectLst/>
                        <a:latin typeface="Arial" panose="020B0604020202020204" pitchFamily="34" charset="0"/>
                      </a:endParaRPr>
                    </a:p>
                  </a:txBody>
                  <a:tcPr marL="7620" marR="7620" marT="7620" marB="0" anchor="b">
                    <a:solidFill>
                      <a:schemeClr val="accent1">
                        <a:lumMod val="60000"/>
                        <a:lumOff val="40000"/>
                      </a:schemeClr>
                    </a:solidFill>
                  </a:tcPr>
                </a:tc>
                <a:tc>
                  <a:txBody>
                    <a:bodyPr/>
                    <a:lstStyle/>
                    <a:p>
                      <a:pPr algn="l" fontAlgn="b"/>
                      <a:r>
                        <a:rPr lang="en-IN" sz="800" u="none" strike="noStrike" dirty="0">
                          <a:effectLst/>
                        </a:rPr>
                        <a:t>Company Size</a:t>
                      </a:r>
                      <a:endParaRPr lang="en-IN" sz="800" b="1" i="0" u="none" strike="noStrike" dirty="0">
                        <a:solidFill>
                          <a:srgbClr val="4F5F71"/>
                        </a:solidFill>
                        <a:effectLst/>
                        <a:latin typeface="Arial" panose="020B0604020202020204" pitchFamily="34" charset="0"/>
                      </a:endParaRPr>
                    </a:p>
                  </a:txBody>
                  <a:tcPr marL="7620" marR="7620" marT="7620" marB="0" anchor="b">
                    <a:solidFill>
                      <a:schemeClr val="accent1">
                        <a:lumMod val="60000"/>
                        <a:lumOff val="40000"/>
                      </a:schemeClr>
                    </a:solidFill>
                  </a:tcPr>
                </a:tc>
                <a:extLst>
                  <a:ext uri="{0D108BD9-81ED-4DB2-BD59-A6C34878D82A}">
                    <a16:rowId xmlns:a16="http://schemas.microsoft.com/office/drawing/2014/main" val="257607295"/>
                  </a:ext>
                </a:extLst>
              </a:tr>
              <a:tr h="259080">
                <a:tc>
                  <a:txBody>
                    <a:bodyPr/>
                    <a:lstStyle/>
                    <a:p>
                      <a:pPr algn="l" fontAlgn="t"/>
                      <a:r>
                        <a:rPr lang="en-IN" sz="800" u="none" strike="noStrike" dirty="0">
                          <a:effectLst/>
                        </a:rPr>
                        <a:t>Hortonworks Inc</a:t>
                      </a:r>
                      <a:endParaRPr lang="en-IN" sz="800" b="0" i="0" u="none" strike="noStrike" dirty="0">
                        <a:solidFill>
                          <a:srgbClr val="4F5F71"/>
                        </a:solidFill>
                        <a:effectLst/>
                        <a:latin typeface="Arial" panose="020B0604020202020204" pitchFamily="34" charset="0"/>
                      </a:endParaRPr>
                    </a:p>
                  </a:txBody>
                  <a:tcPr marL="7620" marR="7620" marT="7620" marB="0"/>
                </a:tc>
                <a:tc>
                  <a:txBody>
                    <a:bodyPr/>
                    <a:lstStyle/>
                    <a:p>
                      <a:pPr algn="l" fontAlgn="t"/>
                      <a:r>
                        <a:rPr lang="en-IN" sz="800" u="none" strike="noStrike" dirty="0">
                          <a:effectLst/>
                        </a:rPr>
                        <a:t>hortonworks.com</a:t>
                      </a:r>
                      <a:endParaRPr lang="en-IN" sz="800" b="0" i="0" u="none" strike="noStrike" dirty="0">
                        <a:solidFill>
                          <a:srgbClr val="4F5F71"/>
                        </a:solidFill>
                        <a:effectLst/>
                        <a:latin typeface="Arial" panose="020B0604020202020204" pitchFamily="34" charset="0"/>
                      </a:endParaRPr>
                    </a:p>
                  </a:txBody>
                  <a:tcPr marL="7620" marR="7620" marT="7620" marB="0"/>
                </a:tc>
                <a:tc>
                  <a:txBody>
                    <a:bodyPr/>
                    <a:lstStyle/>
                    <a:p>
                      <a:pPr algn="l" fontAlgn="t"/>
                      <a:r>
                        <a:rPr lang="en-IN" sz="800" u="none" strike="noStrike" dirty="0">
                          <a:effectLst/>
                        </a:rPr>
                        <a:t>United States</a:t>
                      </a:r>
                      <a:endParaRPr lang="en-IN" sz="800" b="0" i="0" u="none" strike="noStrike" dirty="0">
                        <a:solidFill>
                          <a:srgbClr val="4F5F71"/>
                        </a:solidFill>
                        <a:effectLst/>
                        <a:latin typeface="Arial" panose="020B0604020202020204" pitchFamily="34" charset="0"/>
                      </a:endParaRPr>
                    </a:p>
                  </a:txBody>
                  <a:tcPr marL="7620" marR="7620" marT="7620" marB="0"/>
                </a:tc>
                <a:tc>
                  <a:txBody>
                    <a:bodyPr/>
                    <a:lstStyle/>
                    <a:p>
                      <a:pPr algn="l" fontAlgn="t"/>
                      <a:r>
                        <a:rPr lang="en-IN" sz="800" u="none" strike="noStrike">
                          <a:effectLst/>
                        </a:rPr>
                        <a:t>100M-200M</a:t>
                      </a:r>
                      <a:endParaRPr lang="en-IN" sz="800" b="0" i="0" u="none" strike="noStrike">
                        <a:solidFill>
                          <a:srgbClr val="4F5F71"/>
                        </a:solidFill>
                        <a:effectLst/>
                        <a:latin typeface="Arial" panose="020B0604020202020204" pitchFamily="34" charset="0"/>
                      </a:endParaRPr>
                    </a:p>
                  </a:txBody>
                  <a:tcPr marL="7620" marR="7620" marT="7620" marB="0"/>
                </a:tc>
                <a:tc>
                  <a:txBody>
                    <a:bodyPr/>
                    <a:lstStyle/>
                    <a:p>
                      <a:pPr algn="l" fontAlgn="t"/>
                      <a:r>
                        <a:rPr lang="en-IN" sz="800" u="none" strike="noStrike">
                          <a:effectLst/>
                        </a:rPr>
                        <a:t>500-1000</a:t>
                      </a:r>
                      <a:endParaRPr lang="en-IN" sz="800" b="0" i="0" u="none" strike="noStrike">
                        <a:solidFill>
                          <a:srgbClr val="4F5F71"/>
                        </a:solidFill>
                        <a:effectLst/>
                        <a:latin typeface="Arial" panose="020B0604020202020204" pitchFamily="34" charset="0"/>
                      </a:endParaRPr>
                    </a:p>
                  </a:txBody>
                  <a:tcPr marL="7620" marR="7620" marT="7620" marB="0"/>
                </a:tc>
                <a:extLst>
                  <a:ext uri="{0D108BD9-81ED-4DB2-BD59-A6C34878D82A}">
                    <a16:rowId xmlns:a16="http://schemas.microsoft.com/office/drawing/2014/main" val="1828417090"/>
                  </a:ext>
                </a:extLst>
              </a:tr>
              <a:tr h="259080">
                <a:tc>
                  <a:txBody>
                    <a:bodyPr/>
                    <a:lstStyle/>
                    <a:p>
                      <a:pPr algn="l" fontAlgn="t"/>
                      <a:r>
                        <a:rPr lang="en-IN" sz="800" u="none" strike="noStrike">
                          <a:effectLst/>
                        </a:rPr>
                        <a:t>Comscore Inc</a:t>
                      </a:r>
                      <a:endParaRPr lang="en-IN" sz="800" b="0" i="0" u="none" strike="noStrike">
                        <a:solidFill>
                          <a:srgbClr val="4F5F71"/>
                        </a:solidFill>
                        <a:effectLst/>
                        <a:latin typeface="Arial" panose="020B0604020202020204" pitchFamily="34" charset="0"/>
                      </a:endParaRPr>
                    </a:p>
                  </a:txBody>
                  <a:tcPr marL="7620" marR="7620" marT="7620" marB="0"/>
                </a:tc>
                <a:tc>
                  <a:txBody>
                    <a:bodyPr/>
                    <a:lstStyle/>
                    <a:p>
                      <a:pPr algn="l" fontAlgn="t"/>
                      <a:r>
                        <a:rPr lang="en-IN" sz="800" u="none" strike="noStrike">
                          <a:effectLst/>
                        </a:rPr>
                        <a:t>comscore.com</a:t>
                      </a:r>
                      <a:endParaRPr lang="en-IN" sz="800" b="0" i="0" u="none" strike="noStrike">
                        <a:solidFill>
                          <a:srgbClr val="4F5F71"/>
                        </a:solidFill>
                        <a:effectLst/>
                        <a:latin typeface="Arial" panose="020B0604020202020204" pitchFamily="34" charset="0"/>
                      </a:endParaRPr>
                    </a:p>
                  </a:txBody>
                  <a:tcPr marL="7620" marR="7620" marT="7620" marB="0"/>
                </a:tc>
                <a:tc>
                  <a:txBody>
                    <a:bodyPr/>
                    <a:lstStyle/>
                    <a:p>
                      <a:pPr algn="l" fontAlgn="t"/>
                      <a:r>
                        <a:rPr lang="en-IN" sz="800" u="none" strike="noStrike">
                          <a:effectLst/>
                        </a:rPr>
                        <a:t>United States</a:t>
                      </a:r>
                      <a:endParaRPr lang="en-IN" sz="800" b="0" i="0" u="none" strike="noStrike">
                        <a:solidFill>
                          <a:srgbClr val="4F5F71"/>
                        </a:solidFill>
                        <a:effectLst/>
                        <a:latin typeface="Arial" panose="020B0604020202020204" pitchFamily="34" charset="0"/>
                      </a:endParaRPr>
                    </a:p>
                  </a:txBody>
                  <a:tcPr marL="7620" marR="7620" marT="7620" marB="0"/>
                </a:tc>
                <a:tc>
                  <a:txBody>
                    <a:bodyPr/>
                    <a:lstStyle/>
                    <a:p>
                      <a:pPr algn="l" fontAlgn="t"/>
                      <a:r>
                        <a:rPr lang="en-IN" sz="800" u="none" strike="noStrike">
                          <a:effectLst/>
                        </a:rPr>
                        <a:t>200M-1000M</a:t>
                      </a:r>
                      <a:endParaRPr lang="en-IN" sz="800" b="0" i="0" u="none" strike="noStrike">
                        <a:solidFill>
                          <a:srgbClr val="4F5F71"/>
                        </a:solidFill>
                        <a:effectLst/>
                        <a:latin typeface="Arial" panose="020B0604020202020204" pitchFamily="34" charset="0"/>
                      </a:endParaRPr>
                    </a:p>
                  </a:txBody>
                  <a:tcPr marL="7620" marR="7620" marT="7620" marB="0"/>
                </a:tc>
                <a:tc>
                  <a:txBody>
                    <a:bodyPr/>
                    <a:lstStyle/>
                    <a:p>
                      <a:pPr algn="l" fontAlgn="t"/>
                      <a:r>
                        <a:rPr lang="en-IN" sz="800" u="none" strike="noStrike">
                          <a:effectLst/>
                        </a:rPr>
                        <a:t>1000-5000</a:t>
                      </a:r>
                      <a:endParaRPr lang="en-IN" sz="800" b="0" i="0" u="none" strike="noStrike">
                        <a:solidFill>
                          <a:srgbClr val="4F5F71"/>
                        </a:solidFill>
                        <a:effectLst/>
                        <a:latin typeface="Arial" panose="020B0604020202020204" pitchFamily="34" charset="0"/>
                      </a:endParaRPr>
                    </a:p>
                  </a:txBody>
                  <a:tcPr marL="7620" marR="7620" marT="7620" marB="0"/>
                </a:tc>
                <a:extLst>
                  <a:ext uri="{0D108BD9-81ED-4DB2-BD59-A6C34878D82A}">
                    <a16:rowId xmlns:a16="http://schemas.microsoft.com/office/drawing/2014/main" val="2989233576"/>
                  </a:ext>
                </a:extLst>
              </a:tr>
              <a:tr h="259080">
                <a:tc>
                  <a:txBody>
                    <a:bodyPr/>
                    <a:lstStyle/>
                    <a:p>
                      <a:pPr algn="l" fontAlgn="t"/>
                      <a:r>
                        <a:rPr lang="en-IN" sz="800" u="none" strike="noStrike">
                          <a:effectLst/>
                        </a:rPr>
                        <a:t>The MITRE Corporation</a:t>
                      </a:r>
                      <a:endParaRPr lang="en-IN" sz="800" b="0" i="0" u="none" strike="noStrike">
                        <a:solidFill>
                          <a:srgbClr val="4F5F71"/>
                        </a:solidFill>
                        <a:effectLst/>
                        <a:latin typeface="Arial" panose="020B0604020202020204" pitchFamily="34" charset="0"/>
                      </a:endParaRPr>
                    </a:p>
                  </a:txBody>
                  <a:tcPr marL="7620" marR="7620" marT="7620" marB="0"/>
                </a:tc>
                <a:tc>
                  <a:txBody>
                    <a:bodyPr/>
                    <a:lstStyle/>
                    <a:p>
                      <a:pPr algn="l" fontAlgn="t"/>
                      <a:r>
                        <a:rPr lang="en-IN" sz="800" u="none" strike="noStrike">
                          <a:effectLst/>
                        </a:rPr>
                        <a:t>mitre.org</a:t>
                      </a:r>
                      <a:endParaRPr lang="en-IN" sz="800" b="0" i="0" u="none" strike="noStrike">
                        <a:solidFill>
                          <a:srgbClr val="4F5F71"/>
                        </a:solidFill>
                        <a:effectLst/>
                        <a:latin typeface="Arial" panose="020B0604020202020204" pitchFamily="34" charset="0"/>
                      </a:endParaRPr>
                    </a:p>
                  </a:txBody>
                  <a:tcPr marL="7620" marR="7620" marT="7620" marB="0"/>
                </a:tc>
                <a:tc>
                  <a:txBody>
                    <a:bodyPr/>
                    <a:lstStyle/>
                    <a:p>
                      <a:pPr algn="l" fontAlgn="t"/>
                      <a:r>
                        <a:rPr lang="en-IN" sz="800" u="none" strike="noStrike">
                          <a:effectLst/>
                        </a:rPr>
                        <a:t>United States</a:t>
                      </a:r>
                      <a:endParaRPr lang="en-IN" sz="800" b="0" i="0" u="none" strike="noStrike">
                        <a:solidFill>
                          <a:srgbClr val="4F5F71"/>
                        </a:solidFill>
                        <a:effectLst/>
                        <a:latin typeface="Arial" panose="020B0604020202020204" pitchFamily="34" charset="0"/>
                      </a:endParaRPr>
                    </a:p>
                  </a:txBody>
                  <a:tcPr marL="7620" marR="7620" marT="7620" marB="0"/>
                </a:tc>
                <a:tc>
                  <a:txBody>
                    <a:bodyPr/>
                    <a:lstStyle/>
                    <a:p>
                      <a:pPr algn="l" fontAlgn="t"/>
                      <a:r>
                        <a:rPr lang="en-IN" sz="800" u="none" strike="noStrike">
                          <a:effectLst/>
                        </a:rPr>
                        <a:t>&gt;1000M</a:t>
                      </a:r>
                      <a:endParaRPr lang="en-IN" sz="800" b="0" i="0" u="none" strike="noStrike">
                        <a:solidFill>
                          <a:srgbClr val="4F5F71"/>
                        </a:solidFill>
                        <a:effectLst/>
                        <a:latin typeface="Arial" panose="020B0604020202020204" pitchFamily="34" charset="0"/>
                      </a:endParaRPr>
                    </a:p>
                  </a:txBody>
                  <a:tcPr marL="7620" marR="7620" marT="7620" marB="0"/>
                </a:tc>
                <a:tc>
                  <a:txBody>
                    <a:bodyPr/>
                    <a:lstStyle/>
                    <a:p>
                      <a:pPr algn="l" fontAlgn="t"/>
                      <a:r>
                        <a:rPr lang="en-IN" sz="800" u="none" strike="noStrike">
                          <a:effectLst/>
                        </a:rPr>
                        <a:t>5000-10000</a:t>
                      </a:r>
                      <a:endParaRPr lang="en-IN" sz="800" b="0" i="0" u="none" strike="noStrike">
                        <a:solidFill>
                          <a:srgbClr val="4F5F71"/>
                        </a:solidFill>
                        <a:effectLst/>
                        <a:latin typeface="Arial" panose="020B0604020202020204" pitchFamily="34" charset="0"/>
                      </a:endParaRPr>
                    </a:p>
                  </a:txBody>
                  <a:tcPr marL="7620" marR="7620" marT="7620" marB="0"/>
                </a:tc>
                <a:extLst>
                  <a:ext uri="{0D108BD9-81ED-4DB2-BD59-A6C34878D82A}">
                    <a16:rowId xmlns:a16="http://schemas.microsoft.com/office/drawing/2014/main" val="1549426815"/>
                  </a:ext>
                </a:extLst>
              </a:tr>
              <a:tr h="388620">
                <a:tc>
                  <a:txBody>
                    <a:bodyPr/>
                    <a:lstStyle/>
                    <a:p>
                      <a:pPr algn="l" fontAlgn="t"/>
                      <a:r>
                        <a:rPr lang="en-IN" sz="800" u="none" strike="noStrike">
                          <a:effectLst/>
                        </a:rPr>
                        <a:t>VISUAL BI SOLUTIONS, INC</a:t>
                      </a:r>
                      <a:endParaRPr lang="en-IN" sz="800" b="0" i="0" u="none" strike="noStrike">
                        <a:solidFill>
                          <a:srgbClr val="4F5F71"/>
                        </a:solidFill>
                        <a:effectLst/>
                        <a:latin typeface="Arial" panose="020B0604020202020204" pitchFamily="34" charset="0"/>
                      </a:endParaRPr>
                    </a:p>
                  </a:txBody>
                  <a:tcPr marL="7620" marR="7620" marT="7620" marB="0"/>
                </a:tc>
                <a:tc>
                  <a:txBody>
                    <a:bodyPr/>
                    <a:lstStyle/>
                    <a:p>
                      <a:pPr algn="l" fontAlgn="t"/>
                      <a:r>
                        <a:rPr lang="en-IN" sz="800" u="none" strike="noStrike">
                          <a:effectLst/>
                        </a:rPr>
                        <a:t>visualbi.com</a:t>
                      </a:r>
                      <a:endParaRPr lang="en-IN" sz="800" b="0" i="0" u="none" strike="noStrike">
                        <a:solidFill>
                          <a:srgbClr val="4F5F71"/>
                        </a:solidFill>
                        <a:effectLst/>
                        <a:latin typeface="Arial" panose="020B0604020202020204" pitchFamily="34" charset="0"/>
                      </a:endParaRPr>
                    </a:p>
                  </a:txBody>
                  <a:tcPr marL="7620" marR="7620" marT="7620" marB="0"/>
                </a:tc>
                <a:tc>
                  <a:txBody>
                    <a:bodyPr/>
                    <a:lstStyle/>
                    <a:p>
                      <a:pPr algn="l" fontAlgn="t"/>
                      <a:r>
                        <a:rPr lang="en-IN" sz="800" u="none" strike="noStrike">
                          <a:effectLst/>
                        </a:rPr>
                        <a:t>United States</a:t>
                      </a:r>
                      <a:endParaRPr lang="en-IN" sz="800" b="0" i="0" u="none" strike="noStrike">
                        <a:solidFill>
                          <a:srgbClr val="4F5F71"/>
                        </a:solidFill>
                        <a:effectLst/>
                        <a:latin typeface="Arial" panose="020B0604020202020204" pitchFamily="34" charset="0"/>
                      </a:endParaRPr>
                    </a:p>
                  </a:txBody>
                  <a:tcPr marL="7620" marR="7620" marT="7620" marB="0"/>
                </a:tc>
                <a:tc>
                  <a:txBody>
                    <a:bodyPr/>
                    <a:lstStyle/>
                    <a:p>
                      <a:pPr algn="l" fontAlgn="t"/>
                      <a:r>
                        <a:rPr lang="en-IN" sz="800" u="none" strike="noStrike">
                          <a:effectLst/>
                        </a:rPr>
                        <a:t>10M-50M</a:t>
                      </a:r>
                      <a:endParaRPr lang="en-IN" sz="800" b="0" i="0" u="none" strike="noStrike">
                        <a:solidFill>
                          <a:srgbClr val="4F5F71"/>
                        </a:solidFill>
                        <a:effectLst/>
                        <a:latin typeface="Arial" panose="020B0604020202020204" pitchFamily="34" charset="0"/>
                      </a:endParaRPr>
                    </a:p>
                  </a:txBody>
                  <a:tcPr marL="7620" marR="7620" marT="7620" marB="0"/>
                </a:tc>
                <a:tc>
                  <a:txBody>
                    <a:bodyPr/>
                    <a:lstStyle/>
                    <a:p>
                      <a:pPr algn="l" fontAlgn="t"/>
                      <a:r>
                        <a:rPr lang="en-IN" sz="800" u="none" strike="noStrike">
                          <a:effectLst/>
                        </a:rPr>
                        <a:t>50-200</a:t>
                      </a:r>
                      <a:endParaRPr lang="en-IN" sz="800" b="0" i="0" u="none" strike="noStrike">
                        <a:solidFill>
                          <a:srgbClr val="4F5F71"/>
                        </a:solidFill>
                        <a:effectLst/>
                        <a:latin typeface="Arial" panose="020B0604020202020204" pitchFamily="34" charset="0"/>
                      </a:endParaRPr>
                    </a:p>
                  </a:txBody>
                  <a:tcPr marL="7620" marR="7620" marT="7620" marB="0"/>
                </a:tc>
                <a:extLst>
                  <a:ext uri="{0D108BD9-81ED-4DB2-BD59-A6C34878D82A}">
                    <a16:rowId xmlns:a16="http://schemas.microsoft.com/office/drawing/2014/main" val="3336046325"/>
                  </a:ext>
                </a:extLst>
              </a:tr>
              <a:tr h="388620">
                <a:tc>
                  <a:txBody>
                    <a:bodyPr/>
                    <a:lstStyle/>
                    <a:p>
                      <a:pPr algn="l" fontAlgn="t"/>
                      <a:r>
                        <a:rPr lang="en-IN" sz="800" u="none" strike="noStrike">
                          <a:effectLst/>
                        </a:rPr>
                        <a:t>Ocwen Financial Corp</a:t>
                      </a:r>
                      <a:endParaRPr lang="en-IN" sz="800" b="0" i="0" u="none" strike="noStrike">
                        <a:solidFill>
                          <a:srgbClr val="4F5F71"/>
                        </a:solidFill>
                        <a:effectLst/>
                        <a:latin typeface="Arial" panose="020B0604020202020204" pitchFamily="34" charset="0"/>
                      </a:endParaRPr>
                    </a:p>
                  </a:txBody>
                  <a:tcPr marL="7620" marR="7620" marT="7620" marB="0"/>
                </a:tc>
                <a:tc>
                  <a:txBody>
                    <a:bodyPr/>
                    <a:lstStyle/>
                    <a:p>
                      <a:pPr algn="l" fontAlgn="t"/>
                      <a:r>
                        <a:rPr lang="en-IN" sz="800" u="none" strike="noStrike">
                          <a:effectLst/>
                        </a:rPr>
                        <a:t>ocwen.com</a:t>
                      </a:r>
                      <a:endParaRPr lang="en-IN" sz="800" b="0" i="0" u="none" strike="noStrike">
                        <a:solidFill>
                          <a:srgbClr val="4F5F71"/>
                        </a:solidFill>
                        <a:effectLst/>
                        <a:latin typeface="Arial" panose="020B0604020202020204" pitchFamily="34" charset="0"/>
                      </a:endParaRPr>
                    </a:p>
                  </a:txBody>
                  <a:tcPr marL="7620" marR="7620" marT="7620" marB="0"/>
                </a:tc>
                <a:tc>
                  <a:txBody>
                    <a:bodyPr/>
                    <a:lstStyle/>
                    <a:p>
                      <a:pPr algn="l" fontAlgn="t"/>
                      <a:r>
                        <a:rPr lang="en-IN" sz="800" u="none" strike="noStrike">
                          <a:effectLst/>
                        </a:rPr>
                        <a:t>United States</a:t>
                      </a:r>
                      <a:endParaRPr lang="en-IN" sz="800" b="0" i="0" u="none" strike="noStrike">
                        <a:solidFill>
                          <a:srgbClr val="4F5F71"/>
                        </a:solidFill>
                        <a:effectLst/>
                        <a:latin typeface="Arial" panose="020B0604020202020204" pitchFamily="34" charset="0"/>
                      </a:endParaRPr>
                    </a:p>
                  </a:txBody>
                  <a:tcPr marL="7620" marR="7620" marT="7620" marB="0"/>
                </a:tc>
                <a:tc>
                  <a:txBody>
                    <a:bodyPr/>
                    <a:lstStyle/>
                    <a:p>
                      <a:pPr algn="l" fontAlgn="t"/>
                      <a:r>
                        <a:rPr lang="en-IN" sz="800" u="none" strike="noStrike" dirty="0">
                          <a:effectLst/>
                        </a:rPr>
                        <a:t>&gt;1000M</a:t>
                      </a:r>
                      <a:endParaRPr lang="en-IN" sz="800" b="0" i="0" u="none" strike="noStrike" dirty="0">
                        <a:solidFill>
                          <a:srgbClr val="4F5F71"/>
                        </a:solidFill>
                        <a:effectLst/>
                        <a:latin typeface="Arial" panose="020B0604020202020204" pitchFamily="34" charset="0"/>
                      </a:endParaRPr>
                    </a:p>
                  </a:txBody>
                  <a:tcPr marL="7620" marR="7620" marT="7620" marB="0"/>
                </a:tc>
                <a:tc>
                  <a:txBody>
                    <a:bodyPr/>
                    <a:lstStyle/>
                    <a:p>
                      <a:pPr algn="l" fontAlgn="t"/>
                      <a:r>
                        <a:rPr lang="en-IN" sz="800" u="none" strike="noStrike" dirty="0">
                          <a:effectLst/>
                        </a:rPr>
                        <a:t>5000-10000</a:t>
                      </a:r>
                      <a:endParaRPr lang="en-IN" sz="800" b="0" i="0" u="none" strike="noStrike" dirty="0">
                        <a:solidFill>
                          <a:srgbClr val="4F5F71"/>
                        </a:solidFill>
                        <a:effectLst/>
                        <a:latin typeface="Arial" panose="020B0604020202020204" pitchFamily="34" charset="0"/>
                      </a:endParaRPr>
                    </a:p>
                  </a:txBody>
                  <a:tcPr marL="7620" marR="7620" marT="7620" marB="0"/>
                </a:tc>
                <a:extLst>
                  <a:ext uri="{0D108BD9-81ED-4DB2-BD59-A6C34878D82A}">
                    <a16:rowId xmlns:a16="http://schemas.microsoft.com/office/drawing/2014/main" val="3146282121"/>
                  </a:ext>
                </a:extLst>
              </a:tr>
            </a:tbl>
          </a:graphicData>
        </a:graphic>
      </p:graphicFrame>
    </p:spTree>
    <p:extLst>
      <p:ext uri="{BB962C8B-B14F-4D97-AF65-F5344CB8AC3E}">
        <p14:creationId xmlns:p14="http://schemas.microsoft.com/office/powerpoint/2010/main" val="1459117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939CB5-266C-4231-B6ED-3D9CB5808032}"/>
              </a:ext>
            </a:extLst>
          </p:cNvPr>
          <p:cNvPicPr>
            <a:picLocks noChangeAspect="1"/>
          </p:cNvPicPr>
          <p:nvPr/>
        </p:nvPicPr>
        <p:blipFill>
          <a:blip r:embed="rId2"/>
          <a:stretch>
            <a:fillRect/>
          </a:stretch>
        </p:blipFill>
        <p:spPr>
          <a:xfrm>
            <a:off x="1453444" y="643466"/>
            <a:ext cx="9285112" cy="5571067"/>
          </a:xfrm>
          <a:prstGeom prst="rect">
            <a:avLst/>
          </a:prstGeom>
        </p:spPr>
      </p:pic>
    </p:spTree>
    <p:extLst>
      <p:ext uri="{BB962C8B-B14F-4D97-AF65-F5344CB8AC3E}">
        <p14:creationId xmlns:p14="http://schemas.microsoft.com/office/powerpoint/2010/main" val="3107248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A9A658-A314-49E8-8779-6B287FFED33D}"/>
              </a:ext>
            </a:extLst>
          </p:cNvPr>
          <p:cNvSpPr txBox="1"/>
          <p:nvPr/>
        </p:nvSpPr>
        <p:spPr>
          <a:xfrm>
            <a:off x="3648808" y="553915"/>
            <a:ext cx="1821653" cy="369332"/>
          </a:xfrm>
          <a:prstGeom prst="rect">
            <a:avLst/>
          </a:prstGeom>
          <a:noFill/>
        </p:spPr>
        <p:txBody>
          <a:bodyPr wrap="none" rtlCol="0">
            <a:spAutoFit/>
          </a:bodyPr>
          <a:lstStyle/>
          <a:p>
            <a:r>
              <a:rPr lang="en-IN" dirty="0"/>
              <a:t>Example use case</a:t>
            </a:r>
          </a:p>
        </p:txBody>
      </p:sp>
      <p:sp>
        <p:nvSpPr>
          <p:cNvPr id="3" name="TextBox 2">
            <a:extLst>
              <a:ext uri="{FF2B5EF4-FFF2-40B4-BE49-F238E27FC236}">
                <a16:creationId xmlns:a16="http://schemas.microsoft.com/office/drawing/2014/main" id="{9E81261E-D00D-4404-BD42-AE756AA6EBEF}"/>
              </a:ext>
            </a:extLst>
          </p:cNvPr>
          <p:cNvSpPr txBox="1"/>
          <p:nvPr/>
        </p:nvSpPr>
        <p:spPr>
          <a:xfrm>
            <a:off x="106211" y="1567493"/>
            <a:ext cx="11936024" cy="3416320"/>
          </a:xfrm>
          <a:prstGeom prst="rect">
            <a:avLst/>
          </a:prstGeom>
          <a:noFill/>
        </p:spPr>
        <p:txBody>
          <a:bodyPr wrap="none" rtlCol="0">
            <a:spAutoFit/>
          </a:bodyPr>
          <a:lstStyle/>
          <a:p>
            <a:r>
              <a:rPr lang="en-IN" b="1" dirty="0"/>
              <a:t>Find the top five kinds of </a:t>
            </a:r>
            <a:r>
              <a:rPr lang="en-IN" b="1" dirty="0" err="1"/>
              <a:t>GoogleKnowlege_Occupation</a:t>
            </a:r>
            <a:r>
              <a:rPr lang="en-IN" b="1" dirty="0"/>
              <a:t> people who were guests in the show, in a particular time period.</a:t>
            </a:r>
            <a:endParaRPr lang="en-IN" dirty="0"/>
          </a:p>
          <a:p>
            <a:endParaRPr lang="en-IN" dirty="0"/>
          </a:p>
          <a:p>
            <a:endParaRPr lang="en-IN" dirty="0"/>
          </a:p>
          <a:p>
            <a:r>
              <a:rPr lang="en-IN" dirty="0"/>
              <a:t>A = load '/</a:t>
            </a:r>
            <a:r>
              <a:rPr lang="en-IN" dirty="0" err="1"/>
              <a:t>pig_data</a:t>
            </a:r>
            <a:r>
              <a:rPr lang="en-IN" dirty="0"/>
              <a:t>/</a:t>
            </a:r>
            <a:r>
              <a:rPr lang="en-IN" dirty="0" err="1"/>
              <a:t>daily_show_guests</a:t>
            </a:r>
            <a:r>
              <a:rPr lang="en-IN" dirty="0"/>
              <a:t>' using </a:t>
            </a:r>
            <a:r>
              <a:rPr lang="en-IN" dirty="0" err="1"/>
              <a:t>PigStorage</a:t>
            </a:r>
            <a:r>
              <a:rPr lang="en-IN" dirty="0"/>
              <a:t>(',') AS (</a:t>
            </a:r>
            <a:r>
              <a:rPr lang="en-IN" dirty="0" err="1"/>
              <a:t>year:chararray,occupation:chararray</a:t>
            </a:r>
            <a:r>
              <a:rPr lang="en-IN" dirty="0"/>
              <a:t>,</a:t>
            </a:r>
          </a:p>
          <a:p>
            <a:r>
              <a:rPr lang="en-IN" dirty="0" err="1"/>
              <a:t>date:chararray,group:chararray,gusetlist:chararray</a:t>
            </a:r>
            <a:r>
              <a:rPr lang="en-IN" dirty="0"/>
              <a:t>);</a:t>
            </a:r>
          </a:p>
          <a:p>
            <a:r>
              <a:rPr lang="en-IN" dirty="0"/>
              <a:t>B = foreach A generate </a:t>
            </a:r>
            <a:r>
              <a:rPr lang="en-IN" dirty="0" err="1"/>
              <a:t>occupation,date</a:t>
            </a:r>
            <a:r>
              <a:rPr lang="en-IN" dirty="0"/>
              <a:t>;</a:t>
            </a:r>
          </a:p>
          <a:p>
            <a:r>
              <a:rPr lang="en-IN" dirty="0"/>
              <a:t>C = foreach B generate </a:t>
            </a:r>
            <a:r>
              <a:rPr lang="en-IN" dirty="0" err="1"/>
              <a:t>occupation,ToDate</a:t>
            </a:r>
            <a:r>
              <a:rPr lang="en-IN" dirty="0"/>
              <a:t>(</a:t>
            </a:r>
            <a:r>
              <a:rPr lang="en-IN" dirty="0" err="1"/>
              <a:t>date,'MM</a:t>
            </a:r>
            <a:r>
              <a:rPr lang="en-IN" dirty="0"/>
              <a:t>/dd/</a:t>
            </a:r>
            <a:r>
              <a:rPr lang="en-IN" dirty="0" err="1"/>
              <a:t>yy</a:t>
            </a:r>
            <a:r>
              <a:rPr lang="en-IN" dirty="0"/>
              <a:t>') as date;</a:t>
            </a:r>
          </a:p>
          <a:p>
            <a:r>
              <a:rPr lang="en-IN" dirty="0"/>
              <a:t>D = filter C by ((date&gt; </a:t>
            </a:r>
            <a:r>
              <a:rPr lang="en-IN" dirty="0" err="1"/>
              <a:t>ToDate</a:t>
            </a:r>
            <a:r>
              <a:rPr lang="en-IN" dirty="0"/>
              <a:t>('1/11/99','MM/dd/</a:t>
            </a:r>
            <a:r>
              <a:rPr lang="en-IN" dirty="0" err="1"/>
              <a:t>yy</a:t>
            </a:r>
            <a:r>
              <a:rPr lang="en-IN" dirty="0"/>
              <a:t>')) AND (date&lt;</a:t>
            </a:r>
            <a:r>
              <a:rPr lang="en-IN" dirty="0" err="1"/>
              <a:t>ToDate</a:t>
            </a:r>
            <a:r>
              <a:rPr lang="en-IN" dirty="0"/>
              <a:t>('6/11/99','MM/dd/</a:t>
            </a:r>
            <a:r>
              <a:rPr lang="en-IN" dirty="0" err="1"/>
              <a:t>yy</a:t>
            </a:r>
            <a:r>
              <a:rPr lang="en-IN" dirty="0"/>
              <a:t>')));</a:t>
            </a:r>
          </a:p>
          <a:p>
            <a:r>
              <a:rPr lang="en-IN" dirty="0"/>
              <a:t>E = group D by occupation;</a:t>
            </a:r>
          </a:p>
          <a:p>
            <a:r>
              <a:rPr lang="en-IN" dirty="0"/>
              <a:t>F = foreach E generate group, COUNT(D) as </a:t>
            </a:r>
            <a:r>
              <a:rPr lang="en-IN" dirty="0" err="1"/>
              <a:t>cnt</a:t>
            </a:r>
            <a:r>
              <a:rPr lang="en-IN" dirty="0"/>
              <a:t>;</a:t>
            </a:r>
          </a:p>
          <a:p>
            <a:r>
              <a:rPr lang="en-IN" dirty="0"/>
              <a:t>G = order F by </a:t>
            </a:r>
            <a:r>
              <a:rPr lang="en-IN" dirty="0" err="1"/>
              <a:t>cnt</a:t>
            </a:r>
            <a:r>
              <a:rPr lang="en-IN" dirty="0"/>
              <a:t> </a:t>
            </a:r>
            <a:r>
              <a:rPr lang="en-IN" dirty="0" err="1"/>
              <a:t>desc</a:t>
            </a:r>
            <a:r>
              <a:rPr lang="en-IN" dirty="0"/>
              <a:t>;</a:t>
            </a:r>
          </a:p>
          <a:p>
            <a:r>
              <a:rPr lang="en-IN" dirty="0"/>
              <a:t>H = limit G 5;</a:t>
            </a:r>
          </a:p>
        </p:txBody>
      </p:sp>
    </p:spTree>
    <p:extLst>
      <p:ext uri="{BB962C8B-B14F-4D97-AF65-F5344CB8AC3E}">
        <p14:creationId xmlns:p14="http://schemas.microsoft.com/office/powerpoint/2010/main" val="667894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527B42-CF57-4C73-9E10-918888D8D95E}"/>
              </a:ext>
            </a:extLst>
          </p:cNvPr>
          <p:cNvSpPr/>
          <p:nvPr/>
        </p:nvSpPr>
        <p:spPr>
          <a:xfrm>
            <a:off x="340445" y="327398"/>
            <a:ext cx="10963066" cy="2585323"/>
          </a:xfrm>
          <a:prstGeom prst="rect">
            <a:avLst/>
          </a:prstGeom>
        </p:spPr>
        <p:txBody>
          <a:bodyPr wrap="none">
            <a:spAutoFit/>
          </a:bodyPr>
          <a:lstStyle/>
          <a:p>
            <a:r>
              <a:rPr lang="en-IN" b="1" dirty="0">
                <a:solidFill>
                  <a:srgbClr val="000000"/>
                </a:solidFill>
                <a:latin typeface="Liberation Serif"/>
              </a:rPr>
              <a:t>Find out the number of politicians who came each year.</a:t>
            </a:r>
          </a:p>
          <a:p>
            <a:endParaRPr lang="en-IN" b="1" dirty="0">
              <a:solidFill>
                <a:srgbClr val="000000"/>
              </a:solidFill>
              <a:latin typeface="Liberation Serif"/>
            </a:endParaRPr>
          </a:p>
          <a:p>
            <a:r>
              <a:rPr lang="en-IN" dirty="0"/>
              <a:t>A = load '/</a:t>
            </a:r>
            <a:r>
              <a:rPr lang="en-IN" dirty="0" err="1"/>
              <a:t>pig_data</a:t>
            </a:r>
            <a:r>
              <a:rPr lang="en-IN" dirty="0"/>
              <a:t>/</a:t>
            </a:r>
            <a:r>
              <a:rPr lang="en-IN" dirty="0" err="1"/>
              <a:t>daily_show_guests</a:t>
            </a:r>
            <a:r>
              <a:rPr lang="en-IN" dirty="0"/>
              <a:t>' using </a:t>
            </a:r>
            <a:r>
              <a:rPr lang="en-IN" dirty="0" err="1"/>
              <a:t>PigStorage</a:t>
            </a:r>
            <a:r>
              <a:rPr lang="en-IN" dirty="0"/>
              <a:t>(',') AS (</a:t>
            </a:r>
            <a:r>
              <a:rPr lang="en-IN" dirty="0" err="1"/>
              <a:t>year:chararray,occupation:chararray,date:chararray</a:t>
            </a:r>
            <a:endParaRPr lang="en-IN" dirty="0"/>
          </a:p>
          <a:p>
            <a:r>
              <a:rPr lang="en-IN" dirty="0"/>
              <a:t>,group:chararray,gusetlist:chararray);</a:t>
            </a:r>
          </a:p>
          <a:p>
            <a:r>
              <a:rPr lang="en-IN" dirty="0"/>
              <a:t>B = foreach A generate </a:t>
            </a:r>
            <a:r>
              <a:rPr lang="en-IN" dirty="0" err="1"/>
              <a:t>year,group</a:t>
            </a:r>
            <a:r>
              <a:rPr lang="en-IN" dirty="0"/>
              <a:t>;</a:t>
            </a:r>
          </a:p>
          <a:p>
            <a:r>
              <a:rPr lang="en-IN" dirty="0"/>
              <a:t>C = filter B by group == 'Politician';</a:t>
            </a:r>
          </a:p>
          <a:p>
            <a:r>
              <a:rPr lang="en-IN" dirty="0"/>
              <a:t>D = group C by year;</a:t>
            </a:r>
          </a:p>
          <a:p>
            <a:r>
              <a:rPr lang="en-IN" dirty="0"/>
              <a:t>E = foreach D generate group, COUNT(C) as </a:t>
            </a:r>
            <a:r>
              <a:rPr lang="en-IN" dirty="0" err="1"/>
              <a:t>cnt</a:t>
            </a:r>
            <a:r>
              <a:rPr lang="en-IN" dirty="0"/>
              <a:t>;</a:t>
            </a:r>
          </a:p>
          <a:p>
            <a:r>
              <a:rPr lang="en-IN" dirty="0"/>
              <a:t>F = order E by </a:t>
            </a:r>
            <a:r>
              <a:rPr lang="en-IN" dirty="0" err="1"/>
              <a:t>cnt</a:t>
            </a:r>
            <a:r>
              <a:rPr lang="en-IN" dirty="0"/>
              <a:t> </a:t>
            </a:r>
            <a:r>
              <a:rPr lang="en-IN" dirty="0" err="1"/>
              <a:t>desc</a:t>
            </a:r>
            <a:r>
              <a:rPr lang="en-IN" dirty="0"/>
              <a:t>;</a:t>
            </a:r>
          </a:p>
        </p:txBody>
      </p:sp>
    </p:spTree>
    <p:extLst>
      <p:ext uri="{BB962C8B-B14F-4D97-AF65-F5344CB8AC3E}">
        <p14:creationId xmlns:p14="http://schemas.microsoft.com/office/powerpoint/2010/main" val="1959333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4738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E5ED1F3-A349-4533-94CB-6F7140BBEA43}"/>
              </a:ext>
            </a:extLst>
          </p:cNvPr>
          <p:cNvPicPr>
            <a:picLocks noChangeAspect="1"/>
          </p:cNvPicPr>
          <p:nvPr/>
        </p:nvPicPr>
        <p:blipFill>
          <a:blip r:embed="rId2"/>
          <a:stretch>
            <a:fillRect/>
          </a:stretch>
        </p:blipFill>
        <p:spPr>
          <a:xfrm>
            <a:off x="709850" y="792935"/>
            <a:ext cx="5250730" cy="5571067"/>
          </a:xfrm>
          <a:prstGeom prst="rect">
            <a:avLst/>
          </a:prstGeom>
        </p:spPr>
      </p:pic>
      <p:sp>
        <p:nvSpPr>
          <p:cNvPr id="2" name="Rectangle 1">
            <a:extLst>
              <a:ext uri="{FF2B5EF4-FFF2-40B4-BE49-F238E27FC236}">
                <a16:creationId xmlns:a16="http://schemas.microsoft.com/office/drawing/2014/main" id="{9C9E38C9-C7DE-4B47-A0EF-C30035984ED5}"/>
              </a:ext>
            </a:extLst>
          </p:cNvPr>
          <p:cNvSpPr/>
          <p:nvPr/>
        </p:nvSpPr>
        <p:spPr>
          <a:xfrm>
            <a:off x="4160522" y="124666"/>
            <a:ext cx="3453616" cy="584775"/>
          </a:xfrm>
          <a:prstGeom prst="rect">
            <a:avLst/>
          </a:prstGeom>
        </p:spPr>
        <p:txBody>
          <a:bodyPr wrap="square">
            <a:spAutoFit/>
          </a:bodyPr>
          <a:lstStyle/>
          <a:p>
            <a:pPr fontAlgn="base">
              <a:spcAft>
                <a:spcPts val="600"/>
              </a:spcAft>
            </a:pPr>
            <a:r>
              <a:rPr lang="en-IN" sz="3200" b="1" dirty="0">
                <a:solidFill>
                  <a:srgbClr val="222222"/>
                </a:solidFill>
                <a:latin typeface="inherit"/>
              </a:rPr>
              <a:t>Pig Architecture</a:t>
            </a:r>
            <a:endParaRPr lang="en-IN" sz="3200" b="1" i="0" dirty="0">
              <a:solidFill>
                <a:srgbClr val="222222"/>
              </a:solidFill>
              <a:effectLst/>
              <a:latin typeface="Open Sans"/>
            </a:endParaRPr>
          </a:p>
        </p:txBody>
      </p:sp>
      <p:sp>
        <p:nvSpPr>
          <p:cNvPr id="7" name="Rectangle 6">
            <a:extLst>
              <a:ext uri="{FF2B5EF4-FFF2-40B4-BE49-F238E27FC236}">
                <a16:creationId xmlns:a16="http://schemas.microsoft.com/office/drawing/2014/main" id="{4A545184-B437-49C4-9A15-699124E2BF7C}"/>
              </a:ext>
            </a:extLst>
          </p:cNvPr>
          <p:cNvSpPr/>
          <p:nvPr/>
        </p:nvSpPr>
        <p:spPr>
          <a:xfrm>
            <a:off x="6096000" y="1575450"/>
            <a:ext cx="6096000" cy="3554819"/>
          </a:xfrm>
          <a:prstGeom prst="rect">
            <a:avLst/>
          </a:prstGeom>
        </p:spPr>
        <p:txBody>
          <a:bodyPr>
            <a:spAutoFit/>
          </a:bodyPr>
          <a:lstStyle/>
          <a:p>
            <a:r>
              <a:rPr lang="en-IN" dirty="0">
                <a:solidFill>
                  <a:srgbClr val="404040"/>
                </a:solidFill>
                <a:latin typeface="Georgia" panose="02040502050405020303" pitchFamily="18" charset="0"/>
              </a:rPr>
              <a:t>Parser</a:t>
            </a:r>
            <a:endParaRPr lang="en-IN" b="1" dirty="0">
              <a:solidFill>
                <a:srgbClr val="404040"/>
              </a:solidFill>
              <a:latin typeface="Georgia" panose="02040502050405020303" pitchFamily="18" charset="0"/>
            </a:endParaRPr>
          </a:p>
          <a:p>
            <a:r>
              <a:rPr lang="en-IN" sz="1100" dirty="0">
                <a:solidFill>
                  <a:srgbClr val="404040"/>
                </a:solidFill>
                <a:latin typeface="Verdana" panose="020B0604030504040204" pitchFamily="34" charset="0"/>
              </a:rPr>
              <a:t>Parser basically checks the syntax of the script, does type checking, and other miscellaneous checks. Later output of Parser will be a DAG (directed acyclic graph) that represents the Pig Latin statements as well as logical operators.</a:t>
            </a:r>
          </a:p>
          <a:p>
            <a:endParaRPr lang="en-IN" sz="1100" dirty="0">
              <a:solidFill>
                <a:srgbClr val="404040"/>
              </a:solidFill>
              <a:latin typeface="Verdana" panose="020B0604030504040204" pitchFamily="34" charset="0"/>
            </a:endParaRPr>
          </a:p>
          <a:p>
            <a:endParaRPr lang="en-IN" sz="1100" dirty="0">
              <a:solidFill>
                <a:srgbClr val="404040"/>
              </a:solidFill>
              <a:latin typeface="Verdana" panose="020B0604030504040204" pitchFamily="34" charset="0"/>
            </a:endParaRPr>
          </a:p>
          <a:p>
            <a:r>
              <a:rPr lang="en-IN" dirty="0"/>
              <a:t>Optimizer</a:t>
            </a:r>
            <a:endParaRPr lang="en-IN" b="1" dirty="0"/>
          </a:p>
          <a:p>
            <a:r>
              <a:rPr lang="en-IN" sz="1400" dirty="0"/>
              <a:t>Logical plan (DAG) is passed to the logical optimizer. It carries out the logical optimizations further such as projection and push down.</a:t>
            </a:r>
          </a:p>
          <a:p>
            <a:endParaRPr lang="en-IN" sz="1400" dirty="0"/>
          </a:p>
          <a:p>
            <a:r>
              <a:rPr lang="en-IN" dirty="0"/>
              <a:t>Compiler</a:t>
            </a:r>
            <a:endParaRPr lang="en-IN" b="1" dirty="0"/>
          </a:p>
          <a:p>
            <a:r>
              <a:rPr lang="en-IN" sz="1400" dirty="0"/>
              <a:t>Then compiler compiles the optimized logical plan into a series of MapReduce jobs.</a:t>
            </a:r>
          </a:p>
          <a:p>
            <a:endParaRPr lang="en-IN" sz="1400" dirty="0"/>
          </a:p>
          <a:p>
            <a:r>
              <a:rPr lang="en-IN" dirty="0"/>
              <a:t>Execution engine</a:t>
            </a:r>
            <a:endParaRPr lang="en-IN" b="1" dirty="0"/>
          </a:p>
          <a:p>
            <a:r>
              <a:rPr lang="en-IN" sz="1400" dirty="0"/>
              <a:t>MapReduce jobs are submitted to Hadoop in a sorted order. </a:t>
            </a:r>
            <a:endParaRPr lang="en-IN" sz="1100" dirty="0">
              <a:solidFill>
                <a:srgbClr val="404040"/>
              </a:solidFill>
              <a:latin typeface="Verdana" panose="020B0604030504040204" pitchFamily="34" charset="0"/>
            </a:endParaRPr>
          </a:p>
        </p:txBody>
      </p:sp>
    </p:spTree>
    <p:extLst>
      <p:ext uri="{BB962C8B-B14F-4D97-AF65-F5344CB8AC3E}">
        <p14:creationId xmlns:p14="http://schemas.microsoft.com/office/powerpoint/2010/main" val="3906055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430418-45A1-4C46-8FC0-9FE17B3E2DE2}"/>
              </a:ext>
            </a:extLst>
          </p:cNvPr>
          <p:cNvSpPr/>
          <p:nvPr/>
        </p:nvSpPr>
        <p:spPr>
          <a:xfrm>
            <a:off x="4346132" y="483549"/>
            <a:ext cx="2356735" cy="369332"/>
          </a:xfrm>
          <a:prstGeom prst="rect">
            <a:avLst/>
          </a:prstGeom>
        </p:spPr>
        <p:txBody>
          <a:bodyPr wrap="none">
            <a:spAutoFit/>
          </a:bodyPr>
          <a:lstStyle/>
          <a:p>
            <a:r>
              <a:rPr lang="en-IN" dirty="0">
                <a:solidFill>
                  <a:srgbClr val="404040"/>
                </a:solidFill>
                <a:latin typeface="Georgia" panose="02040502050405020303" pitchFamily="18" charset="0"/>
              </a:rPr>
              <a:t>Pig Latin Data Model</a:t>
            </a:r>
            <a:endParaRPr lang="en-IN" dirty="0"/>
          </a:p>
        </p:txBody>
      </p:sp>
      <p:sp>
        <p:nvSpPr>
          <p:cNvPr id="4" name="Rectangle 3">
            <a:extLst>
              <a:ext uri="{FF2B5EF4-FFF2-40B4-BE49-F238E27FC236}">
                <a16:creationId xmlns:a16="http://schemas.microsoft.com/office/drawing/2014/main" id="{B88D3D5A-C84B-4A23-86D0-420970BC3679}"/>
              </a:ext>
            </a:extLst>
          </p:cNvPr>
          <p:cNvSpPr/>
          <p:nvPr/>
        </p:nvSpPr>
        <p:spPr>
          <a:xfrm>
            <a:off x="753207" y="1069714"/>
            <a:ext cx="10026161" cy="3785652"/>
          </a:xfrm>
          <a:prstGeom prst="rect">
            <a:avLst/>
          </a:prstGeom>
        </p:spPr>
        <p:txBody>
          <a:bodyPr wrap="square">
            <a:spAutoFit/>
          </a:bodyPr>
          <a:lstStyle/>
          <a:p>
            <a:r>
              <a:rPr lang="en-IN" sz="1000" b="1" dirty="0">
                <a:solidFill>
                  <a:srgbClr val="404040"/>
                </a:solidFill>
                <a:latin typeface="Georgia" panose="02040502050405020303" pitchFamily="18" charset="0"/>
              </a:rPr>
              <a:t>Atom</a:t>
            </a:r>
          </a:p>
          <a:p>
            <a:r>
              <a:rPr lang="en-IN" sz="1000" dirty="0">
                <a:solidFill>
                  <a:srgbClr val="404040"/>
                </a:solidFill>
                <a:latin typeface="Verdana" panose="020B0604030504040204" pitchFamily="34" charset="0"/>
              </a:rPr>
              <a:t>Atom is defined as any single value in Pig Latin, irrespective of their data. Atomic values of Pig are int, long, float, double, char array, and byte array. </a:t>
            </a:r>
          </a:p>
          <a:p>
            <a:r>
              <a:rPr lang="en-IN" sz="1000" dirty="0">
                <a:solidFill>
                  <a:srgbClr val="404040"/>
                </a:solidFill>
                <a:latin typeface="Verdana" panose="020B0604030504040204" pitchFamily="34" charset="0"/>
              </a:rPr>
              <a:t>For Example −</a:t>
            </a:r>
            <a:r>
              <a:rPr lang="en-IN" sz="1000" b="1" dirty="0">
                <a:solidFill>
                  <a:srgbClr val="404040"/>
                </a:solidFill>
                <a:latin typeface="Verdana" panose="020B0604030504040204" pitchFamily="34" charset="0"/>
              </a:rPr>
              <a:t> ‘Shubham’ or ‘25’</a:t>
            </a:r>
          </a:p>
          <a:p>
            <a:endParaRPr lang="en-IN" sz="1000" dirty="0">
              <a:solidFill>
                <a:srgbClr val="404040"/>
              </a:solidFill>
              <a:latin typeface="Georgia" panose="02040502050405020303" pitchFamily="18" charset="0"/>
            </a:endParaRPr>
          </a:p>
          <a:p>
            <a:r>
              <a:rPr lang="en-IN" sz="1000" b="1" dirty="0">
                <a:solidFill>
                  <a:srgbClr val="404040"/>
                </a:solidFill>
                <a:latin typeface="Georgia" panose="02040502050405020303" pitchFamily="18" charset="0"/>
              </a:rPr>
              <a:t> Tuple</a:t>
            </a:r>
          </a:p>
          <a:p>
            <a:r>
              <a:rPr lang="en-IN" sz="1000" dirty="0">
                <a:solidFill>
                  <a:srgbClr val="404040"/>
                </a:solidFill>
                <a:latin typeface="Verdana" panose="020B0604030504040204" pitchFamily="34" charset="0"/>
              </a:rPr>
              <a:t>Tuple is a record that is formed by an ordered set of fields. However, the fields can be of any type. In addition, a tuple is similar to a row in a table of RDBMS.</a:t>
            </a:r>
          </a:p>
          <a:p>
            <a:r>
              <a:rPr lang="en-IN" sz="1000" dirty="0">
                <a:solidFill>
                  <a:srgbClr val="404040"/>
                </a:solidFill>
                <a:latin typeface="Verdana" panose="020B0604030504040204" pitchFamily="34" charset="0"/>
              </a:rPr>
              <a:t>For Example − </a:t>
            </a:r>
            <a:r>
              <a:rPr lang="en-IN" sz="1000" b="1" dirty="0">
                <a:solidFill>
                  <a:srgbClr val="404040"/>
                </a:solidFill>
                <a:latin typeface="Verdana" panose="020B0604030504040204" pitchFamily="34" charset="0"/>
              </a:rPr>
              <a:t>(Shubham, 25)</a:t>
            </a:r>
          </a:p>
          <a:p>
            <a:endParaRPr lang="en-IN" sz="1000" dirty="0">
              <a:solidFill>
                <a:srgbClr val="404040"/>
              </a:solidFill>
              <a:latin typeface="Georgia" panose="02040502050405020303" pitchFamily="18" charset="0"/>
            </a:endParaRPr>
          </a:p>
          <a:p>
            <a:r>
              <a:rPr lang="en-IN" sz="1000" b="1" dirty="0">
                <a:solidFill>
                  <a:srgbClr val="404040"/>
                </a:solidFill>
                <a:latin typeface="Georgia" panose="02040502050405020303" pitchFamily="18" charset="0"/>
              </a:rPr>
              <a:t>Bag</a:t>
            </a:r>
          </a:p>
          <a:p>
            <a:r>
              <a:rPr lang="en-IN" sz="1000" dirty="0">
                <a:solidFill>
                  <a:srgbClr val="404040"/>
                </a:solidFill>
                <a:latin typeface="Verdana" panose="020B0604030504040204" pitchFamily="34" charset="0"/>
              </a:rPr>
              <a:t>An unordered set of tuples is what we call Bag. To be more specific, a Bag is a collection of tuples (non-unique). Moreover, each tuple can have any number of fields (flexible schema). Generally, we represent a bag by ‘{}’.</a:t>
            </a:r>
          </a:p>
          <a:p>
            <a:r>
              <a:rPr lang="en-IN" sz="1000" dirty="0">
                <a:solidFill>
                  <a:srgbClr val="404040"/>
                </a:solidFill>
                <a:latin typeface="Verdana" panose="020B0604030504040204" pitchFamily="34" charset="0"/>
              </a:rPr>
              <a:t>For Example − </a:t>
            </a:r>
            <a:r>
              <a:rPr lang="en-IN" sz="1000" b="1" dirty="0">
                <a:solidFill>
                  <a:srgbClr val="404040"/>
                </a:solidFill>
                <a:latin typeface="Verdana" panose="020B0604030504040204" pitchFamily="34" charset="0"/>
              </a:rPr>
              <a:t>{(Shubham, 25), (Pulkit, 35)}</a:t>
            </a:r>
          </a:p>
          <a:p>
            <a:r>
              <a:rPr lang="en-IN" sz="1000" dirty="0">
                <a:solidFill>
                  <a:srgbClr val="404040"/>
                </a:solidFill>
                <a:latin typeface="Verdana" panose="020B0604030504040204" pitchFamily="34" charset="0"/>
              </a:rPr>
              <a:t>In addition, when a bag is a field in a relation, in that way it is known as the inner bag.</a:t>
            </a:r>
          </a:p>
          <a:p>
            <a:r>
              <a:rPr lang="en-IN" sz="1000" dirty="0">
                <a:solidFill>
                  <a:srgbClr val="404040"/>
                </a:solidFill>
                <a:latin typeface="Verdana" panose="020B0604030504040204" pitchFamily="34" charset="0"/>
              </a:rPr>
              <a:t>Example − </a:t>
            </a:r>
            <a:r>
              <a:rPr lang="en-IN" sz="1000" b="1" dirty="0">
                <a:solidFill>
                  <a:srgbClr val="404040"/>
                </a:solidFill>
                <a:latin typeface="Verdana" panose="020B0604030504040204" pitchFamily="34" charset="0"/>
              </a:rPr>
              <a:t>{Shubham, 25, {9826022258, Shubham@gmail.com,}}</a:t>
            </a:r>
          </a:p>
          <a:p>
            <a:endParaRPr lang="en-IN" sz="1000" dirty="0">
              <a:solidFill>
                <a:srgbClr val="404040"/>
              </a:solidFill>
              <a:latin typeface="Georgia" panose="02040502050405020303" pitchFamily="18" charset="0"/>
            </a:endParaRPr>
          </a:p>
          <a:p>
            <a:r>
              <a:rPr lang="en-IN" sz="1000" b="1" dirty="0">
                <a:solidFill>
                  <a:srgbClr val="404040"/>
                </a:solidFill>
                <a:latin typeface="Georgia" panose="02040502050405020303" pitchFamily="18" charset="0"/>
              </a:rPr>
              <a:t>Map</a:t>
            </a:r>
          </a:p>
          <a:p>
            <a:r>
              <a:rPr lang="en-IN" sz="1000" dirty="0">
                <a:solidFill>
                  <a:srgbClr val="404040"/>
                </a:solidFill>
                <a:latin typeface="Verdana" panose="020B0604030504040204" pitchFamily="34" charset="0"/>
              </a:rPr>
              <a:t>A set of key-value pairs is what we call a map (or data map). Basically, the key needs to be of type char array and should be unique. Also, the value might be of any type. And, we represent it  by ‘[]’</a:t>
            </a:r>
          </a:p>
          <a:p>
            <a:r>
              <a:rPr lang="en-IN" sz="1000" dirty="0">
                <a:solidFill>
                  <a:srgbClr val="404040"/>
                </a:solidFill>
                <a:latin typeface="Verdana" panose="020B0604030504040204" pitchFamily="34" charset="0"/>
              </a:rPr>
              <a:t>For Example − </a:t>
            </a:r>
            <a:r>
              <a:rPr lang="en-IN" sz="1000" b="1" dirty="0">
                <a:solidFill>
                  <a:srgbClr val="404040"/>
                </a:solidFill>
                <a:latin typeface="Verdana" panose="020B0604030504040204" pitchFamily="34" charset="0"/>
              </a:rPr>
              <a:t>[</a:t>
            </a:r>
            <a:r>
              <a:rPr lang="en-IN" sz="1000" b="1" dirty="0" err="1">
                <a:solidFill>
                  <a:srgbClr val="404040"/>
                </a:solidFill>
                <a:latin typeface="Verdana" panose="020B0604030504040204" pitchFamily="34" charset="0"/>
              </a:rPr>
              <a:t>name#Shubham</a:t>
            </a:r>
            <a:r>
              <a:rPr lang="en-IN" sz="1000" b="1" dirty="0">
                <a:solidFill>
                  <a:srgbClr val="404040"/>
                </a:solidFill>
                <a:latin typeface="Verdana" panose="020B0604030504040204" pitchFamily="34" charset="0"/>
              </a:rPr>
              <a:t>, age#25]</a:t>
            </a:r>
          </a:p>
          <a:p>
            <a:endParaRPr lang="en-IN" sz="1000" dirty="0">
              <a:solidFill>
                <a:srgbClr val="404040"/>
              </a:solidFill>
              <a:latin typeface="Georgia" panose="02040502050405020303" pitchFamily="18" charset="0"/>
            </a:endParaRPr>
          </a:p>
          <a:p>
            <a:r>
              <a:rPr lang="en-IN" sz="1000" b="1" dirty="0">
                <a:solidFill>
                  <a:srgbClr val="404040"/>
                </a:solidFill>
                <a:latin typeface="Georgia" panose="02040502050405020303" pitchFamily="18" charset="0"/>
              </a:rPr>
              <a:t>Relation</a:t>
            </a:r>
          </a:p>
          <a:p>
            <a:r>
              <a:rPr lang="en-IN" sz="1000" dirty="0">
                <a:solidFill>
                  <a:srgbClr val="404040"/>
                </a:solidFill>
                <a:latin typeface="Verdana" panose="020B0604030504040204" pitchFamily="34" charset="0"/>
              </a:rPr>
              <a:t>A bag of tuples is what we call Relation. In Pig Latin, the relations are unordered. Also, there is no guarantee that tuples are processed in any particular order.</a:t>
            </a:r>
            <a:endParaRPr lang="en-IN" sz="1000" b="0" i="0" dirty="0">
              <a:solidFill>
                <a:srgbClr val="404040"/>
              </a:solidFill>
              <a:effectLst/>
              <a:latin typeface="Verdana" panose="020B0604030504040204" pitchFamily="34" charset="0"/>
            </a:endParaRPr>
          </a:p>
        </p:txBody>
      </p:sp>
    </p:spTree>
    <p:extLst>
      <p:ext uri="{BB962C8B-B14F-4D97-AF65-F5344CB8AC3E}">
        <p14:creationId xmlns:p14="http://schemas.microsoft.com/office/powerpoint/2010/main" val="1245544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5C744D-6B16-4E95-B4D4-E9C58B717537}"/>
              </a:ext>
            </a:extLst>
          </p:cNvPr>
          <p:cNvSpPr txBox="1"/>
          <p:nvPr/>
        </p:nvSpPr>
        <p:spPr>
          <a:xfrm>
            <a:off x="738554" y="1011115"/>
            <a:ext cx="9838592" cy="6617196"/>
          </a:xfrm>
          <a:prstGeom prst="rect">
            <a:avLst/>
          </a:prstGeom>
          <a:noFill/>
        </p:spPr>
        <p:txBody>
          <a:bodyPr wrap="square" rtlCol="0">
            <a:spAutoFit/>
          </a:bodyPr>
          <a:lstStyle/>
          <a:p>
            <a:endParaRPr lang="en-IN" dirty="0"/>
          </a:p>
          <a:p>
            <a:r>
              <a:rPr lang="en-IN" sz="1400" dirty="0"/>
              <a:t>As usual we have 3 node cluster , one </a:t>
            </a:r>
            <a:r>
              <a:rPr lang="en-IN" sz="1400" dirty="0" err="1"/>
              <a:t>namenode</a:t>
            </a:r>
            <a:r>
              <a:rPr lang="en-IN" sz="1400" dirty="0"/>
              <a:t> (namenode1) and two </a:t>
            </a:r>
            <a:r>
              <a:rPr lang="en-IN" sz="1400" dirty="0" err="1"/>
              <a:t>datanodes</a:t>
            </a:r>
            <a:r>
              <a:rPr lang="en-IN" sz="1400" dirty="0"/>
              <a:t> (datanode1,datanode2). We already have </a:t>
            </a:r>
            <a:r>
              <a:rPr lang="en-IN" sz="1400" dirty="0" err="1"/>
              <a:t>hdfs</a:t>
            </a:r>
            <a:r>
              <a:rPr lang="en-IN" sz="1400" dirty="0"/>
              <a:t> and java configured.</a:t>
            </a:r>
          </a:p>
          <a:p>
            <a:endParaRPr lang="en-IN" sz="1400" dirty="0"/>
          </a:p>
          <a:p>
            <a:r>
              <a:rPr lang="en-IN" sz="1400" dirty="0"/>
              <a:t>We have pig software present in /home/Hadoop/</a:t>
            </a:r>
            <a:r>
              <a:rPr lang="en-IN" sz="1400" dirty="0" err="1"/>
              <a:t>softwares</a:t>
            </a:r>
            <a:r>
              <a:rPr lang="en-IN" sz="1400" dirty="0"/>
              <a:t>/</a:t>
            </a:r>
          </a:p>
          <a:p>
            <a:endParaRPr lang="en-IN" sz="1400" dirty="0"/>
          </a:p>
          <a:p>
            <a:r>
              <a:rPr lang="en-IN" sz="1400" dirty="0"/>
              <a:t>Perform below steps in namenode1</a:t>
            </a:r>
          </a:p>
          <a:p>
            <a:endParaRPr lang="en-IN" dirty="0"/>
          </a:p>
          <a:p>
            <a:r>
              <a:rPr lang="en-IN" u="sng" dirty="0"/>
              <a:t>Create folder </a:t>
            </a:r>
          </a:p>
          <a:p>
            <a:endParaRPr lang="en-IN" dirty="0"/>
          </a:p>
          <a:p>
            <a:r>
              <a:rPr lang="en-IN" sz="1400" dirty="0" err="1"/>
              <a:t>mkdir</a:t>
            </a:r>
            <a:r>
              <a:rPr lang="en-IN" sz="1400" dirty="0"/>
              <a:t> /</a:t>
            </a:r>
            <a:r>
              <a:rPr lang="en-IN" sz="1400" dirty="0" err="1"/>
              <a:t>usr</a:t>
            </a:r>
            <a:r>
              <a:rPr lang="en-IN" sz="1400" dirty="0"/>
              <a:t>/local/pig</a:t>
            </a:r>
          </a:p>
          <a:p>
            <a:endParaRPr lang="en-IN" dirty="0"/>
          </a:p>
          <a:p>
            <a:r>
              <a:rPr lang="en-IN" u="sng" dirty="0"/>
              <a:t>Grant permission</a:t>
            </a:r>
          </a:p>
          <a:p>
            <a:endParaRPr lang="en-IN" dirty="0"/>
          </a:p>
          <a:p>
            <a:r>
              <a:rPr lang="en-IN" sz="1400" dirty="0" err="1"/>
              <a:t>Sudo</a:t>
            </a:r>
            <a:r>
              <a:rPr lang="en-IN" sz="1400" dirty="0"/>
              <a:t> </a:t>
            </a:r>
            <a:r>
              <a:rPr lang="en-IN" sz="1400" dirty="0" err="1"/>
              <a:t>chmod</a:t>
            </a:r>
            <a:r>
              <a:rPr lang="en-IN" sz="1400" dirty="0"/>
              <a:t> -R 777 /</a:t>
            </a:r>
            <a:r>
              <a:rPr lang="en-IN" sz="1400" dirty="0" err="1"/>
              <a:t>usr</a:t>
            </a:r>
            <a:r>
              <a:rPr lang="en-IN" sz="1400" dirty="0"/>
              <a:t>/local/pig</a:t>
            </a:r>
          </a:p>
          <a:p>
            <a:endParaRPr lang="en-IN" dirty="0"/>
          </a:p>
          <a:p>
            <a:r>
              <a:rPr lang="en-IN" u="sng" dirty="0"/>
              <a:t>Change owner </a:t>
            </a:r>
          </a:p>
          <a:p>
            <a:endParaRPr lang="en-IN" dirty="0"/>
          </a:p>
          <a:p>
            <a:r>
              <a:rPr lang="en-IN" sz="1400" dirty="0" err="1"/>
              <a:t>Sudo</a:t>
            </a:r>
            <a:r>
              <a:rPr lang="en-IN" sz="1400" dirty="0"/>
              <a:t> </a:t>
            </a:r>
            <a:r>
              <a:rPr lang="en-IN" sz="1400" dirty="0" err="1"/>
              <a:t>chown</a:t>
            </a:r>
            <a:r>
              <a:rPr lang="en-IN" sz="1400" dirty="0"/>
              <a:t> -R </a:t>
            </a:r>
            <a:r>
              <a:rPr lang="en-IN" sz="1400" dirty="0" err="1"/>
              <a:t>hadoop:hadoop</a:t>
            </a:r>
            <a:r>
              <a:rPr lang="en-IN" sz="1400" dirty="0"/>
              <a:t> /</a:t>
            </a:r>
            <a:r>
              <a:rPr lang="en-IN" sz="1400" dirty="0" err="1"/>
              <a:t>usr</a:t>
            </a:r>
            <a:r>
              <a:rPr lang="en-IN" sz="1400" dirty="0"/>
              <a:t>/local/pig</a:t>
            </a:r>
          </a:p>
          <a:p>
            <a:endParaRPr lang="en-IN" sz="1400" dirty="0"/>
          </a:p>
          <a:p>
            <a:endParaRPr lang="en-IN" sz="1400" dirty="0"/>
          </a:p>
          <a:p>
            <a:endParaRPr lang="en-IN" dirty="0"/>
          </a:p>
          <a:p>
            <a:endParaRPr lang="en-IN" dirty="0"/>
          </a:p>
          <a:p>
            <a:endParaRPr lang="en-IN" dirty="0"/>
          </a:p>
          <a:p>
            <a:endParaRPr lang="en-IN" dirty="0"/>
          </a:p>
          <a:p>
            <a:endParaRPr lang="en-IN" dirty="0"/>
          </a:p>
        </p:txBody>
      </p:sp>
      <p:sp>
        <p:nvSpPr>
          <p:cNvPr id="3" name="TextBox 2">
            <a:extLst>
              <a:ext uri="{FF2B5EF4-FFF2-40B4-BE49-F238E27FC236}">
                <a16:creationId xmlns:a16="http://schemas.microsoft.com/office/drawing/2014/main" id="{975277D0-5AA5-49A9-8E51-426D5929F30F}"/>
              </a:ext>
            </a:extLst>
          </p:cNvPr>
          <p:cNvSpPr txBox="1"/>
          <p:nvPr/>
        </p:nvSpPr>
        <p:spPr>
          <a:xfrm>
            <a:off x="3823189" y="347210"/>
            <a:ext cx="2700704" cy="584775"/>
          </a:xfrm>
          <a:prstGeom prst="rect">
            <a:avLst/>
          </a:prstGeom>
          <a:noFill/>
        </p:spPr>
        <p:txBody>
          <a:bodyPr wrap="square" rtlCol="0">
            <a:spAutoFit/>
          </a:bodyPr>
          <a:lstStyle/>
          <a:p>
            <a:r>
              <a:rPr lang="en-IN" sz="3200" b="1" dirty="0"/>
              <a:t>Pig installation</a:t>
            </a:r>
          </a:p>
        </p:txBody>
      </p:sp>
    </p:spTree>
    <p:extLst>
      <p:ext uri="{BB962C8B-B14F-4D97-AF65-F5344CB8AC3E}">
        <p14:creationId xmlns:p14="http://schemas.microsoft.com/office/powerpoint/2010/main" val="16753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35051F-FDC7-4180-A819-1CC81FA2D4F1}"/>
              </a:ext>
            </a:extLst>
          </p:cNvPr>
          <p:cNvSpPr txBox="1"/>
          <p:nvPr/>
        </p:nvSpPr>
        <p:spPr>
          <a:xfrm>
            <a:off x="3955806" y="364794"/>
            <a:ext cx="3166696" cy="584775"/>
          </a:xfrm>
          <a:prstGeom prst="rect">
            <a:avLst/>
          </a:prstGeom>
          <a:noFill/>
        </p:spPr>
        <p:txBody>
          <a:bodyPr wrap="square" rtlCol="0">
            <a:spAutoFit/>
          </a:bodyPr>
          <a:lstStyle/>
          <a:p>
            <a:r>
              <a:rPr lang="en-IN" sz="3200" b="1" dirty="0"/>
              <a:t>PIG installation</a:t>
            </a:r>
          </a:p>
        </p:txBody>
      </p:sp>
      <p:sp>
        <p:nvSpPr>
          <p:cNvPr id="3" name="TextBox 2">
            <a:extLst>
              <a:ext uri="{FF2B5EF4-FFF2-40B4-BE49-F238E27FC236}">
                <a16:creationId xmlns:a16="http://schemas.microsoft.com/office/drawing/2014/main" id="{8BD20579-2828-4BA6-9E09-3C01A140FF2A}"/>
              </a:ext>
            </a:extLst>
          </p:cNvPr>
          <p:cNvSpPr txBox="1"/>
          <p:nvPr/>
        </p:nvSpPr>
        <p:spPr>
          <a:xfrm>
            <a:off x="703385" y="1116623"/>
            <a:ext cx="9671538" cy="7602081"/>
          </a:xfrm>
          <a:prstGeom prst="rect">
            <a:avLst/>
          </a:prstGeom>
          <a:noFill/>
        </p:spPr>
        <p:txBody>
          <a:bodyPr wrap="square" rtlCol="0">
            <a:spAutoFit/>
          </a:bodyPr>
          <a:lstStyle/>
          <a:p>
            <a:r>
              <a:rPr lang="en-IN" dirty="0"/>
              <a:t>Perform below steps in namenode1</a:t>
            </a:r>
          </a:p>
          <a:p>
            <a:endParaRPr lang="en-IN" dirty="0"/>
          </a:p>
          <a:p>
            <a:r>
              <a:rPr lang="en-IN" u="sng" dirty="0"/>
              <a:t>Copy software</a:t>
            </a:r>
          </a:p>
          <a:p>
            <a:endParaRPr lang="en-IN" dirty="0"/>
          </a:p>
          <a:p>
            <a:r>
              <a:rPr lang="en-IN" sz="1400" dirty="0"/>
              <a:t> cp /home/</a:t>
            </a:r>
            <a:r>
              <a:rPr lang="en-IN" sz="1400" dirty="0" err="1"/>
              <a:t>hadoop</a:t>
            </a:r>
            <a:r>
              <a:rPr lang="en-IN" sz="1400" dirty="0"/>
              <a:t>/</a:t>
            </a:r>
            <a:r>
              <a:rPr lang="en-IN" sz="1400" dirty="0" err="1"/>
              <a:t>softwares</a:t>
            </a:r>
            <a:r>
              <a:rPr lang="en-IN" sz="1400" dirty="0"/>
              <a:t>/pig-0.17.0.tar.gz /</a:t>
            </a:r>
            <a:r>
              <a:rPr lang="en-IN" sz="1400" dirty="0" err="1"/>
              <a:t>usr</a:t>
            </a:r>
            <a:r>
              <a:rPr lang="en-IN" sz="1400" dirty="0"/>
              <a:t>/local/pig/</a:t>
            </a:r>
          </a:p>
          <a:p>
            <a:endParaRPr lang="en-IN" sz="1400" dirty="0"/>
          </a:p>
          <a:p>
            <a:r>
              <a:rPr lang="en-IN" sz="1400" dirty="0"/>
              <a:t>        Or </a:t>
            </a:r>
          </a:p>
          <a:p>
            <a:r>
              <a:rPr lang="en-IN" u="sng" dirty="0"/>
              <a:t>Download</a:t>
            </a:r>
          </a:p>
          <a:p>
            <a:endParaRPr lang="en-IN" sz="1400" b="1" u="sng" dirty="0"/>
          </a:p>
          <a:p>
            <a:r>
              <a:rPr lang="en-IN" sz="1400" dirty="0"/>
              <a:t>cd /</a:t>
            </a:r>
            <a:r>
              <a:rPr lang="en-IN" sz="1400" dirty="0" err="1"/>
              <a:t>usr</a:t>
            </a:r>
            <a:r>
              <a:rPr lang="en-IN" sz="1400" dirty="0"/>
              <a:t>/local/</a:t>
            </a:r>
            <a:r>
              <a:rPr lang="en-IN" sz="1400" dirty="0" err="1"/>
              <a:t>hbase</a:t>
            </a:r>
            <a:r>
              <a:rPr lang="en-IN" sz="1400" dirty="0"/>
              <a:t>/</a:t>
            </a:r>
          </a:p>
          <a:p>
            <a:endParaRPr lang="en-IN" sz="1400" dirty="0"/>
          </a:p>
          <a:p>
            <a:r>
              <a:rPr lang="da-DK" dirty="0"/>
              <a:t>wget </a:t>
            </a:r>
            <a:r>
              <a:rPr lang="da-DK" dirty="0">
                <a:hlinkClick r:id="rId2"/>
              </a:rPr>
              <a:t>http://www-us.apache.org/dist/pig/pig-0.16.0/pig-0.16.0.tar.gz</a:t>
            </a:r>
            <a:endParaRPr lang="da-DK" dirty="0"/>
          </a:p>
          <a:p>
            <a:endParaRPr lang="en-IN" dirty="0"/>
          </a:p>
          <a:p>
            <a:r>
              <a:rPr lang="en-IN" u="sng" dirty="0"/>
              <a:t>Extract the file</a:t>
            </a:r>
          </a:p>
          <a:p>
            <a:endParaRPr lang="en-IN" dirty="0"/>
          </a:p>
          <a:p>
            <a:r>
              <a:rPr lang="en-IN" sz="1400" dirty="0"/>
              <a:t>tar –</a:t>
            </a:r>
            <a:r>
              <a:rPr lang="en-IN" sz="1400" dirty="0" err="1"/>
              <a:t>xvzf</a:t>
            </a:r>
            <a:r>
              <a:rPr lang="en-IN" sz="1400" dirty="0"/>
              <a:t> pig-0.17.0.tar.gz </a:t>
            </a:r>
          </a:p>
          <a:p>
            <a:endParaRPr lang="en-IN" dirty="0"/>
          </a:p>
          <a:p>
            <a:r>
              <a:rPr lang="en-IN" u="sng" dirty="0"/>
              <a:t>Move file</a:t>
            </a:r>
          </a:p>
          <a:p>
            <a:endParaRPr lang="en-IN" dirty="0"/>
          </a:p>
          <a:p>
            <a:r>
              <a:rPr lang="en-IN" sz="1400" dirty="0"/>
              <a:t>cd /</a:t>
            </a:r>
            <a:r>
              <a:rPr lang="en-IN" sz="1400" dirty="0" err="1"/>
              <a:t>usr</a:t>
            </a:r>
            <a:r>
              <a:rPr lang="en-IN" sz="1400" dirty="0"/>
              <a:t>/local/</a:t>
            </a:r>
            <a:r>
              <a:rPr lang="en-IN" sz="1400" dirty="0" err="1"/>
              <a:t>hbase</a:t>
            </a:r>
            <a:r>
              <a:rPr lang="en-IN" sz="1400" dirty="0"/>
              <a:t>/ pig-0.17.0</a:t>
            </a:r>
            <a:endParaRPr lang="da-DK" sz="1400" dirty="0"/>
          </a:p>
          <a:p>
            <a:r>
              <a:rPr lang="da-DK" sz="1400" dirty="0"/>
              <a:t>mv * ../</a:t>
            </a:r>
          </a:p>
          <a:p>
            <a:r>
              <a:rPr lang="da-DK" sz="1400" dirty="0"/>
              <a:t>rmdir </a:t>
            </a:r>
            <a:r>
              <a:rPr lang="en-IN" sz="1400" dirty="0"/>
              <a:t>pig-0.17.0</a:t>
            </a:r>
          </a:p>
          <a:p>
            <a:endParaRPr lang="en-IN" sz="1400" dirty="0"/>
          </a:p>
          <a:p>
            <a:endParaRPr lang="en-IN" sz="1400" dirty="0"/>
          </a:p>
          <a:p>
            <a:endParaRPr lang="en-IN" sz="1400"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851083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3928697" y="479093"/>
            <a:ext cx="2815004" cy="584775"/>
          </a:xfrm>
          <a:prstGeom prst="rect">
            <a:avLst/>
          </a:prstGeom>
          <a:noFill/>
        </p:spPr>
        <p:txBody>
          <a:bodyPr wrap="square" rtlCol="0">
            <a:spAutoFit/>
          </a:bodyPr>
          <a:lstStyle/>
          <a:p>
            <a:r>
              <a:rPr lang="en-IN" sz="3200" b="1" dirty="0"/>
              <a:t>Pig Installation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1283677" y="1134208"/>
            <a:ext cx="9624646" cy="4524315"/>
          </a:xfrm>
          <a:prstGeom prst="rect">
            <a:avLst/>
          </a:prstGeom>
          <a:noFill/>
        </p:spPr>
        <p:txBody>
          <a:bodyPr wrap="square" rtlCol="0">
            <a:spAutoFit/>
          </a:bodyPr>
          <a:lstStyle/>
          <a:p>
            <a:endParaRPr lang="en-IN" dirty="0"/>
          </a:p>
          <a:p>
            <a:r>
              <a:rPr lang="en-IN" dirty="0"/>
              <a:t>Set path for </a:t>
            </a:r>
            <a:r>
              <a:rPr lang="en-IN" dirty="0" err="1"/>
              <a:t>hbase</a:t>
            </a:r>
            <a:r>
              <a:rPr lang="en-IN" dirty="0"/>
              <a:t>/bin in  ~/.</a:t>
            </a:r>
            <a:r>
              <a:rPr lang="en-IN" dirty="0" err="1"/>
              <a:t>bashrc</a:t>
            </a:r>
            <a:r>
              <a:rPr lang="en-IN" dirty="0"/>
              <a:t> file </a:t>
            </a:r>
          </a:p>
          <a:p>
            <a:endParaRPr lang="en-IN" dirty="0"/>
          </a:p>
          <a:p>
            <a:r>
              <a:rPr lang="en-IN" dirty="0" err="1"/>
              <a:t>gedit</a:t>
            </a:r>
            <a:r>
              <a:rPr lang="en-IN" dirty="0"/>
              <a:t> ~/.</a:t>
            </a:r>
            <a:r>
              <a:rPr lang="en-IN" dirty="0" err="1"/>
              <a:t>bashrc</a:t>
            </a:r>
            <a:r>
              <a:rPr lang="en-IN" dirty="0"/>
              <a:t> file </a:t>
            </a:r>
          </a:p>
          <a:p>
            <a:endParaRPr lang="en-IN" dirty="0"/>
          </a:p>
          <a:p>
            <a:r>
              <a:rPr lang="en-IN" dirty="0"/>
              <a:t>export PIG_HOME=/</a:t>
            </a:r>
            <a:r>
              <a:rPr lang="en-IN" dirty="0" err="1"/>
              <a:t>usr</a:t>
            </a:r>
            <a:r>
              <a:rPr lang="en-IN" dirty="0"/>
              <a:t>/local/pig</a:t>
            </a:r>
          </a:p>
          <a:p>
            <a:r>
              <a:rPr lang="en-IN" dirty="0"/>
              <a:t>export PATH=$PATH:$PIG_HOME/bin</a:t>
            </a:r>
          </a:p>
          <a:p>
            <a:r>
              <a:rPr lang="en-IN" dirty="0"/>
              <a:t>export PIG_CLASSPATH=$HADOOP_CONF_DIR</a:t>
            </a:r>
          </a:p>
          <a:p>
            <a:endParaRPr lang="en-IN" dirty="0"/>
          </a:p>
          <a:p>
            <a:r>
              <a:rPr lang="en-IN" dirty="0"/>
              <a:t>Now execute </a:t>
            </a:r>
          </a:p>
          <a:p>
            <a:endParaRPr lang="en-IN" dirty="0"/>
          </a:p>
          <a:p>
            <a:r>
              <a:rPr lang="en-IN" dirty="0"/>
              <a:t>source ~/.</a:t>
            </a:r>
            <a:r>
              <a:rPr lang="en-IN" dirty="0" err="1"/>
              <a:t>bashrc</a:t>
            </a:r>
            <a:endParaRPr lang="en-IN" dirty="0"/>
          </a:p>
          <a:p>
            <a:endParaRPr lang="en-IN" dirty="0"/>
          </a:p>
          <a:p>
            <a:r>
              <a:rPr lang="en-IN" dirty="0"/>
              <a:t>  </a:t>
            </a:r>
          </a:p>
          <a:p>
            <a:endParaRPr lang="en-IN" dirty="0"/>
          </a:p>
          <a:p>
            <a:endParaRPr lang="en-IN" dirty="0"/>
          </a:p>
        </p:txBody>
      </p:sp>
    </p:spTree>
    <p:extLst>
      <p:ext uri="{BB962C8B-B14F-4D97-AF65-F5344CB8AC3E}">
        <p14:creationId xmlns:p14="http://schemas.microsoft.com/office/powerpoint/2010/main" val="190767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1D9368-FAEF-4080-BF45-9CCCC5F29AEC}"/>
              </a:ext>
            </a:extLst>
          </p:cNvPr>
          <p:cNvSpPr txBox="1"/>
          <p:nvPr/>
        </p:nvSpPr>
        <p:spPr>
          <a:xfrm>
            <a:off x="1607528" y="109817"/>
            <a:ext cx="7747488" cy="584775"/>
          </a:xfrm>
          <a:prstGeom prst="rect">
            <a:avLst/>
          </a:prstGeom>
          <a:noFill/>
        </p:spPr>
        <p:txBody>
          <a:bodyPr wrap="square" rtlCol="0">
            <a:spAutoFit/>
          </a:bodyPr>
          <a:lstStyle/>
          <a:p>
            <a:r>
              <a:rPr lang="en-IN" sz="3200" b="1" dirty="0"/>
              <a:t>Run Pig</a:t>
            </a:r>
          </a:p>
        </p:txBody>
      </p:sp>
      <p:sp>
        <p:nvSpPr>
          <p:cNvPr id="4" name="Rectangle 3">
            <a:extLst>
              <a:ext uri="{FF2B5EF4-FFF2-40B4-BE49-F238E27FC236}">
                <a16:creationId xmlns:a16="http://schemas.microsoft.com/office/drawing/2014/main" id="{AAF79411-F3FE-4CD6-BCAB-408AE14B363F}"/>
              </a:ext>
            </a:extLst>
          </p:cNvPr>
          <p:cNvSpPr/>
          <p:nvPr/>
        </p:nvSpPr>
        <p:spPr>
          <a:xfrm>
            <a:off x="1063869" y="885571"/>
            <a:ext cx="10673861" cy="2154436"/>
          </a:xfrm>
          <a:prstGeom prst="rect">
            <a:avLst/>
          </a:prstGeom>
        </p:spPr>
        <p:txBody>
          <a:bodyPr wrap="square">
            <a:spAutoFit/>
          </a:bodyPr>
          <a:lstStyle/>
          <a:p>
            <a:r>
              <a:rPr lang="en-IN" b="1" dirty="0">
                <a:solidFill>
                  <a:srgbClr val="222222"/>
                </a:solidFill>
                <a:latin typeface="verdana" panose="020B0604030504040204" pitchFamily="34" charset="0"/>
              </a:rPr>
              <a:t>Execution modes in Apache Pig:</a:t>
            </a:r>
          </a:p>
          <a:p>
            <a:endParaRPr lang="en-IN" dirty="0">
              <a:solidFill>
                <a:srgbClr val="333333"/>
              </a:solidFill>
              <a:latin typeface="Open sans"/>
            </a:endParaRPr>
          </a:p>
          <a:p>
            <a:pPr algn="just">
              <a:buFont typeface="Arial" panose="020B0604020202020204" pitchFamily="34" charset="0"/>
              <a:buChar char="•"/>
            </a:pPr>
            <a:r>
              <a:rPr lang="en-IN" sz="1400" i="1" dirty="0">
                <a:solidFill>
                  <a:srgbClr val="333333"/>
                </a:solidFill>
                <a:latin typeface="verdana" panose="020B0604030504040204" pitchFamily="34" charset="0"/>
              </a:rPr>
              <a:t>MapReduce Mode</a:t>
            </a:r>
            <a:r>
              <a:rPr lang="en-IN" sz="1400" dirty="0">
                <a:solidFill>
                  <a:srgbClr val="333333"/>
                </a:solidFill>
                <a:latin typeface="verdana" panose="020B0604030504040204" pitchFamily="34" charset="0"/>
              </a:rPr>
              <a:t> – This is the default mode, which requires access to a Hadoop cluster and HDFS installation. Since, this is a default mode, it is not necessary to specify -x flag ( you can execute </a:t>
            </a:r>
            <a:r>
              <a:rPr lang="en-IN" sz="1400" i="1" dirty="0">
                <a:solidFill>
                  <a:srgbClr val="333333"/>
                </a:solidFill>
                <a:latin typeface="verdana" panose="020B0604030504040204" pitchFamily="34" charset="0"/>
              </a:rPr>
              <a:t>pig</a:t>
            </a:r>
            <a:r>
              <a:rPr lang="en-IN" sz="1400" dirty="0">
                <a:solidFill>
                  <a:srgbClr val="333333"/>
                </a:solidFill>
                <a:latin typeface="verdana" panose="020B0604030504040204" pitchFamily="34" charset="0"/>
              </a:rPr>
              <a:t> OR </a:t>
            </a:r>
            <a:r>
              <a:rPr lang="en-IN" sz="1400" i="1" dirty="0">
                <a:solidFill>
                  <a:srgbClr val="333333"/>
                </a:solidFill>
                <a:latin typeface="verdana" panose="020B0604030504040204" pitchFamily="34" charset="0"/>
              </a:rPr>
              <a:t>pig -x </a:t>
            </a:r>
            <a:r>
              <a:rPr lang="en-IN" sz="1400" i="1" dirty="0" err="1">
                <a:solidFill>
                  <a:srgbClr val="333333"/>
                </a:solidFill>
                <a:latin typeface="verdana" panose="020B0604030504040204" pitchFamily="34" charset="0"/>
              </a:rPr>
              <a:t>mapreduce</a:t>
            </a:r>
            <a:r>
              <a:rPr lang="en-IN" sz="1400" dirty="0">
                <a:solidFill>
                  <a:srgbClr val="333333"/>
                </a:solidFill>
                <a:latin typeface="verdana" panose="020B0604030504040204" pitchFamily="34" charset="0"/>
              </a:rPr>
              <a:t>). The input and output in this mode are present on HDFS.</a:t>
            </a:r>
          </a:p>
          <a:p>
            <a:pPr algn="just">
              <a:buFont typeface="Arial" panose="020B0604020202020204" pitchFamily="34" charset="0"/>
              <a:buChar char="•"/>
            </a:pPr>
            <a:endParaRPr lang="en-IN" sz="1400" dirty="0">
              <a:solidFill>
                <a:srgbClr val="333333"/>
              </a:solidFill>
              <a:latin typeface="Open sans"/>
            </a:endParaRPr>
          </a:p>
          <a:p>
            <a:pPr algn="just">
              <a:buFont typeface="Arial" panose="020B0604020202020204" pitchFamily="34" charset="0"/>
              <a:buChar char="•"/>
            </a:pPr>
            <a:r>
              <a:rPr lang="en-IN" sz="1400" i="1" dirty="0">
                <a:solidFill>
                  <a:srgbClr val="333333"/>
                </a:solidFill>
                <a:latin typeface="verdana" panose="020B0604030504040204" pitchFamily="34" charset="0"/>
              </a:rPr>
              <a:t>Local Mode</a:t>
            </a:r>
            <a:r>
              <a:rPr lang="en-IN" sz="1400" dirty="0">
                <a:solidFill>
                  <a:srgbClr val="333333"/>
                </a:solidFill>
                <a:latin typeface="verdana" panose="020B0604030504040204" pitchFamily="34" charset="0"/>
              </a:rPr>
              <a:t> – With access to a single machine, all files are installed and run using a local host and file system. Here the local mode is specified using ‘-x flag’ (</a:t>
            </a:r>
            <a:r>
              <a:rPr lang="en-IN" sz="1400" i="1" dirty="0">
                <a:solidFill>
                  <a:srgbClr val="333333"/>
                </a:solidFill>
                <a:latin typeface="verdana" panose="020B0604030504040204" pitchFamily="34" charset="0"/>
              </a:rPr>
              <a:t>pig -x local</a:t>
            </a:r>
            <a:r>
              <a:rPr lang="en-IN" sz="1400" dirty="0">
                <a:solidFill>
                  <a:srgbClr val="333333"/>
                </a:solidFill>
                <a:latin typeface="verdana" panose="020B0604030504040204" pitchFamily="34" charset="0"/>
              </a:rPr>
              <a:t>). The input and output in this mode are present on local file system.</a:t>
            </a:r>
            <a:endParaRPr lang="en-IN" sz="1400" b="0" i="0" dirty="0">
              <a:solidFill>
                <a:srgbClr val="333333"/>
              </a:solidFill>
              <a:effectLst/>
              <a:latin typeface="Open sans"/>
            </a:endParaRPr>
          </a:p>
        </p:txBody>
      </p:sp>
    </p:spTree>
    <p:extLst>
      <p:ext uri="{BB962C8B-B14F-4D97-AF65-F5344CB8AC3E}">
        <p14:creationId xmlns:p14="http://schemas.microsoft.com/office/powerpoint/2010/main" val="2036499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132BAF-C0E7-49B1-8FA6-4E52035BB91C}"/>
              </a:ext>
            </a:extLst>
          </p:cNvPr>
          <p:cNvSpPr txBox="1"/>
          <p:nvPr/>
        </p:nvSpPr>
        <p:spPr>
          <a:xfrm>
            <a:off x="3719744" y="435006"/>
            <a:ext cx="2269980" cy="369332"/>
          </a:xfrm>
          <a:prstGeom prst="rect">
            <a:avLst/>
          </a:prstGeom>
          <a:noFill/>
        </p:spPr>
        <p:txBody>
          <a:bodyPr wrap="none" rtlCol="0">
            <a:spAutoFit/>
          </a:bodyPr>
          <a:lstStyle/>
          <a:p>
            <a:r>
              <a:rPr lang="en-IN" dirty="0"/>
              <a:t>Start </a:t>
            </a:r>
            <a:r>
              <a:rPr lang="en-IN" dirty="0" err="1"/>
              <a:t>JobHistoryServer</a:t>
            </a:r>
            <a:endParaRPr lang="en-IN" dirty="0"/>
          </a:p>
        </p:txBody>
      </p:sp>
      <p:sp>
        <p:nvSpPr>
          <p:cNvPr id="3" name="TextBox 2">
            <a:extLst>
              <a:ext uri="{FF2B5EF4-FFF2-40B4-BE49-F238E27FC236}">
                <a16:creationId xmlns:a16="http://schemas.microsoft.com/office/drawing/2014/main" id="{94CEB63A-3028-486E-A5F2-5F53C74A22AE}"/>
              </a:ext>
            </a:extLst>
          </p:cNvPr>
          <p:cNvSpPr txBox="1"/>
          <p:nvPr/>
        </p:nvSpPr>
        <p:spPr>
          <a:xfrm>
            <a:off x="1192737" y="889843"/>
            <a:ext cx="9593973" cy="5078313"/>
          </a:xfrm>
          <a:prstGeom prst="rect">
            <a:avLst/>
          </a:prstGeom>
          <a:noFill/>
        </p:spPr>
        <p:txBody>
          <a:bodyPr wrap="none" rtlCol="0">
            <a:spAutoFit/>
          </a:bodyPr>
          <a:lstStyle/>
          <a:p>
            <a:r>
              <a:rPr lang="en-IN" dirty="0"/>
              <a:t>To Start:</a:t>
            </a:r>
          </a:p>
          <a:p>
            <a:endParaRPr lang="en-IN" dirty="0"/>
          </a:p>
          <a:p>
            <a:r>
              <a:rPr lang="en-IN" dirty="0"/>
              <a:t>$HADOOP_PREFIX/sbin/mr-jobhistory-daemon.sh start </a:t>
            </a:r>
            <a:r>
              <a:rPr lang="en-IN" dirty="0" err="1"/>
              <a:t>historyserver</a:t>
            </a:r>
            <a:endParaRPr lang="en-IN" dirty="0"/>
          </a:p>
          <a:p>
            <a:r>
              <a:rPr lang="en-IN" dirty="0"/>
              <a:t>To Stop:</a:t>
            </a:r>
          </a:p>
          <a:p>
            <a:endParaRPr lang="en-IN" dirty="0"/>
          </a:p>
          <a:p>
            <a:r>
              <a:rPr lang="en-IN" dirty="0"/>
              <a:t>$HADOOP_PREFIX/sbin/mr-jobhistory-daemon.sh stop </a:t>
            </a:r>
            <a:r>
              <a:rPr lang="en-IN" dirty="0" err="1"/>
              <a:t>historyserver</a:t>
            </a:r>
            <a:endParaRPr lang="en-IN" dirty="0"/>
          </a:p>
          <a:p>
            <a:r>
              <a:rPr lang="en-IN" dirty="0"/>
              <a:t>If the Cluster setup is Pseudo Distributed, no additional properties are required.</a:t>
            </a:r>
          </a:p>
          <a:p>
            <a:endParaRPr lang="en-IN" dirty="0"/>
          </a:p>
          <a:p>
            <a:r>
              <a:rPr lang="en-IN" dirty="0"/>
              <a:t>In a </a:t>
            </a:r>
            <a:r>
              <a:rPr lang="en-IN" dirty="0" err="1"/>
              <a:t>multinode</a:t>
            </a:r>
            <a:r>
              <a:rPr lang="en-IN" dirty="0"/>
              <a:t> cluster setup, Add these </a:t>
            </a:r>
            <a:r>
              <a:rPr lang="en-IN" dirty="0" err="1"/>
              <a:t>JobHistoryServer</a:t>
            </a:r>
            <a:r>
              <a:rPr lang="en-IN" dirty="0"/>
              <a:t> properties in mapred-site.xml:</a:t>
            </a:r>
          </a:p>
          <a:p>
            <a:endParaRPr lang="en-IN" dirty="0"/>
          </a:p>
          <a:p>
            <a:r>
              <a:rPr lang="en-IN" dirty="0"/>
              <a:t>&lt;property&gt;</a:t>
            </a:r>
          </a:p>
          <a:p>
            <a:r>
              <a:rPr lang="en-IN" dirty="0"/>
              <a:t>   &lt;name&gt;</a:t>
            </a:r>
            <a:r>
              <a:rPr lang="en-IN" dirty="0" err="1"/>
              <a:t>mapreduce.jobhistory.address</a:t>
            </a:r>
            <a:r>
              <a:rPr lang="en-IN" dirty="0"/>
              <a:t>&lt;/name&gt;</a:t>
            </a:r>
          </a:p>
          <a:p>
            <a:r>
              <a:rPr lang="en-IN" dirty="0"/>
              <a:t>   &lt;value&gt;hostname:10020&lt;/value&gt; &lt;!-- hostname of machine  where </a:t>
            </a:r>
            <a:r>
              <a:rPr lang="en-IN" dirty="0" err="1"/>
              <a:t>jobhistory</a:t>
            </a:r>
            <a:r>
              <a:rPr lang="en-IN" dirty="0"/>
              <a:t> service is started --&gt;</a:t>
            </a:r>
          </a:p>
          <a:p>
            <a:r>
              <a:rPr lang="en-IN" dirty="0"/>
              <a:t>&lt;/property&gt;</a:t>
            </a:r>
          </a:p>
          <a:p>
            <a:r>
              <a:rPr lang="en-IN" dirty="0"/>
              <a:t>&lt;property&gt;</a:t>
            </a:r>
          </a:p>
          <a:p>
            <a:r>
              <a:rPr lang="en-IN" dirty="0"/>
              <a:t>   &lt;name&gt;</a:t>
            </a:r>
            <a:r>
              <a:rPr lang="en-IN" dirty="0" err="1"/>
              <a:t>mapreduce.jobhistory.webapp.address</a:t>
            </a:r>
            <a:r>
              <a:rPr lang="en-IN" dirty="0"/>
              <a:t>&lt;/name&gt;</a:t>
            </a:r>
          </a:p>
          <a:p>
            <a:r>
              <a:rPr lang="en-IN" dirty="0"/>
              <a:t>   &lt;value&gt;hostname:19888&lt;/value&gt; </a:t>
            </a:r>
          </a:p>
          <a:p>
            <a:r>
              <a:rPr lang="en-IN" dirty="0"/>
              <a:t>&lt;/property&gt;</a:t>
            </a:r>
          </a:p>
        </p:txBody>
      </p:sp>
    </p:spTree>
    <p:extLst>
      <p:ext uri="{BB962C8B-B14F-4D97-AF65-F5344CB8AC3E}">
        <p14:creationId xmlns:p14="http://schemas.microsoft.com/office/powerpoint/2010/main" val="2568088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1798</Words>
  <Application>Microsoft Office PowerPoint</Application>
  <PresentationFormat>Widescreen</PresentationFormat>
  <Paragraphs>319</Paragraphs>
  <Slides>23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Calibri</vt:lpstr>
      <vt:lpstr>Calibri Light</vt:lpstr>
      <vt:lpstr>Georgia</vt:lpstr>
      <vt:lpstr>inherit</vt:lpstr>
      <vt:lpstr>Liberation Serif</vt:lpstr>
      <vt:lpstr>Open Sans</vt:lpstr>
      <vt:lpstr>Open Sans</vt:lpstr>
      <vt:lpstr>verdana</vt:lpstr>
      <vt:lpstr>verdana</vt:lpstr>
      <vt:lpstr>Wingdings</vt:lpstr>
      <vt:lpstr>Office Theme</vt:lpstr>
      <vt:lpstr>Pig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Pig</dc:title>
  <dc:creator>Ashish Mishra</dc:creator>
  <cp:lastModifiedBy>Ashish Mishra</cp:lastModifiedBy>
  <cp:revision>2</cp:revision>
  <dcterms:created xsi:type="dcterms:W3CDTF">2018-09-06T09:56:24Z</dcterms:created>
  <dcterms:modified xsi:type="dcterms:W3CDTF">2018-09-06T09:57:52Z</dcterms:modified>
</cp:coreProperties>
</file>