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110" d="100"/>
          <a:sy n="110" d="100"/>
        </p:scale>
        <p:origin x="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E7DF-1872-456A-80D7-D38ADE7E6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6AB04-466E-4283-951F-98078F35F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3F1B8A-0A96-4515-8A74-793B7551EE78}"/>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25189E0D-87B6-4024-803E-F2E9DA2DF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ECDE5-C29E-4A13-8243-3BA30AADD927}"/>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28462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4314-52F1-48A3-9A33-476A5D56FF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E9386-33ED-4C1C-AA98-50AF0A17BC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B7689-80E4-4742-8C9D-32198A4A9AB2}"/>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B152DA7D-2FEC-4115-B733-D6383A0C0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92EDF-420C-4A76-A8BA-0E730B683FE3}"/>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297482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346D1-3645-441E-8C9A-5C98781043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5A9BE-D962-426E-A7EA-4806AFB0FF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4C323-4FBB-41A2-AFFA-FE22F71B1757}"/>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B4407818-E3DA-48C2-84F3-64519A024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9FBCC-D957-4A61-B886-3A948A006880}"/>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48809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9615-AB39-4851-BC67-67B26CA3F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5F91F5-1AE1-4874-B109-0ECB86F149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F9E77-59B0-493D-9DAA-CAF0DB77B8B9}"/>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A9767003-583F-499E-86B1-BA1777D3C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7D726-CBFE-4D09-B0E1-68FAEBB95BC1}"/>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51749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5E29-1B1D-44A5-A4CB-C23511FA2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324CB-CD8E-4D17-A4E8-141DE0BB5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0AF341-9DB6-4F0C-940D-2FF479FC9AD3}"/>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ED9FCAA1-EB86-4CB7-892B-D507EDEC5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039E8-0EAE-4FD8-A36C-13BB098F70CC}"/>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328563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3C94-9C58-4FCD-B0EA-EE35DE0D4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256EA-FEBE-430B-9E81-039831EB59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F21B51-B895-49D9-B097-B44A35AAD4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4CCA27-3CAD-48C0-8C4A-05D095D2ABD6}"/>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266E8EAB-4769-45EF-9D4F-7D91B2850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50D77-BFEE-49DC-A3F2-913A19EC8075}"/>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59588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46D-3AF8-42FF-B587-5F0D0921A4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733B5-DB0D-4A0F-B265-3D80DC039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E17D8D-2871-4A09-B36C-2C0B1A5922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AA5F7-D74F-40E7-8447-1412F7F69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288DDF-5330-4BC4-A329-87C247DEC7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784499-A83D-446E-9A24-915428FBE743}"/>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8" name="Footer Placeholder 7">
            <a:extLst>
              <a:ext uri="{FF2B5EF4-FFF2-40B4-BE49-F238E27FC236}">
                <a16:creationId xmlns:a16="http://schemas.microsoft.com/office/drawing/2014/main" id="{2BF0A25E-F529-4EAA-89FA-ED221C31EE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7E84A8-6EDE-4D29-82E2-461952F6D2E8}"/>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07740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2C1D-228F-4124-B3E1-E7E59C8F7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A0C9F4-9130-4EAA-92B1-8BEA8030C9DE}"/>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4" name="Footer Placeholder 3">
            <a:extLst>
              <a:ext uri="{FF2B5EF4-FFF2-40B4-BE49-F238E27FC236}">
                <a16:creationId xmlns:a16="http://schemas.microsoft.com/office/drawing/2014/main" id="{A6278E36-F962-4522-9F78-E24E72C961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EAE03-185A-430C-8F9E-88AD833375F3}"/>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223551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7F4EF-4C0F-4A1A-9937-4B34FF993365}"/>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3" name="Footer Placeholder 2">
            <a:extLst>
              <a:ext uri="{FF2B5EF4-FFF2-40B4-BE49-F238E27FC236}">
                <a16:creationId xmlns:a16="http://schemas.microsoft.com/office/drawing/2014/main" id="{6B545164-4F33-4832-8EF6-0765BE4AC0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BF5735-8D4D-4651-B10D-0DF9B9A30A80}"/>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66497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D90C-92C6-45F9-9CA0-F4BBEF519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E407D5-0083-47FD-B504-7267A2F45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6D837A-96F1-4859-9457-A96A7CC8D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2D47B-2353-4FE2-877D-66ACC3371EDB}"/>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682BADF8-0442-4F83-99B9-8C2D76D0A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739B0-EF82-47B5-B108-22084E88D049}"/>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41314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E34-BAAB-4BED-91E1-DDE7E6CC0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3CF518-D729-4DD6-A525-381510D21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ED7521-CD40-4D3E-9A79-F33B0DA2E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B12623-EEF3-4376-B09E-AED2F29C1398}"/>
              </a:ext>
            </a:extLst>
          </p:cNvPr>
          <p:cNvSpPr>
            <a:spLocks noGrp="1"/>
          </p:cNvSpPr>
          <p:nvPr>
            <p:ph type="dt" sz="half" idx="10"/>
          </p:nvPr>
        </p:nvSpPr>
        <p:spPr/>
        <p:txBody>
          <a:bodyPr/>
          <a:lstStyle/>
          <a:p>
            <a:fld id="{B29EC648-B98F-4EE9-BFC6-FA08431F3D6B}" type="datetimeFigureOut">
              <a:rPr lang="en-IN" smtClean="0"/>
              <a:t>22-08-2018</a:t>
            </a:fld>
            <a:endParaRPr lang="en-IN"/>
          </a:p>
        </p:txBody>
      </p:sp>
      <p:sp>
        <p:nvSpPr>
          <p:cNvPr id="6" name="Footer Placeholder 5">
            <a:extLst>
              <a:ext uri="{FF2B5EF4-FFF2-40B4-BE49-F238E27FC236}">
                <a16:creationId xmlns:a16="http://schemas.microsoft.com/office/drawing/2014/main" id="{278116E4-1A8A-44D6-A2FC-2E83C3E9D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95BCD-9292-4937-B0D9-85EBF25F597E}"/>
              </a:ext>
            </a:extLst>
          </p:cNvPr>
          <p:cNvSpPr>
            <a:spLocks noGrp="1"/>
          </p:cNvSpPr>
          <p:nvPr>
            <p:ph type="sldNum" sz="quarter" idx="12"/>
          </p:nvPr>
        </p:nvSpPr>
        <p:spPr/>
        <p:txBody>
          <a:bodyPr/>
          <a:lstStyle/>
          <a:p>
            <a:fld id="{9C146C49-C041-439C-ABC1-1CF3CAFF879E}" type="slidenum">
              <a:rPr lang="en-IN" smtClean="0"/>
              <a:t>‹#›</a:t>
            </a:fld>
            <a:endParaRPr lang="en-IN"/>
          </a:p>
        </p:txBody>
      </p:sp>
    </p:spTree>
    <p:extLst>
      <p:ext uri="{BB962C8B-B14F-4D97-AF65-F5344CB8AC3E}">
        <p14:creationId xmlns:p14="http://schemas.microsoft.com/office/powerpoint/2010/main" val="16240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704AC-BB1B-4A43-94A8-8909C2D3F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4974A-E8B1-47F7-8E57-5168F5F15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60B06-3F8E-4FCF-B029-711519FB7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C648-B98F-4EE9-BFC6-FA08431F3D6B}" type="datetimeFigureOut">
              <a:rPr lang="en-IN" smtClean="0"/>
              <a:t>22-08-2018</a:t>
            </a:fld>
            <a:endParaRPr lang="en-IN"/>
          </a:p>
        </p:txBody>
      </p:sp>
      <p:sp>
        <p:nvSpPr>
          <p:cNvPr id="5" name="Footer Placeholder 4">
            <a:extLst>
              <a:ext uri="{FF2B5EF4-FFF2-40B4-BE49-F238E27FC236}">
                <a16:creationId xmlns:a16="http://schemas.microsoft.com/office/drawing/2014/main" id="{4516531D-18EB-4007-932B-D845D8E64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E58475-AB57-4144-AC7A-BAF4E8D1A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46C49-C041-439C-ABC1-1CF3CAFF879E}" type="slidenum">
              <a:rPr lang="en-IN" smtClean="0"/>
              <a:t>‹#›</a:t>
            </a:fld>
            <a:endParaRPr lang="en-IN"/>
          </a:p>
        </p:txBody>
      </p:sp>
    </p:spTree>
    <p:extLst>
      <p:ext uri="{BB962C8B-B14F-4D97-AF65-F5344CB8AC3E}">
        <p14:creationId xmlns:p14="http://schemas.microsoft.com/office/powerpoint/2010/main" val="246014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E896-2BD9-4E27-8A15-A8A10DE2E1B8}"/>
              </a:ext>
            </a:extLst>
          </p:cNvPr>
          <p:cNvSpPr>
            <a:spLocks noGrp="1"/>
          </p:cNvSpPr>
          <p:nvPr>
            <p:ph type="ctrTitle"/>
          </p:nvPr>
        </p:nvSpPr>
        <p:spPr/>
        <p:txBody>
          <a:bodyPr/>
          <a:lstStyle/>
          <a:p>
            <a:r>
              <a:rPr lang="en-IN" dirty="0"/>
              <a:t>Zookeeper</a:t>
            </a:r>
          </a:p>
        </p:txBody>
      </p:sp>
      <p:sp>
        <p:nvSpPr>
          <p:cNvPr id="3" name="Subtitle 2">
            <a:extLst>
              <a:ext uri="{FF2B5EF4-FFF2-40B4-BE49-F238E27FC236}">
                <a16:creationId xmlns:a16="http://schemas.microsoft.com/office/drawing/2014/main" id="{34BE3680-60FF-43FC-B882-28D32157CA7B}"/>
              </a:ext>
            </a:extLst>
          </p:cNvPr>
          <p:cNvSpPr>
            <a:spLocks noGrp="1"/>
          </p:cNvSpPr>
          <p:nvPr>
            <p:ph type="subTitle" idx="1"/>
          </p:nvPr>
        </p:nvSpPr>
        <p:spPr/>
        <p:txBody>
          <a:bodyPr/>
          <a:lstStyle/>
          <a:p>
            <a:r>
              <a:rPr lang="en-IN" dirty="0"/>
              <a:t>Do it yourself</a:t>
            </a:r>
          </a:p>
        </p:txBody>
      </p:sp>
    </p:spTree>
    <p:extLst>
      <p:ext uri="{BB962C8B-B14F-4D97-AF65-F5344CB8AC3E}">
        <p14:creationId xmlns:p14="http://schemas.microsoft.com/office/powerpoint/2010/main" val="188987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FC71-30A6-4A69-B3C1-7B38BF20605D}"/>
              </a:ext>
            </a:extLst>
          </p:cNvPr>
          <p:cNvSpPr>
            <a:spLocks noGrp="1"/>
          </p:cNvSpPr>
          <p:nvPr>
            <p:ph type="title"/>
          </p:nvPr>
        </p:nvSpPr>
        <p:spPr/>
        <p:txBody>
          <a:bodyPr/>
          <a:lstStyle/>
          <a:p>
            <a:r>
              <a:rPr lang="en-IN" dirty="0"/>
              <a:t>Run</a:t>
            </a:r>
          </a:p>
        </p:txBody>
      </p:sp>
      <p:sp>
        <p:nvSpPr>
          <p:cNvPr id="3" name="TextBox 2">
            <a:extLst>
              <a:ext uri="{FF2B5EF4-FFF2-40B4-BE49-F238E27FC236}">
                <a16:creationId xmlns:a16="http://schemas.microsoft.com/office/drawing/2014/main" id="{E4603309-C8F6-4A45-AFA8-2CFB2D8D9DDF}"/>
              </a:ext>
            </a:extLst>
          </p:cNvPr>
          <p:cNvSpPr txBox="1"/>
          <p:nvPr/>
        </p:nvSpPr>
        <p:spPr>
          <a:xfrm>
            <a:off x="914400" y="1690688"/>
            <a:ext cx="9313985" cy="1200329"/>
          </a:xfrm>
          <a:prstGeom prst="rect">
            <a:avLst/>
          </a:prstGeom>
          <a:noFill/>
        </p:spPr>
        <p:txBody>
          <a:bodyPr wrap="square" rtlCol="0">
            <a:spAutoFit/>
          </a:bodyPr>
          <a:lstStyle/>
          <a:p>
            <a:r>
              <a:rPr lang="en-IN" dirty="0"/>
              <a:t>Run the command in all three servers in /</a:t>
            </a:r>
            <a:r>
              <a:rPr lang="en-IN" dirty="0" err="1"/>
              <a:t>usr</a:t>
            </a:r>
            <a:r>
              <a:rPr lang="en-IN" dirty="0"/>
              <a:t>/local/zookeeper folder</a:t>
            </a:r>
          </a:p>
          <a:p>
            <a:endParaRPr lang="en-IN" dirty="0"/>
          </a:p>
          <a:p>
            <a:r>
              <a:rPr lang="en-IN" dirty="0"/>
              <a:t>java -cp zookeeper-3.4.10.jar:lib/log4j-1.2.16.jar:lib/slf4j-log4j12-1.6.1.jar:lib/slf4j-api-1.6.1.jar:conf </a:t>
            </a:r>
            <a:r>
              <a:rPr lang="en-IN" dirty="0" err="1"/>
              <a:t>org.apache.zookeeper.server.quorum.QuorumPeerMain</a:t>
            </a:r>
            <a:r>
              <a:rPr lang="en-IN" dirty="0"/>
              <a:t> conf/</a:t>
            </a:r>
            <a:r>
              <a:rPr lang="en-IN" dirty="0" err="1"/>
              <a:t>zoo.cfg</a:t>
            </a:r>
            <a:endParaRPr lang="en-IN" dirty="0"/>
          </a:p>
        </p:txBody>
      </p:sp>
    </p:spTree>
    <p:extLst>
      <p:ext uri="{BB962C8B-B14F-4D97-AF65-F5344CB8AC3E}">
        <p14:creationId xmlns:p14="http://schemas.microsoft.com/office/powerpoint/2010/main" val="166580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994-C9D4-4EEC-8A99-8593886AACD8}"/>
              </a:ext>
            </a:extLst>
          </p:cNvPr>
          <p:cNvSpPr>
            <a:spLocks noGrp="1"/>
          </p:cNvSpPr>
          <p:nvPr>
            <p:ph type="title"/>
          </p:nvPr>
        </p:nvSpPr>
        <p:spPr/>
        <p:txBody>
          <a:bodyPr/>
          <a:lstStyle/>
          <a:p>
            <a:r>
              <a:rPr lang="en-IN" dirty="0"/>
              <a:t>Basic Commands</a:t>
            </a:r>
          </a:p>
        </p:txBody>
      </p:sp>
      <p:sp>
        <p:nvSpPr>
          <p:cNvPr id="3" name="TextBox 2">
            <a:extLst>
              <a:ext uri="{FF2B5EF4-FFF2-40B4-BE49-F238E27FC236}">
                <a16:creationId xmlns:a16="http://schemas.microsoft.com/office/drawing/2014/main" id="{950968BF-2022-4FC5-A86A-BB8304EA9FA1}"/>
              </a:ext>
            </a:extLst>
          </p:cNvPr>
          <p:cNvSpPr txBox="1"/>
          <p:nvPr/>
        </p:nvSpPr>
        <p:spPr>
          <a:xfrm>
            <a:off x="738553" y="1591188"/>
            <a:ext cx="7825154" cy="3600986"/>
          </a:xfrm>
          <a:prstGeom prst="rect">
            <a:avLst/>
          </a:prstGeom>
          <a:noFill/>
        </p:spPr>
        <p:txBody>
          <a:bodyPr wrap="square" rtlCol="0">
            <a:spAutoFit/>
          </a:bodyPr>
          <a:lstStyle/>
          <a:p>
            <a:r>
              <a:rPr lang="en-IN" sz="1400" dirty="0"/>
              <a:t>Start Zookeeper shell</a:t>
            </a:r>
          </a:p>
          <a:p>
            <a:endParaRPr lang="en-IN" sz="1400" dirty="0"/>
          </a:p>
          <a:p>
            <a:r>
              <a:rPr lang="en-IN" sz="1400" dirty="0"/>
              <a:t> bin/zkCli.sh</a:t>
            </a:r>
          </a:p>
          <a:p>
            <a:endParaRPr lang="en-IN" sz="1400" dirty="0"/>
          </a:p>
          <a:p>
            <a:r>
              <a:rPr lang="en-IN" sz="1400" b="1" dirty="0"/>
              <a:t>Create first </a:t>
            </a:r>
            <a:r>
              <a:rPr lang="en-IN" sz="1400" b="1" dirty="0" err="1"/>
              <a:t>Znode</a:t>
            </a:r>
            <a:endParaRPr lang="en-IN" sz="1400" b="1" dirty="0"/>
          </a:p>
          <a:p>
            <a:endParaRPr lang="en-IN" sz="1400" dirty="0"/>
          </a:p>
          <a:p>
            <a:r>
              <a:rPr lang="en-IN" sz="1400" dirty="0"/>
              <a:t>create /</a:t>
            </a:r>
            <a:r>
              <a:rPr lang="en-IN" sz="1400" dirty="0" err="1"/>
              <a:t>FirstZnode</a:t>
            </a:r>
            <a:r>
              <a:rPr lang="en-IN" sz="1400" dirty="0"/>
              <a:t> “</a:t>
            </a:r>
            <a:r>
              <a:rPr lang="en-IN" sz="1400" dirty="0" err="1"/>
              <a:t>Myfirstzookeeper</a:t>
            </a:r>
            <a:r>
              <a:rPr lang="en-IN" sz="1400" dirty="0"/>
              <a:t>-app”</a:t>
            </a:r>
          </a:p>
          <a:p>
            <a:endParaRPr lang="en-IN" sz="1400" dirty="0"/>
          </a:p>
          <a:p>
            <a:r>
              <a:rPr lang="en-IN" sz="1400" b="1" dirty="0"/>
              <a:t>To create an Ephemeral </a:t>
            </a:r>
            <a:r>
              <a:rPr lang="en-IN" sz="1400" b="1" dirty="0" err="1"/>
              <a:t>Znode</a:t>
            </a:r>
            <a:r>
              <a:rPr lang="en-IN" sz="1400" dirty="0"/>
              <a:t>, add -e flag as shown below.</a:t>
            </a:r>
          </a:p>
          <a:p>
            <a:br>
              <a:rPr lang="en-IN" sz="1400" dirty="0"/>
            </a:br>
            <a:r>
              <a:rPr lang="en-IN" sz="1400" dirty="0"/>
              <a:t>create -e /</a:t>
            </a:r>
            <a:r>
              <a:rPr lang="en-IN" sz="1400" dirty="0" err="1"/>
              <a:t>SecondZnode</a:t>
            </a:r>
            <a:r>
              <a:rPr lang="en-IN" sz="1400" dirty="0"/>
              <a:t> “Ephemeral-data”</a:t>
            </a:r>
          </a:p>
          <a:p>
            <a:endParaRPr lang="en-IN" sz="1400" dirty="0"/>
          </a:p>
          <a:p>
            <a:r>
              <a:rPr lang="en-IN" sz="1400" b="1" dirty="0"/>
              <a:t>Get data</a:t>
            </a:r>
          </a:p>
          <a:p>
            <a:endParaRPr lang="en-IN" sz="1400" dirty="0"/>
          </a:p>
          <a:p>
            <a:r>
              <a:rPr lang="en-IN" sz="1400" dirty="0"/>
              <a:t>get /</a:t>
            </a:r>
            <a:r>
              <a:rPr lang="en-IN" sz="1400" dirty="0" err="1"/>
              <a:t>FirstZnode</a:t>
            </a:r>
            <a:endParaRPr lang="en-IN" sz="1400" dirty="0"/>
          </a:p>
          <a:p>
            <a:endParaRPr lang="en-IN" dirty="0"/>
          </a:p>
        </p:txBody>
      </p:sp>
    </p:spTree>
    <p:extLst>
      <p:ext uri="{BB962C8B-B14F-4D97-AF65-F5344CB8AC3E}">
        <p14:creationId xmlns:p14="http://schemas.microsoft.com/office/powerpoint/2010/main" val="69981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FFDF-99C1-4AA7-9FC5-3F5281FC6062}"/>
              </a:ext>
            </a:extLst>
          </p:cNvPr>
          <p:cNvSpPr>
            <a:spLocks noGrp="1"/>
          </p:cNvSpPr>
          <p:nvPr>
            <p:ph type="title"/>
          </p:nvPr>
        </p:nvSpPr>
        <p:spPr/>
        <p:txBody>
          <a:bodyPr/>
          <a:lstStyle/>
          <a:p>
            <a:r>
              <a:rPr lang="en-IN" dirty="0"/>
              <a:t>Basic Commands</a:t>
            </a:r>
            <a:br>
              <a:rPr lang="en-IN" dirty="0"/>
            </a:br>
            <a:endParaRPr lang="en-IN" dirty="0"/>
          </a:p>
        </p:txBody>
      </p:sp>
      <p:sp>
        <p:nvSpPr>
          <p:cNvPr id="3" name="TextBox 2">
            <a:extLst>
              <a:ext uri="{FF2B5EF4-FFF2-40B4-BE49-F238E27FC236}">
                <a16:creationId xmlns:a16="http://schemas.microsoft.com/office/drawing/2014/main" id="{78521CE6-E715-4DCC-90C1-4F013859D214}"/>
              </a:ext>
            </a:extLst>
          </p:cNvPr>
          <p:cNvSpPr txBox="1"/>
          <p:nvPr/>
        </p:nvSpPr>
        <p:spPr>
          <a:xfrm>
            <a:off x="1055077" y="1186962"/>
            <a:ext cx="8212016" cy="5324535"/>
          </a:xfrm>
          <a:prstGeom prst="rect">
            <a:avLst/>
          </a:prstGeom>
          <a:noFill/>
        </p:spPr>
        <p:txBody>
          <a:bodyPr wrap="square" rtlCol="0">
            <a:spAutoFit/>
          </a:bodyPr>
          <a:lstStyle/>
          <a:p>
            <a:r>
              <a:rPr lang="en-IN" sz="1400" b="1" dirty="0"/>
              <a:t>Watch</a:t>
            </a:r>
            <a:r>
              <a:rPr lang="en-IN" sz="1400" dirty="0"/>
              <a:t> </a:t>
            </a:r>
          </a:p>
          <a:p>
            <a:endParaRPr lang="en-IN" sz="1400" dirty="0"/>
          </a:p>
          <a:p>
            <a:r>
              <a:rPr lang="en-IN" sz="1400" dirty="0"/>
              <a:t>get /</a:t>
            </a:r>
            <a:r>
              <a:rPr lang="en-IN" sz="1400" dirty="0" err="1"/>
              <a:t>FirstZnode</a:t>
            </a:r>
            <a:r>
              <a:rPr lang="en-IN" sz="1400" dirty="0"/>
              <a:t> 1</a:t>
            </a:r>
          </a:p>
          <a:p>
            <a:endParaRPr lang="en-IN" sz="1400" dirty="0"/>
          </a:p>
          <a:p>
            <a:r>
              <a:rPr lang="en-IN" sz="1400" b="1" dirty="0"/>
              <a:t>Set Data</a:t>
            </a:r>
          </a:p>
          <a:p>
            <a:endParaRPr lang="en-IN" sz="1400" dirty="0"/>
          </a:p>
          <a:p>
            <a:r>
              <a:rPr lang="en-IN" sz="1400" dirty="0"/>
              <a:t>set /</a:t>
            </a:r>
            <a:r>
              <a:rPr lang="en-IN" sz="1400" dirty="0" err="1"/>
              <a:t>SecondZnode</a:t>
            </a:r>
            <a:r>
              <a:rPr lang="en-IN" sz="1400" dirty="0"/>
              <a:t> Data-updated</a:t>
            </a:r>
          </a:p>
          <a:p>
            <a:endParaRPr lang="en-IN" sz="1400" dirty="0"/>
          </a:p>
          <a:p>
            <a:r>
              <a:rPr lang="en-IN" sz="1400" b="1" dirty="0"/>
              <a:t>Create Children / Sub-</a:t>
            </a:r>
            <a:r>
              <a:rPr lang="en-IN" sz="1400" b="1" dirty="0" err="1"/>
              <a:t>znode</a:t>
            </a:r>
            <a:endParaRPr lang="en-IN" sz="1400" b="1" dirty="0"/>
          </a:p>
          <a:p>
            <a:endParaRPr lang="en-IN" sz="1400" b="1" dirty="0"/>
          </a:p>
          <a:p>
            <a:r>
              <a:rPr lang="en-IN" sz="1400" dirty="0"/>
              <a:t>create /</a:t>
            </a:r>
            <a:r>
              <a:rPr lang="en-IN" sz="1400" dirty="0" err="1"/>
              <a:t>FirstZnode</a:t>
            </a:r>
            <a:r>
              <a:rPr lang="en-IN" sz="1400" dirty="0"/>
              <a:t>/Child1 </a:t>
            </a:r>
            <a:r>
              <a:rPr lang="en-IN" sz="1400" dirty="0" err="1"/>
              <a:t>firstchildren</a:t>
            </a:r>
            <a:endParaRPr lang="en-IN" sz="1400" dirty="0"/>
          </a:p>
          <a:p>
            <a:endParaRPr lang="en-IN" sz="1400" b="1" dirty="0"/>
          </a:p>
          <a:p>
            <a:r>
              <a:rPr lang="en-IN" sz="1400" b="1" dirty="0"/>
              <a:t>List Children</a:t>
            </a:r>
          </a:p>
          <a:p>
            <a:endParaRPr lang="en-IN" sz="1400" b="1" dirty="0"/>
          </a:p>
          <a:p>
            <a:r>
              <a:rPr lang="en-IN" sz="1400" dirty="0"/>
              <a:t>ls /</a:t>
            </a:r>
            <a:r>
              <a:rPr lang="en-IN" sz="1400" dirty="0" err="1"/>
              <a:t>MyFirstZnode</a:t>
            </a:r>
            <a:endParaRPr lang="en-IN" sz="1400" dirty="0"/>
          </a:p>
          <a:p>
            <a:endParaRPr lang="en-IN" sz="1400" b="1" dirty="0"/>
          </a:p>
          <a:p>
            <a:r>
              <a:rPr lang="en-IN" sz="1400" b="1" dirty="0"/>
              <a:t>Check Status</a:t>
            </a:r>
          </a:p>
          <a:p>
            <a:endParaRPr lang="en-IN" sz="1400" b="1" dirty="0"/>
          </a:p>
          <a:p>
            <a:r>
              <a:rPr lang="en-IN" sz="1400" dirty="0"/>
              <a:t>stat /</a:t>
            </a:r>
            <a:r>
              <a:rPr lang="en-IN" sz="1400" dirty="0" err="1"/>
              <a:t>FirstZnode</a:t>
            </a:r>
            <a:endParaRPr lang="en-IN" sz="1400" dirty="0"/>
          </a:p>
          <a:p>
            <a:endParaRPr lang="en-IN" sz="1400" b="1" dirty="0"/>
          </a:p>
          <a:p>
            <a:r>
              <a:rPr lang="en-IN" sz="1400" b="1" dirty="0"/>
              <a:t>Remove a </a:t>
            </a:r>
            <a:r>
              <a:rPr lang="en-IN" sz="1400" b="1" dirty="0" err="1"/>
              <a:t>Znode</a:t>
            </a:r>
            <a:endParaRPr lang="en-IN" sz="1400" b="1" dirty="0"/>
          </a:p>
          <a:p>
            <a:endParaRPr lang="en-IN" sz="1400" b="1" dirty="0"/>
          </a:p>
          <a:p>
            <a:r>
              <a:rPr lang="en-IN" sz="1400" dirty="0" err="1"/>
              <a:t>rmr</a:t>
            </a:r>
            <a:r>
              <a:rPr lang="en-IN" sz="1400" dirty="0"/>
              <a:t> /</a:t>
            </a:r>
            <a:r>
              <a:rPr lang="en-IN" sz="1400" dirty="0" err="1"/>
              <a:t>FirstZnode</a:t>
            </a:r>
            <a:endParaRPr lang="en-IN" sz="1400" dirty="0"/>
          </a:p>
          <a:p>
            <a:endParaRPr lang="en-IN" dirty="0"/>
          </a:p>
        </p:txBody>
      </p:sp>
    </p:spTree>
    <p:extLst>
      <p:ext uri="{BB962C8B-B14F-4D97-AF65-F5344CB8AC3E}">
        <p14:creationId xmlns:p14="http://schemas.microsoft.com/office/powerpoint/2010/main" val="204626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BA7643-F6B3-4656-B3FF-487F820DFA39}"/>
              </a:ext>
            </a:extLst>
          </p:cNvPr>
          <p:cNvSpPr/>
          <p:nvPr/>
        </p:nvSpPr>
        <p:spPr>
          <a:xfrm>
            <a:off x="1151791" y="1272515"/>
            <a:ext cx="9697916" cy="954107"/>
          </a:xfrm>
          <a:prstGeom prst="rect">
            <a:avLst/>
          </a:prstGeom>
        </p:spPr>
        <p:txBody>
          <a:bodyPr wrap="square">
            <a:spAutoFit/>
          </a:bodyPr>
          <a:lstStyle/>
          <a:p>
            <a:r>
              <a:rPr lang="en-IN" sz="1400" b="0" i="0" dirty="0">
                <a:solidFill>
                  <a:srgbClr val="000000"/>
                </a:solidFill>
                <a:effectLst/>
                <a:latin typeface="Verdana" panose="020B0604030504040204" pitchFamily="34" charset="0"/>
              </a:rPr>
              <a:t>ZooKeeper is a distributed co-ordination service to manage large set of hosts. Co-ordinating and managing a service in a distributed environment is a complicated process. ZooKeeper solves this issue with its simple architecture and API. ZooKeeper allows developers to focus on core application logic without worrying about the distributed nature of the application.</a:t>
            </a:r>
            <a:endParaRPr lang="en-IN" sz="1400" dirty="0"/>
          </a:p>
        </p:txBody>
      </p:sp>
      <p:sp>
        <p:nvSpPr>
          <p:cNvPr id="3" name="TextBox 2">
            <a:extLst>
              <a:ext uri="{FF2B5EF4-FFF2-40B4-BE49-F238E27FC236}">
                <a16:creationId xmlns:a16="http://schemas.microsoft.com/office/drawing/2014/main" id="{827BBF51-D7A5-41DC-8D3E-59351B513350}"/>
              </a:ext>
            </a:extLst>
          </p:cNvPr>
          <p:cNvSpPr txBox="1"/>
          <p:nvPr/>
        </p:nvSpPr>
        <p:spPr>
          <a:xfrm>
            <a:off x="2848708" y="540612"/>
            <a:ext cx="5556738" cy="584775"/>
          </a:xfrm>
          <a:prstGeom prst="rect">
            <a:avLst/>
          </a:prstGeom>
          <a:noFill/>
        </p:spPr>
        <p:txBody>
          <a:bodyPr wrap="square" rtlCol="0">
            <a:spAutoFit/>
          </a:bodyPr>
          <a:lstStyle/>
          <a:p>
            <a:r>
              <a:rPr lang="en-IN" sz="3200" dirty="0"/>
              <a:t>What is Zookeeper</a:t>
            </a:r>
          </a:p>
        </p:txBody>
      </p:sp>
      <p:sp>
        <p:nvSpPr>
          <p:cNvPr id="4" name="Rectangle 3">
            <a:extLst>
              <a:ext uri="{FF2B5EF4-FFF2-40B4-BE49-F238E27FC236}">
                <a16:creationId xmlns:a16="http://schemas.microsoft.com/office/drawing/2014/main" id="{221C449E-9894-4263-AF53-FCC62E428F30}"/>
              </a:ext>
            </a:extLst>
          </p:cNvPr>
          <p:cNvSpPr/>
          <p:nvPr/>
        </p:nvSpPr>
        <p:spPr>
          <a:xfrm>
            <a:off x="1151791" y="2479074"/>
            <a:ext cx="10665071" cy="3170099"/>
          </a:xfrm>
          <a:prstGeom prst="rect">
            <a:avLst/>
          </a:prstGeom>
        </p:spPr>
        <p:txBody>
          <a:bodyPr wrap="square">
            <a:spAutoFit/>
          </a:bodyPr>
          <a:lstStyle/>
          <a:p>
            <a:pPr algn="just"/>
            <a:r>
              <a:rPr lang="en-IN" b="1" dirty="0"/>
              <a:t>The common services provided by ZooKeeper are as follows −</a:t>
            </a:r>
            <a:endParaRPr lang="en-IN" sz="1400" b="1" dirty="0">
              <a:solidFill>
                <a:srgbClr val="000000"/>
              </a:solidFill>
              <a:latin typeface="Verdana" panose="020B0604030504040204" pitchFamily="34" charset="0"/>
            </a:endParaRPr>
          </a:p>
          <a:p>
            <a:pPr algn="just"/>
            <a:endParaRPr lang="en-IN" sz="1400" b="1"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Naming service</a:t>
            </a:r>
            <a:r>
              <a:rPr lang="en-IN" sz="1400" b="0" i="0" dirty="0">
                <a:solidFill>
                  <a:srgbClr val="000000"/>
                </a:solidFill>
                <a:effectLst/>
                <a:latin typeface="Verdana" panose="020B0604030504040204" pitchFamily="34" charset="0"/>
              </a:rPr>
              <a:t> − Identifying the nodes in a cluster by name. It is similar to DNS, but for nodes.</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Configuration management</a:t>
            </a:r>
            <a:r>
              <a:rPr lang="en-IN" sz="1400" b="0" i="0" dirty="0">
                <a:solidFill>
                  <a:srgbClr val="000000"/>
                </a:solidFill>
                <a:effectLst/>
                <a:latin typeface="Verdana" panose="020B0604030504040204" pitchFamily="34" charset="0"/>
              </a:rPr>
              <a:t> − Latest and up-to-date configuration information of the system for a joining node.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Cluster management</a:t>
            </a:r>
            <a:r>
              <a:rPr lang="en-IN" sz="1400" b="0" i="0" dirty="0">
                <a:solidFill>
                  <a:srgbClr val="000000"/>
                </a:solidFill>
                <a:effectLst/>
                <a:latin typeface="Verdana" panose="020B0604030504040204" pitchFamily="34" charset="0"/>
              </a:rPr>
              <a:t> − Joining / leaving of a node in a cluster and node status at real time.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Leader election</a:t>
            </a:r>
            <a:r>
              <a:rPr lang="en-IN" sz="1400" b="0" i="0" dirty="0">
                <a:solidFill>
                  <a:srgbClr val="000000"/>
                </a:solidFill>
                <a:effectLst/>
                <a:latin typeface="Verdana" panose="020B0604030504040204" pitchFamily="34" charset="0"/>
              </a:rPr>
              <a:t> − Electing a node as leader for coordination purpose.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Locking and synchronization service</a:t>
            </a:r>
            <a:r>
              <a:rPr lang="en-IN" sz="1400" b="0" i="0" dirty="0">
                <a:solidFill>
                  <a:srgbClr val="000000"/>
                </a:solidFill>
                <a:effectLst/>
                <a:latin typeface="Verdana" panose="020B0604030504040204" pitchFamily="34" charset="0"/>
              </a:rPr>
              <a:t> − Locking the data while modifying it. This mechanism helps you in automatic fail recovery while connecting other distributed applications like Apache HBase.</a:t>
            </a:r>
          </a:p>
          <a:p>
            <a:pPr algn="just">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algn="just">
              <a:buFont typeface="Arial" panose="020B0604020202020204" pitchFamily="34" charset="0"/>
              <a:buChar char="•"/>
            </a:pPr>
            <a:r>
              <a:rPr lang="en-IN" sz="1400" b="1" i="0" dirty="0">
                <a:solidFill>
                  <a:srgbClr val="000000"/>
                </a:solidFill>
                <a:effectLst/>
                <a:latin typeface="Verdana" panose="020B0604030504040204" pitchFamily="34" charset="0"/>
              </a:rPr>
              <a:t>Highly reliable data registry</a:t>
            </a:r>
            <a:r>
              <a:rPr lang="en-IN" sz="1400" b="0" i="0" dirty="0">
                <a:solidFill>
                  <a:srgbClr val="000000"/>
                </a:solidFill>
                <a:effectLst/>
                <a:latin typeface="Verdana" panose="020B0604030504040204" pitchFamily="34" charset="0"/>
              </a:rPr>
              <a:t> − Availability of data even when one or a few nodes are down.</a:t>
            </a:r>
          </a:p>
        </p:txBody>
      </p:sp>
    </p:spTree>
    <p:extLst>
      <p:ext uri="{BB962C8B-B14F-4D97-AF65-F5344CB8AC3E}">
        <p14:creationId xmlns:p14="http://schemas.microsoft.com/office/powerpoint/2010/main" val="83880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6F4E-93BB-47C4-861E-2945F49D7D81}"/>
              </a:ext>
            </a:extLst>
          </p:cNvPr>
          <p:cNvSpPr>
            <a:spLocks noGrp="1"/>
          </p:cNvSpPr>
          <p:nvPr>
            <p:ph type="title"/>
          </p:nvPr>
        </p:nvSpPr>
        <p:spPr>
          <a:xfrm>
            <a:off x="838200" y="365125"/>
            <a:ext cx="10389577" cy="753951"/>
          </a:xfrm>
        </p:spPr>
        <p:txBody>
          <a:bodyPr>
            <a:normAutofit/>
          </a:bodyPr>
          <a:lstStyle/>
          <a:p>
            <a:pPr algn="ctr"/>
            <a:r>
              <a:rPr lang="en-IN" sz="3200" dirty="0"/>
              <a:t>Architecture of Zookeeper</a:t>
            </a:r>
          </a:p>
        </p:txBody>
      </p:sp>
      <p:pic>
        <p:nvPicPr>
          <p:cNvPr id="3" name="Picture 2">
            <a:extLst>
              <a:ext uri="{FF2B5EF4-FFF2-40B4-BE49-F238E27FC236}">
                <a16:creationId xmlns:a16="http://schemas.microsoft.com/office/drawing/2014/main" id="{90C43AE6-4F2A-4D8C-AB05-29CAC6C66F74}"/>
              </a:ext>
            </a:extLst>
          </p:cNvPr>
          <p:cNvPicPr>
            <a:picLocks noChangeAspect="1"/>
          </p:cNvPicPr>
          <p:nvPr/>
        </p:nvPicPr>
        <p:blipFill>
          <a:blip r:embed="rId2"/>
          <a:stretch>
            <a:fillRect/>
          </a:stretch>
        </p:blipFill>
        <p:spPr>
          <a:xfrm>
            <a:off x="1938337" y="1187328"/>
            <a:ext cx="8315325" cy="2619375"/>
          </a:xfrm>
          <a:prstGeom prst="rect">
            <a:avLst/>
          </a:prstGeom>
        </p:spPr>
      </p:pic>
      <p:sp>
        <p:nvSpPr>
          <p:cNvPr id="4" name="Rectangle 3">
            <a:extLst>
              <a:ext uri="{FF2B5EF4-FFF2-40B4-BE49-F238E27FC236}">
                <a16:creationId xmlns:a16="http://schemas.microsoft.com/office/drawing/2014/main" id="{B74EACAE-93BE-4438-B1CA-BAAD5CD92E20}"/>
              </a:ext>
            </a:extLst>
          </p:cNvPr>
          <p:cNvSpPr/>
          <p:nvPr/>
        </p:nvSpPr>
        <p:spPr>
          <a:xfrm>
            <a:off x="1011115" y="4015633"/>
            <a:ext cx="10515600" cy="1169551"/>
          </a:xfrm>
          <a:prstGeom prst="rect">
            <a:avLst/>
          </a:prstGeom>
        </p:spPr>
        <p:txBody>
          <a:bodyPr wrap="square">
            <a:spAutoFit/>
          </a:bodyPr>
          <a:lstStyle/>
          <a:p>
            <a:r>
              <a:rPr lang="en-IN" sz="1400" b="0" i="0" dirty="0">
                <a:solidFill>
                  <a:srgbClr val="000000"/>
                </a:solidFill>
                <a:effectLst/>
                <a:latin typeface="Arial" panose="020B0604020202020204" pitchFamily="34" charset="0"/>
              </a:rPr>
              <a:t>one ZooKeeper client is connected to one ZooKeeper server. Each ZooKeeper server can handle a large number of client connections at the same time. Each client periodically sends pings to the ZooKeeper server it is connected to let it know that it is alive and connected. The ZooKeeper server responds with an acknowledgment of the ping, indicating the server is alive as well. When the client doesn't receive an acknowledgment from the server within the specified time, the client connects to another server in the ensemble, and the client session is transparently transferred over to the new ZooKeeper server.</a:t>
            </a:r>
            <a:endParaRPr lang="en-IN" sz="1400" dirty="0"/>
          </a:p>
        </p:txBody>
      </p:sp>
    </p:spTree>
    <p:extLst>
      <p:ext uri="{BB962C8B-B14F-4D97-AF65-F5344CB8AC3E}">
        <p14:creationId xmlns:p14="http://schemas.microsoft.com/office/powerpoint/2010/main" val="22117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FB878-2F04-4B5B-B1E3-F932F7CF8A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a:solidFill>
                  <a:srgbClr val="FFFFFF"/>
                </a:solidFill>
              </a:rPr>
              <a:t>Data Model of Zookeeper</a:t>
            </a:r>
          </a:p>
        </p:txBody>
      </p:sp>
      <p:pic>
        <p:nvPicPr>
          <p:cNvPr id="3" name="Picture 2">
            <a:extLst>
              <a:ext uri="{FF2B5EF4-FFF2-40B4-BE49-F238E27FC236}">
                <a16:creationId xmlns:a16="http://schemas.microsoft.com/office/drawing/2014/main" id="{9C593359-26D8-4A1E-866F-141DC896BADF}"/>
              </a:ext>
            </a:extLst>
          </p:cNvPr>
          <p:cNvPicPr>
            <a:picLocks noChangeAspect="1"/>
          </p:cNvPicPr>
          <p:nvPr/>
        </p:nvPicPr>
        <p:blipFill>
          <a:blip r:embed="rId2"/>
          <a:stretch>
            <a:fillRect/>
          </a:stretch>
        </p:blipFill>
        <p:spPr>
          <a:xfrm>
            <a:off x="4038600" y="1809961"/>
            <a:ext cx="7188199" cy="3234688"/>
          </a:xfrm>
          <a:prstGeom prst="rect">
            <a:avLst/>
          </a:prstGeom>
        </p:spPr>
      </p:pic>
    </p:spTree>
    <p:extLst>
      <p:ext uri="{BB962C8B-B14F-4D97-AF65-F5344CB8AC3E}">
        <p14:creationId xmlns:p14="http://schemas.microsoft.com/office/powerpoint/2010/main" val="211094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1B54-D82D-4A5F-BE92-A993B3D65A71}"/>
              </a:ext>
            </a:extLst>
          </p:cNvPr>
          <p:cNvSpPr>
            <a:spLocks noGrp="1"/>
          </p:cNvSpPr>
          <p:nvPr>
            <p:ph type="title"/>
          </p:nvPr>
        </p:nvSpPr>
        <p:spPr/>
        <p:txBody>
          <a:bodyPr/>
          <a:lstStyle/>
          <a:p>
            <a:r>
              <a:rPr lang="en-IN" sz="3200" dirty="0"/>
              <a:t>Different modes for </a:t>
            </a:r>
            <a:r>
              <a:rPr lang="en-IN" sz="3200" dirty="0" err="1"/>
              <a:t>Znodes</a:t>
            </a:r>
            <a:br>
              <a:rPr lang="en-IN" dirty="0"/>
            </a:br>
            <a:endParaRPr lang="en-IN" dirty="0"/>
          </a:p>
        </p:txBody>
      </p:sp>
      <p:sp>
        <p:nvSpPr>
          <p:cNvPr id="3" name="Rectangle 2">
            <a:extLst>
              <a:ext uri="{FF2B5EF4-FFF2-40B4-BE49-F238E27FC236}">
                <a16:creationId xmlns:a16="http://schemas.microsoft.com/office/drawing/2014/main" id="{9F0325C4-14DF-424A-801B-A5A2AFD0E472}"/>
              </a:ext>
            </a:extLst>
          </p:cNvPr>
          <p:cNvSpPr/>
          <p:nvPr/>
        </p:nvSpPr>
        <p:spPr>
          <a:xfrm>
            <a:off x="1102433" y="1690688"/>
            <a:ext cx="3910045" cy="2862322"/>
          </a:xfrm>
          <a:prstGeom prst="rect">
            <a:avLst/>
          </a:prstGeom>
        </p:spPr>
        <p:txBody>
          <a:bodyPr wrap="none">
            <a:spAutoFit/>
          </a:bodyPr>
          <a:lstStyle/>
          <a:p>
            <a:pPr marL="285750" indent="-285750">
              <a:buFont typeface="Wingdings" panose="05000000000000000000" pitchFamily="2" charset="2"/>
              <a:buChar char="ü"/>
            </a:pPr>
            <a:r>
              <a:rPr lang="en-IN" b="0" i="0" dirty="0">
                <a:effectLst/>
                <a:latin typeface="Roboto"/>
              </a:rPr>
              <a:t>Persistent and ephemeral </a:t>
            </a:r>
            <a:r>
              <a:rPr lang="en-IN" b="0" i="0" dirty="0" err="1">
                <a:effectLst/>
                <a:latin typeface="Roboto"/>
              </a:rPr>
              <a:t>znodes</a:t>
            </a:r>
            <a:endParaRPr lang="en-IN" b="0" i="0" dirty="0">
              <a:effectLst/>
              <a:latin typeface="Roboto"/>
            </a:endParaRPr>
          </a:p>
          <a:p>
            <a:pPr marL="285750" indent="-285750">
              <a:buFont typeface="Wingdings" panose="05000000000000000000" pitchFamily="2" charset="2"/>
              <a:buChar char="ü"/>
            </a:pPr>
            <a:endParaRPr lang="en-IN" dirty="0">
              <a:latin typeface="Roboto"/>
            </a:endParaRPr>
          </a:p>
          <a:p>
            <a:pPr marL="285750" indent="-285750">
              <a:buFont typeface="Wingdings" panose="05000000000000000000" pitchFamily="2" charset="2"/>
              <a:buChar char="ü"/>
            </a:pPr>
            <a:r>
              <a:rPr lang="en-IN" dirty="0"/>
              <a:t>Sequential </a:t>
            </a:r>
            <a:r>
              <a:rPr lang="en-IN" dirty="0" err="1"/>
              <a:t>znodes</a:t>
            </a:r>
            <a:endParaRPr lang="en-IN" dirty="0"/>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Versions</a:t>
            </a:r>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ZooKeeper Watches</a:t>
            </a:r>
          </a:p>
          <a:p>
            <a:pPr marL="285750" indent="-285750">
              <a:buFont typeface="Wingdings" panose="05000000000000000000" pitchFamily="2" charset="2"/>
              <a:buChar char="ü"/>
            </a:pPr>
            <a:endParaRPr lang="en-IN" b="0" i="0" dirty="0">
              <a:effectLst/>
              <a:latin typeface="Roboto"/>
            </a:endParaRPr>
          </a:p>
          <a:p>
            <a:pPr marL="285750" indent="-285750">
              <a:buFont typeface="Wingdings" panose="05000000000000000000" pitchFamily="2" charset="2"/>
              <a:buChar char="ü"/>
            </a:pPr>
            <a:r>
              <a:rPr lang="en-IN" dirty="0"/>
              <a:t>ZooKeeper Quorums</a:t>
            </a:r>
          </a:p>
          <a:p>
            <a:endParaRPr lang="en-IN" b="0" i="0" dirty="0">
              <a:solidFill>
                <a:srgbClr val="007BB5"/>
              </a:solidFill>
              <a:effectLst/>
              <a:latin typeface="Roboto"/>
            </a:endParaRPr>
          </a:p>
        </p:txBody>
      </p:sp>
    </p:spTree>
    <p:extLst>
      <p:ext uri="{BB962C8B-B14F-4D97-AF65-F5344CB8AC3E}">
        <p14:creationId xmlns:p14="http://schemas.microsoft.com/office/powerpoint/2010/main" val="352232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B428-A3A6-4829-93F3-0ADD4ADAE0EC}"/>
              </a:ext>
            </a:extLst>
          </p:cNvPr>
          <p:cNvSpPr>
            <a:spLocks noGrp="1"/>
          </p:cNvSpPr>
          <p:nvPr>
            <p:ph type="title"/>
          </p:nvPr>
        </p:nvSpPr>
        <p:spPr/>
        <p:txBody>
          <a:bodyPr/>
          <a:lstStyle/>
          <a:p>
            <a:r>
              <a:rPr lang="en-IN" dirty="0"/>
              <a:t>Installation</a:t>
            </a:r>
          </a:p>
        </p:txBody>
      </p:sp>
      <p:sp>
        <p:nvSpPr>
          <p:cNvPr id="3" name="TextBox 2">
            <a:extLst>
              <a:ext uri="{FF2B5EF4-FFF2-40B4-BE49-F238E27FC236}">
                <a16:creationId xmlns:a16="http://schemas.microsoft.com/office/drawing/2014/main" id="{EC26271E-6641-432D-A386-1D93EABA3246}"/>
              </a:ext>
            </a:extLst>
          </p:cNvPr>
          <p:cNvSpPr txBox="1"/>
          <p:nvPr/>
        </p:nvSpPr>
        <p:spPr>
          <a:xfrm>
            <a:off x="838200" y="1690688"/>
            <a:ext cx="9407770" cy="4801314"/>
          </a:xfrm>
          <a:prstGeom prst="rect">
            <a:avLst/>
          </a:prstGeom>
          <a:noFill/>
        </p:spPr>
        <p:txBody>
          <a:bodyPr wrap="square" rtlCol="0">
            <a:spAutoFit/>
          </a:bodyPr>
          <a:lstStyle/>
          <a:p>
            <a:r>
              <a:rPr lang="en-IN" dirty="0"/>
              <a:t>In this example we have 3 node cluster, One is namenode1 and two are datanode1,datamode2</a:t>
            </a:r>
          </a:p>
          <a:p>
            <a:endParaRPr lang="en-IN" dirty="0"/>
          </a:p>
          <a:p>
            <a:r>
              <a:rPr lang="en-IN" dirty="0"/>
              <a:t>Perform the below steps in all three of them</a:t>
            </a:r>
          </a:p>
          <a:p>
            <a:endParaRPr lang="en-IN" dirty="0"/>
          </a:p>
          <a:p>
            <a:r>
              <a:rPr lang="en-IN" b="1" dirty="0"/>
              <a:t>Create directory </a:t>
            </a:r>
          </a:p>
          <a:p>
            <a:endParaRPr lang="en-IN" dirty="0"/>
          </a:p>
          <a:p>
            <a:r>
              <a:rPr lang="en-IN" dirty="0" err="1"/>
              <a:t>Usr</a:t>
            </a:r>
            <a:r>
              <a:rPr lang="en-IN" dirty="0"/>
              <a:t>/local/zookeeper</a:t>
            </a:r>
          </a:p>
          <a:p>
            <a:endParaRPr lang="en-IN" dirty="0"/>
          </a:p>
          <a:p>
            <a:r>
              <a:rPr lang="en-IN" b="1" dirty="0"/>
              <a:t>Change Permission of zookeeper folder so that zookeeper user can  access this location</a:t>
            </a:r>
          </a:p>
          <a:p>
            <a:endParaRPr lang="en-IN" dirty="0"/>
          </a:p>
          <a:p>
            <a:r>
              <a:rPr lang="en-IN" dirty="0" err="1"/>
              <a:t>Sudo</a:t>
            </a:r>
            <a:r>
              <a:rPr lang="en-IN" dirty="0"/>
              <a:t> </a:t>
            </a:r>
            <a:r>
              <a:rPr lang="en-IN" dirty="0" err="1"/>
              <a:t>chmod</a:t>
            </a:r>
            <a:r>
              <a:rPr lang="en-IN" dirty="0"/>
              <a:t> –R 777   </a:t>
            </a:r>
            <a:r>
              <a:rPr lang="en-IN" dirty="0" err="1"/>
              <a:t>Usr</a:t>
            </a:r>
            <a:r>
              <a:rPr lang="en-IN" dirty="0"/>
              <a:t>/local/zookeeper</a:t>
            </a:r>
          </a:p>
          <a:p>
            <a:endParaRPr lang="en-IN" dirty="0"/>
          </a:p>
          <a:p>
            <a:r>
              <a:rPr lang="en-IN" b="1" dirty="0"/>
              <a:t>Download or extract zookeeper</a:t>
            </a:r>
            <a:r>
              <a:rPr lang="en-IN" dirty="0"/>
              <a:t> from /home/Hadoop/software(local location to our server) folder</a:t>
            </a:r>
          </a:p>
          <a:p>
            <a:r>
              <a:rPr lang="en-IN" dirty="0"/>
              <a:t>And copy it to /</a:t>
            </a:r>
            <a:r>
              <a:rPr lang="en-IN" dirty="0" err="1"/>
              <a:t>usr</a:t>
            </a:r>
            <a:r>
              <a:rPr lang="en-IN" dirty="0"/>
              <a:t>/local/zookeeper</a:t>
            </a:r>
          </a:p>
          <a:p>
            <a:endParaRPr lang="en-IN" dirty="0"/>
          </a:p>
          <a:p>
            <a:r>
              <a:rPr lang="en-IN" dirty="0" err="1"/>
              <a:t>gunzip</a:t>
            </a:r>
            <a:r>
              <a:rPr lang="en-IN" dirty="0"/>
              <a:t> zookeeper-3.4.10.tar.gz</a:t>
            </a:r>
          </a:p>
          <a:p>
            <a:endParaRPr lang="en-IN" dirty="0"/>
          </a:p>
        </p:txBody>
      </p:sp>
    </p:spTree>
    <p:extLst>
      <p:ext uri="{BB962C8B-B14F-4D97-AF65-F5344CB8AC3E}">
        <p14:creationId xmlns:p14="http://schemas.microsoft.com/office/powerpoint/2010/main" val="28617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46C9-4949-4D92-ADFE-FA59405DB313}"/>
              </a:ext>
            </a:extLst>
          </p:cNvPr>
          <p:cNvSpPr>
            <a:spLocks noGrp="1"/>
          </p:cNvSpPr>
          <p:nvPr>
            <p:ph type="title"/>
          </p:nvPr>
        </p:nvSpPr>
        <p:spPr>
          <a:xfrm>
            <a:off x="1424354" y="365125"/>
            <a:ext cx="9929446" cy="733913"/>
          </a:xfrm>
        </p:spPr>
        <p:txBody>
          <a:bodyPr/>
          <a:lstStyle/>
          <a:p>
            <a:r>
              <a:rPr lang="en-IN" dirty="0"/>
              <a:t>Installation</a:t>
            </a:r>
          </a:p>
        </p:txBody>
      </p:sp>
      <p:sp>
        <p:nvSpPr>
          <p:cNvPr id="4" name="TextBox 3">
            <a:extLst>
              <a:ext uri="{FF2B5EF4-FFF2-40B4-BE49-F238E27FC236}">
                <a16:creationId xmlns:a16="http://schemas.microsoft.com/office/drawing/2014/main" id="{F31A6BB2-50BA-43FE-AE0C-6E0EA73B3FD8}"/>
              </a:ext>
            </a:extLst>
          </p:cNvPr>
          <p:cNvSpPr txBox="1"/>
          <p:nvPr/>
        </p:nvSpPr>
        <p:spPr>
          <a:xfrm>
            <a:off x="1424354" y="1494692"/>
            <a:ext cx="8071338" cy="3139321"/>
          </a:xfrm>
          <a:prstGeom prst="rect">
            <a:avLst/>
          </a:prstGeom>
          <a:noFill/>
        </p:spPr>
        <p:txBody>
          <a:bodyPr wrap="square" rtlCol="0">
            <a:spAutoFit/>
          </a:bodyPr>
          <a:lstStyle/>
          <a:p>
            <a:r>
              <a:rPr lang="en-IN" dirty="0" err="1"/>
              <a:t>Untar</a:t>
            </a:r>
            <a:r>
              <a:rPr lang="en-IN" dirty="0"/>
              <a:t> the file </a:t>
            </a:r>
          </a:p>
          <a:p>
            <a:endParaRPr lang="en-IN" dirty="0"/>
          </a:p>
          <a:p>
            <a:r>
              <a:rPr lang="en-IN" dirty="0"/>
              <a:t>tar –</a:t>
            </a:r>
            <a:r>
              <a:rPr lang="en-IN" dirty="0" err="1"/>
              <a:t>xvf</a:t>
            </a:r>
            <a:r>
              <a:rPr lang="en-IN" dirty="0"/>
              <a:t> zookeeper-3.4.10.tar</a:t>
            </a:r>
          </a:p>
          <a:p>
            <a:endParaRPr lang="en-IN" dirty="0"/>
          </a:p>
          <a:p>
            <a:r>
              <a:rPr lang="en-IN" dirty="0"/>
              <a:t>Create folder </a:t>
            </a:r>
          </a:p>
          <a:p>
            <a:endParaRPr lang="en-IN" dirty="0"/>
          </a:p>
          <a:p>
            <a:r>
              <a:rPr lang="en-IN" dirty="0"/>
              <a:t>/var/zookeeper/</a:t>
            </a:r>
          </a:p>
          <a:p>
            <a:endParaRPr lang="en-IN" dirty="0"/>
          </a:p>
          <a:p>
            <a:r>
              <a:rPr lang="en-IN" dirty="0"/>
              <a:t>Change location for this folder</a:t>
            </a:r>
          </a:p>
          <a:p>
            <a:endParaRPr lang="en-IN" dirty="0"/>
          </a:p>
          <a:p>
            <a:r>
              <a:rPr lang="en-IN" dirty="0" err="1"/>
              <a:t>Sudo</a:t>
            </a:r>
            <a:r>
              <a:rPr lang="en-IN" dirty="0"/>
              <a:t> </a:t>
            </a:r>
            <a:r>
              <a:rPr lang="en-IN" dirty="0" err="1"/>
              <a:t>chmod</a:t>
            </a:r>
            <a:r>
              <a:rPr lang="en-IN" dirty="0"/>
              <a:t> –R 777 /var/zookeeper</a:t>
            </a:r>
          </a:p>
        </p:txBody>
      </p:sp>
    </p:spTree>
    <p:extLst>
      <p:ext uri="{BB962C8B-B14F-4D97-AF65-F5344CB8AC3E}">
        <p14:creationId xmlns:p14="http://schemas.microsoft.com/office/powerpoint/2010/main" val="426074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699FF-2C41-4D38-ADBE-3A27DAFE6AE8}"/>
              </a:ext>
            </a:extLst>
          </p:cNvPr>
          <p:cNvSpPr/>
          <p:nvPr/>
        </p:nvSpPr>
        <p:spPr>
          <a:xfrm>
            <a:off x="1012269" y="202196"/>
            <a:ext cx="4876467" cy="2031325"/>
          </a:xfrm>
          <a:prstGeom prst="rect">
            <a:avLst/>
          </a:prstGeom>
        </p:spPr>
        <p:txBody>
          <a:bodyPr wrap="square">
            <a:spAutoFit/>
          </a:bodyPr>
          <a:lstStyle/>
          <a:p>
            <a:r>
              <a:rPr lang="en-IN" sz="1400" b="1" dirty="0"/>
              <a:t>Change </a:t>
            </a:r>
            <a:r>
              <a:rPr lang="en-IN" sz="1400" b="1" dirty="0" err="1"/>
              <a:t>usr</a:t>
            </a:r>
            <a:r>
              <a:rPr lang="en-IN" sz="1400" b="1" dirty="0"/>
              <a:t>/local/zookeeper/conf/</a:t>
            </a:r>
            <a:r>
              <a:rPr lang="en-IN" sz="1400" b="1" dirty="0" err="1"/>
              <a:t>zoo.cfg</a:t>
            </a:r>
            <a:r>
              <a:rPr lang="en-IN" sz="1400" b="1" dirty="0"/>
              <a:t> at namenode1</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server.1=0.0.0.0:2888:3888</a:t>
            </a:r>
          </a:p>
          <a:p>
            <a:r>
              <a:rPr lang="en-IN" sz="1400" dirty="0"/>
              <a:t>server.2=datanode1:2888:3888</a:t>
            </a:r>
          </a:p>
          <a:p>
            <a:r>
              <a:rPr lang="en-IN" sz="1400" dirty="0"/>
              <a:t>server.3=datanode2:2888:3888</a:t>
            </a:r>
          </a:p>
        </p:txBody>
      </p:sp>
      <p:sp>
        <p:nvSpPr>
          <p:cNvPr id="6" name="Rectangle 5">
            <a:extLst>
              <a:ext uri="{FF2B5EF4-FFF2-40B4-BE49-F238E27FC236}">
                <a16:creationId xmlns:a16="http://schemas.microsoft.com/office/drawing/2014/main" id="{16E6F064-6401-4E44-8B19-CA395B8FA912}"/>
              </a:ext>
            </a:extLst>
          </p:cNvPr>
          <p:cNvSpPr/>
          <p:nvPr/>
        </p:nvSpPr>
        <p:spPr>
          <a:xfrm>
            <a:off x="1012269" y="2382559"/>
            <a:ext cx="4602147" cy="2092881"/>
          </a:xfrm>
          <a:prstGeom prst="rect">
            <a:avLst/>
          </a:prstGeom>
        </p:spPr>
        <p:txBody>
          <a:bodyPr wrap="square">
            <a:spAutoFit/>
          </a:bodyPr>
          <a:lstStyle/>
          <a:p>
            <a:r>
              <a:rPr lang="en-IN" sz="1400" b="1" dirty="0"/>
              <a:t>Change </a:t>
            </a:r>
            <a:r>
              <a:rPr lang="en-IN" sz="1400" b="1" dirty="0" err="1"/>
              <a:t>usr</a:t>
            </a:r>
            <a:r>
              <a:rPr lang="en-IN" sz="1400" b="1" dirty="0"/>
              <a:t>/local/zookeeper/conf/</a:t>
            </a:r>
            <a:r>
              <a:rPr lang="en-IN" sz="1400" b="1" dirty="0" err="1"/>
              <a:t>zoo.cfg</a:t>
            </a:r>
            <a:r>
              <a:rPr lang="en-IN" sz="1400" b="1" dirty="0"/>
              <a:t> at datanode1</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server.1=namenode1:2888:3888</a:t>
            </a:r>
          </a:p>
          <a:p>
            <a:r>
              <a:rPr lang="en-IN" sz="1400" dirty="0"/>
              <a:t>server.2=0.0.0.0:2888:3888</a:t>
            </a:r>
          </a:p>
          <a:p>
            <a:r>
              <a:rPr lang="en-IN" sz="1400" dirty="0"/>
              <a:t>server.3=datanode2:2888:3888</a:t>
            </a:r>
          </a:p>
        </p:txBody>
      </p:sp>
      <p:sp>
        <p:nvSpPr>
          <p:cNvPr id="7" name="Rectangle 6">
            <a:extLst>
              <a:ext uri="{FF2B5EF4-FFF2-40B4-BE49-F238E27FC236}">
                <a16:creationId xmlns:a16="http://schemas.microsoft.com/office/drawing/2014/main" id="{3F10658D-0280-4D5F-BDB6-998A0F8A04EA}"/>
              </a:ext>
            </a:extLst>
          </p:cNvPr>
          <p:cNvSpPr/>
          <p:nvPr/>
        </p:nvSpPr>
        <p:spPr>
          <a:xfrm>
            <a:off x="1012269" y="4562923"/>
            <a:ext cx="4748451" cy="2092881"/>
          </a:xfrm>
          <a:prstGeom prst="rect">
            <a:avLst/>
          </a:prstGeom>
        </p:spPr>
        <p:txBody>
          <a:bodyPr wrap="square">
            <a:spAutoFit/>
          </a:bodyPr>
          <a:lstStyle/>
          <a:p>
            <a:r>
              <a:rPr lang="en-IN" sz="1400" b="1" dirty="0"/>
              <a:t>Change </a:t>
            </a:r>
            <a:r>
              <a:rPr lang="en-IN" sz="1400" b="1" dirty="0" err="1"/>
              <a:t>usr</a:t>
            </a:r>
            <a:r>
              <a:rPr lang="en-IN" sz="1400" b="1" dirty="0"/>
              <a:t>/local/zookeeper/conf/</a:t>
            </a:r>
            <a:r>
              <a:rPr lang="en-IN" sz="1400" b="1" dirty="0" err="1"/>
              <a:t>zoo.cfg</a:t>
            </a:r>
            <a:r>
              <a:rPr lang="en-IN" sz="1400" b="1" dirty="0"/>
              <a:t> at datanode2</a:t>
            </a:r>
          </a:p>
          <a:p>
            <a:r>
              <a:rPr lang="en-IN" sz="1400" dirty="0" err="1"/>
              <a:t>tickTime</a:t>
            </a:r>
            <a:r>
              <a:rPr lang="en-IN" sz="1400" dirty="0"/>
              <a:t>=2000</a:t>
            </a:r>
          </a:p>
          <a:p>
            <a:r>
              <a:rPr lang="en-IN" sz="1400" dirty="0" err="1"/>
              <a:t>dataDir</a:t>
            </a:r>
            <a:r>
              <a:rPr lang="en-IN" sz="1400" dirty="0"/>
              <a:t>=/var/zookeeper</a:t>
            </a:r>
          </a:p>
          <a:p>
            <a:r>
              <a:rPr lang="en-IN" sz="1400" dirty="0" err="1"/>
              <a:t>clientPort</a:t>
            </a:r>
            <a:r>
              <a:rPr lang="en-IN" sz="1400" dirty="0"/>
              <a:t>=2181</a:t>
            </a:r>
          </a:p>
          <a:p>
            <a:r>
              <a:rPr lang="en-IN" sz="1400" dirty="0" err="1"/>
              <a:t>initLimit</a:t>
            </a:r>
            <a:r>
              <a:rPr lang="en-IN" sz="1400" dirty="0"/>
              <a:t>=5</a:t>
            </a:r>
          </a:p>
          <a:p>
            <a:r>
              <a:rPr lang="en-IN" sz="1400" dirty="0" err="1"/>
              <a:t>syncLimit</a:t>
            </a:r>
            <a:r>
              <a:rPr lang="en-IN" sz="1400" dirty="0"/>
              <a:t>=2</a:t>
            </a:r>
          </a:p>
          <a:p>
            <a:r>
              <a:rPr lang="en-IN" sz="1400" dirty="0"/>
              <a:t>server.1=namenode1:2888:3888</a:t>
            </a:r>
          </a:p>
          <a:p>
            <a:r>
              <a:rPr lang="en-IN" sz="1400" dirty="0"/>
              <a:t>server.2=datanode1:2888:3888</a:t>
            </a:r>
          </a:p>
          <a:p>
            <a:r>
              <a:rPr lang="en-IN" sz="1400" dirty="0"/>
              <a:t>server.3=0.0.0.0:2888:3888</a:t>
            </a:r>
          </a:p>
        </p:txBody>
      </p:sp>
    </p:spTree>
    <p:extLst>
      <p:ext uri="{BB962C8B-B14F-4D97-AF65-F5344CB8AC3E}">
        <p14:creationId xmlns:p14="http://schemas.microsoft.com/office/powerpoint/2010/main" val="81151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031F6-DB76-4A70-8923-6D78F27EC578}"/>
              </a:ext>
            </a:extLst>
          </p:cNvPr>
          <p:cNvSpPr txBox="1"/>
          <p:nvPr/>
        </p:nvSpPr>
        <p:spPr>
          <a:xfrm>
            <a:off x="1099039" y="712176"/>
            <a:ext cx="6761285" cy="5816977"/>
          </a:xfrm>
          <a:prstGeom prst="rect">
            <a:avLst/>
          </a:prstGeom>
          <a:noFill/>
        </p:spPr>
        <p:txBody>
          <a:bodyPr wrap="square" rtlCol="0">
            <a:spAutoFit/>
          </a:bodyPr>
          <a:lstStyle/>
          <a:p>
            <a:r>
              <a:rPr lang="en-IN" b="1" dirty="0"/>
              <a:t>Create </a:t>
            </a:r>
            <a:r>
              <a:rPr lang="en-IN" b="1" dirty="0" err="1"/>
              <a:t>Myid</a:t>
            </a:r>
            <a:r>
              <a:rPr lang="en-IN" b="1" dirty="0"/>
              <a:t> folders so that servers can differentiate there ids</a:t>
            </a:r>
          </a:p>
          <a:p>
            <a:endParaRPr lang="en-IN" dirty="0"/>
          </a:p>
          <a:p>
            <a:r>
              <a:rPr lang="en-IN" sz="1400" dirty="0"/>
              <a:t>Create file </a:t>
            </a:r>
            <a:r>
              <a:rPr lang="en-IN" sz="1400" dirty="0" err="1"/>
              <a:t>myid</a:t>
            </a:r>
            <a:r>
              <a:rPr lang="en-IN" sz="1400" dirty="0"/>
              <a:t> at namenode1</a:t>
            </a:r>
          </a:p>
          <a:p>
            <a:endParaRPr lang="en-IN" sz="1400" dirty="0"/>
          </a:p>
          <a:p>
            <a:r>
              <a:rPr lang="en-IN" sz="1400" dirty="0"/>
              <a:t>echo “1” &gt; /var/zookeeper/</a:t>
            </a:r>
            <a:r>
              <a:rPr lang="en-IN" sz="1400" dirty="0" err="1"/>
              <a:t>myid</a:t>
            </a:r>
            <a:endParaRPr lang="en-IN" sz="1400" dirty="0"/>
          </a:p>
          <a:p>
            <a:endParaRPr lang="en-IN" sz="1400" dirty="0"/>
          </a:p>
          <a:p>
            <a:r>
              <a:rPr lang="en-IN" sz="1400" dirty="0"/>
              <a:t>Create file </a:t>
            </a:r>
            <a:r>
              <a:rPr lang="en-IN" sz="1400" dirty="0" err="1"/>
              <a:t>myid</a:t>
            </a:r>
            <a:r>
              <a:rPr lang="en-IN" sz="1400" dirty="0"/>
              <a:t> at datanode1</a:t>
            </a:r>
          </a:p>
          <a:p>
            <a:endParaRPr lang="en-IN" sz="1400" dirty="0"/>
          </a:p>
          <a:p>
            <a:r>
              <a:rPr lang="en-IN" sz="1400" dirty="0"/>
              <a:t>echo “2” &gt; /var/zookeeper/</a:t>
            </a:r>
            <a:r>
              <a:rPr lang="en-IN" sz="1400" dirty="0" err="1"/>
              <a:t>myid</a:t>
            </a:r>
            <a:endParaRPr lang="en-IN" sz="1400" dirty="0"/>
          </a:p>
          <a:p>
            <a:endParaRPr lang="en-IN" sz="1400" dirty="0"/>
          </a:p>
          <a:p>
            <a:r>
              <a:rPr lang="en-IN" sz="1400" dirty="0"/>
              <a:t>Create file </a:t>
            </a:r>
            <a:r>
              <a:rPr lang="en-IN" sz="1400" dirty="0" err="1"/>
              <a:t>myid</a:t>
            </a:r>
            <a:r>
              <a:rPr lang="en-IN" sz="1400" dirty="0"/>
              <a:t> at datanode2</a:t>
            </a:r>
          </a:p>
          <a:p>
            <a:endParaRPr lang="en-IN" sz="1400" dirty="0"/>
          </a:p>
          <a:p>
            <a:r>
              <a:rPr lang="en-IN" sz="1400" dirty="0"/>
              <a:t>echo “3” &gt; /var/zookeeper/</a:t>
            </a:r>
            <a:r>
              <a:rPr lang="en-IN" sz="1400" dirty="0" err="1"/>
              <a:t>myid</a:t>
            </a:r>
            <a:endParaRPr lang="en-IN" sz="1400" dirty="0"/>
          </a:p>
          <a:p>
            <a:endParaRPr lang="en-IN" dirty="0"/>
          </a:p>
          <a:p>
            <a:r>
              <a:rPr lang="en-IN" b="1" dirty="0"/>
              <a:t>Provide path variable for Zookeeper in all three servers</a:t>
            </a:r>
          </a:p>
          <a:p>
            <a:r>
              <a:rPr lang="en-IN" sz="1400" dirty="0" err="1"/>
              <a:t>gedit</a:t>
            </a:r>
            <a:r>
              <a:rPr lang="en-IN" sz="1400" dirty="0"/>
              <a:t> ~/.</a:t>
            </a:r>
            <a:r>
              <a:rPr lang="en-IN" sz="1400" dirty="0" err="1"/>
              <a:t>bashrc</a:t>
            </a:r>
            <a:endParaRPr lang="en-IN" sz="1400" dirty="0"/>
          </a:p>
          <a:p>
            <a:endParaRPr lang="en-IN" sz="1400" dirty="0"/>
          </a:p>
          <a:p>
            <a:r>
              <a:rPr lang="en-IN" sz="1400" dirty="0"/>
              <a:t>export ZOOKEEPER_HOME=/</a:t>
            </a:r>
            <a:r>
              <a:rPr lang="en-IN" sz="1400" dirty="0" err="1"/>
              <a:t>usr</a:t>
            </a:r>
            <a:r>
              <a:rPr lang="en-IN" sz="1400" dirty="0"/>
              <a:t>/local/zookeeper</a:t>
            </a:r>
          </a:p>
          <a:p>
            <a:r>
              <a:rPr lang="en-IN" sz="1400" dirty="0"/>
              <a:t>export PATH=$PATH:$ZOOKEEPER_HOME/bin</a:t>
            </a:r>
          </a:p>
          <a:p>
            <a:endParaRPr lang="en-IN" sz="1200" dirty="0"/>
          </a:p>
          <a:p>
            <a:r>
              <a:rPr lang="en-IN" sz="1200" b="1" dirty="0"/>
              <a:t>Run this after making change </a:t>
            </a:r>
          </a:p>
          <a:p>
            <a:r>
              <a:rPr lang="en-IN" sz="1200" dirty="0"/>
              <a:t>source ~/.</a:t>
            </a:r>
            <a:r>
              <a:rPr lang="en-IN" sz="1200" dirty="0" err="1"/>
              <a:t>bashrc</a:t>
            </a:r>
            <a:endParaRPr lang="en-IN" sz="1200" dirty="0"/>
          </a:p>
          <a:p>
            <a:endParaRPr lang="en-IN" b="1" dirty="0"/>
          </a:p>
          <a:p>
            <a:endParaRPr lang="en-IN" dirty="0"/>
          </a:p>
          <a:p>
            <a:endParaRPr lang="en-IN" dirty="0"/>
          </a:p>
        </p:txBody>
      </p:sp>
    </p:spTree>
    <p:extLst>
      <p:ext uri="{BB962C8B-B14F-4D97-AF65-F5344CB8AC3E}">
        <p14:creationId xmlns:p14="http://schemas.microsoft.com/office/powerpoint/2010/main" val="287437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679</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Verdana</vt:lpstr>
      <vt:lpstr>Wingdings</vt:lpstr>
      <vt:lpstr>Office Theme</vt:lpstr>
      <vt:lpstr>Zookeeper</vt:lpstr>
      <vt:lpstr>PowerPoint Presentation</vt:lpstr>
      <vt:lpstr>Architecture of Zookeeper</vt:lpstr>
      <vt:lpstr>Data Model of Zookeeper</vt:lpstr>
      <vt:lpstr>Different modes for Znodes </vt:lpstr>
      <vt:lpstr>Installation</vt:lpstr>
      <vt:lpstr>Installation</vt:lpstr>
      <vt:lpstr>PowerPoint Presentation</vt:lpstr>
      <vt:lpstr>PowerPoint Presentation</vt:lpstr>
      <vt:lpstr>Run</vt:lpstr>
      <vt:lpstr>Basic Commands</vt:lpstr>
      <vt:lpstr>Basic Commands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Ashish Mishra</dc:creator>
  <cp:lastModifiedBy>Ashish Mishra</cp:lastModifiedBy>
  <cp:revision>10</cp:revision>
  <dcterms:created xsi:type="dcterms:W3CDTF">2018-08-22T01:52:36Z</dcterms:created>
  <dcterms:modified xsi:type="dcterms:W3CDTF">2018-08-22T13:19:38Z</dcterms:modified>
</cp:coreProperties>
</file>