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9" r:id="rId5"/>
    <p:sldId id="260" r:id="rId6"/>
    <p:sldId id="265" r:id="rId7"/>
    <p:sldId id="304" r:id="rId8"/>
    <p:sldId id="305" r:id="rId9"/>
    <p:sldId id="307" r:id="rId10"/>
    <p:sldId id="308" r:id="rId11"/>
    <p:sldId id="309" r:id="rId12"/>
    <p:sldId id="311" r:id="rId13"/>
    <p:sldId id="312" r:id="rId14"/>
    <p:sldId id="322" r:id="rId15"/>
    <p:sldId id="313" r:id="rId16"/>
    <p:sldId id="314" r:id="rId17"/>
    <p:sldId id="315" r:id="rId18"/>
    <p:sldId id="316" r:id="rId19"/>
    <p:sldId id="317" r:id="rId20"/>
    <p:sldId id="319" r:id="rId21"/>
    <p:sldId id="320" r:id="rId22"/>
    <p:sldId id="32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4660"/>
  </p:normalViewPr>
  <p:slideViewPr>
    <p:cSldViewPr snapToGrid="0">
      <p:cViewPr varScale="1">
        <p:scale>
          <a:sx n="87" d="100"/>
          <a:sy n="87" d="100"/>
        </p:scale>
        <p:origin x="80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B083-95EA-49A7-A13D-0E680C9D0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1967E0-2114-48F4-9228-02DCE88B3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D504D5-D1EA-465A-A93B-D6C5CCE34629}"/>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2D5B1830-47B4-49C1-954F-C84FC3F1D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104ED1-45CC-4C87-ABD2-AFF0D75BB11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262113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520E-D046-4184-8964-BE7ABCD8E9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58321-0C0D-4A39-BA6A-2CEB9E1D32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1130D-1209-4371-B247-F53CB0959906}"/>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BE015DA8-F617-4217-951D-D1F1F9121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1C9F06-550C-4748-BBB6-9351E6D6CD6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58118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39B09-44F1-4B63-A542-15EC31A7B2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8EDC54-D757-4392-8EF9-0AFB8F7D83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862BA8-5B71-452F-B321-6A29E8AF89EE}"/>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92727734-C5A1-46A0-A025-F7B529AE0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10B95-3158-4665-BAB6-47A5A89CD3B8}"/>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12924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3814-2508-48B8-A656-2D27CBB59A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29E4E1-84FB-4B63-ABFB-3870DD6130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2D3898-B697-40A7-A28A-078B58C73FBD}"/>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4556CC8F-7887-45AF-AE91-D30C5BCBC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A2D54-48C1-4915-AFFA-99DBBAF6598B}"/>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18053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7923-39A0-4FCF-98C0-108F57F62D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DA1CCE-5DC2-43A3-A21A-A712209E1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2FCA80-BF5B-4211-8479-82574FACE430}"/>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F5EB6A3D-D300-4E39-99F3-E7A87AD4D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B03F4-59A4-4B1A-9CB6-644BB607C05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97871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305D-A8BD-4774-A5A0-290FBD6AC6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A57DE7-7756-42F3-8395-FF5B1E070F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A9CBDD-170A-40B4-8FA9-A314C1C50C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6B3DE2-F628-4FFB-8728-F704DFF9935A}"/>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6" name="Footer Placeholder 5">
            <a:extLst>
              <a:ext uri="{FF2B5EF4-FFF2-40B4-BE49-F238E27FC236}">
                <a16:creationId xmlns:a16="http://schemas.microsoft.com/office/drawing/2014/main" id="{C5D6FF92-508F-4BCB-9853-6AC832966F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07CC23-B937-4FDA-8521-41A5DE49E376}"/>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46381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E221-1D84-4EE9-B0D8-CE206A236D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627114-05FB-4CC6-B349-B678ADBF8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3BAA70-CA8F-43A0-92DF-DAEAA1F86C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6C6603-4D71-4EBD-B079-A62BC63A2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98E6C4-E281-4B88-8D89-94D912544B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721B1F-F03E-4F49-A385-7FA5701C1951}"/>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8" name="Footer Placeholder 7">
            <a:extLst>
              <a:ext uri="{FF2B5EF4-FFF2-40B4-BE49-F238E27FC236}">
                <a16:creationId xmlns:a16="http://schemas.microsoft.com/office/drawing/2014/main" id="{60AE51F6-D73A-4D3A-90A0-D0C3002FEA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01054D-08EA-42CE-9AD6-18AFFC5C49F9}"/>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49433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3941-FEB0-43AD-88CF-89172CE645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3DBBD6-DCAA-4993-8E99-D0B2BC7A8260}"/>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4" name="Footer Placeholder 3">
            <a:extLst>
              <a:ext uri="{FF2B5EF4-FFF2-40B4-BE49-F238E27FC236}">
                <a16:creationId xmlns:a16="http://schemas.microsoft.com/office/drawing/2014/main" id="{97476C0D-6E96-4D5C-A88F-4208364C57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54F927-B4BE-45E0-AB91-A3E9025C18F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50258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9DFC5-0C1C-4F31-98CB-02CF3F50111A}"/>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3" name="Footer Placeholder 2">
            <a:extLst>
              <a:ext uri="{FF2B5EF4-FFF2-40B4-BE49-F238E27FC236}">
                <a16:creationId xmlns:a16="http://schemas.microsoft.com/office/drawing/2014/main" id="{154737EA-93D1-48AF-817A-474CE546DF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CDFD57-E8C1-4A41-AC5C-F112925B64F0}"/>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83106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B7B6-469E-4FF6-80AD-F3BAE85F9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AC86B0-48D1-435C-A87A-CC1D66F6B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F77FE9-DFE3-4E18-A9EA-E3E8DEBF2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133FEF-3543-4195-A506-9D2B3A99C786}"/>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6" name="Footer Placeholder 5">
            <a:extLst>
              <a:ext uri="{FF2B5EF4-FFF2-40B4-BE49-F238E27FC236}">
                <a16:creationId xmlns:a16="http://schemas.microsoft.com/office/drawing/2014/main" id="{3C566BDD-47CA-44A0-9663-B04D94D913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01868C-1415-40C8-A109-F57387C0CB84}"/>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60195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69D6-3251-4D0D-A49D-48F714939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77F18A-33B7-4F2F-AC02-BCB3CE4EB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AED977-0F63-49FC-B341-17DA05F1A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E9A59C-6D08-42FB-81AD-2561BF0E6081}"/>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6" name="Footer Placeholder 5">
            <a:extLst>
              <a:ext uri="{FF2B5EF4-FFF2-40B4-BE49-F238E27FC236}">
                <a16:creationId xmlns:a16="http://schemas.microsoft.com/office/drawing/2014/main" id="{CFF30895-85B1-401C-A988-225A142AB5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8E413D-B3C0-41D1-BCD6-7BB7A051309C}"/>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685611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1CBF99-EBC6-423F-A50A-0C00CAC4A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478D64-86AC-4059-844A-BA5CBE6B0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C1198-5E81-4E45-B284-74C01CD4A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56EC2679-E7D0-4E28-BA57-91B74FCF7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D4071F-F730-4170-A924-1FD0B063C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16736-D978-46CD-89D9-DB9C501CCF23}" type="slidenum">
              <a:rPr lang="en-IN" smtClean="0"/>
              <a:t>‹#›</a:t>
            </a:fld>
            <a:endParaRPr lang="en-IN"/>
          </a:p>
        </p:txBody>
      </p:sp>
    </p:spTree>
    <p:extLst>
      <p:ext uri="{BB962C8B-B14F-4D97-AF65-F5344CB8AC3E}">
        <p14:creationId xmlns:p14="http://schemas.microsoft.com/office/powerpoint/2010/main" val="204470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2CE1-E2C5-423C-AD80-E1EAE96ADB47}"/>
              </a:ext>
            </a:extLst>
          </p:cNvPr>
          <p:cNvSpPr>
            <a:spLocks noGrp="1"/>
          </p:cNvSpPr>
          <p:nvPr>
            <p:ph type="ctrTitle"/>
          </p:nvPr>
        </p:nvSpPr>
        <p:spPr/>
        <p:txBody>
          <a:bodyPr/>
          <a:lstStyle/>
          <a:p>
            <a:r>
              <a:rPr lang="en-IN" dirty="0"/>
              <a:t>Spark and Scala</a:t>
            </a:r>
          </a:p>
        </p:txBody>
      </p:sp>
      <p:sp>
        <p:nvSpPr>
          <p:cNvPr id="3" name="Subtitle 2">
            <a:extLst>
              <a:ext uri="{FF2B5EF4-FFF2-40B4-BE49-F238E27FC236}">
                <a16:creationId xmlns:a16="http://schemas.microsoft.com/office/drawing/2014/main" id="{A855DAE5-8B69-43EA-92AE-AF5DA4B331FE}"/>
              </a:ext>
            </a:extLst>
          </p:cNvPr>
          <p:cNvSpPr>
            <a:spLocks noGrp="1"/>
          </p:cNvSpPr>
          <p:nvPr>
            <p:ph type="subTitle" idx="1"/>
          </p:nvPr>
        </p:nvSpPr>
        <p:spPr/>
        <p:txBody>
          <a:bodyPr/>
          <a:lstStyle/>
          <a:p>
            <a:r>
              <a:rPr lang="en-IN" dirty="0"/>
              <a:t>Do it yourself</a:t>
            </a:r>
          </a:p>
        </p:txBody>
      </p:sp>
      <p:sp>
        <p:nvSpPr>
          <p:cNvPr id="4" name="TextBox 3">
            <a:extLst>
              <a:ext uri="{FF2B5EF4-FFF2-40B4-BE49-F238E27FC236}">
                <a16:creationId xmlns:a16="http://schemas.microsoft.com/office/drawing/2014/main" id="{C75F4116-2F0B-4238-AC71-FCD0FF24B006}"/>
              </a:ext>
            </a:extLst>
          </p:cNvPr>
          <p:cNvSpPr txBox="1"/>
          <p:nvPr/>
        </p:nvSpPr>
        <p:spPr>
          <a:xfrm>
            <a:off x="2426677" y="6093069"/>
            <a:ext cx="8326315" cy="369332"/>
          </a:xfrm>
          <a:prstGeom prst="rect">
            <a:avLst/>
          </a:prstGeom>
          <a:noFill/>
        </p:spPr>
        <p:txBody>
          <a:bodyPr wrap="square" rtlCol="0">
            <a:spAutoFit/>
          </a:bodyPr>
          <a:lstStyle/>
          <a:p>
            <a:r>
              <a:rPr lang="en-IN" dirty="0"/>
              <a:t>https://github.com/ashishobeystalent/Bigdata_ppt/upload/master/sparkscala.pptx</a:t>
            </a:r>
          </a:p>
        </p:txBody>
      </p:sp>
    </p:spTree>
    <p:extLst>
      <p:ext uri="{BB962C8B-B14F-4D97-AF65-F5344CB8AC3E}">
        <p14:creationId xmlns:p14="http://schemas.microsoft.com/office/powerpoint/2010/main" val="278529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Data Representation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468923" y="1002321"/>
            <a:ext cx="9624646" cy="5570756"/>
          </a:xfrm>
          <a:prstGeom prst="rect">
            <a:avLst/>
          </a:prstGeom>
          <a:noFill/>
        </p:spPr>
        <p:txBody>
          <a:bodyPr wrap="square" rtlCol="0">
            <a:spAutoFit/>
          </a:bodyPr>
          <a:lstStyle/>
          <a:p>
            <a:endParaRPr lang="en-IN" dirty="0"/>
          </a:p>
          <a:p>
            <a:endParaRPr lang="en-IN" dirty="0"/>
          </a:p>
          <a:p>
            <a:r>
              <a:rPr lang="en-IN" b="1" dirty="0"/>
              <a:t>RDD –</a:t>
            </a:r>
            <a:r>
              <a:rPr lang="en-IN" dirty="0"/>
              <a:t> RDD is a distributed collection of data elements spread across many machines in the cluster. RDDs are a set of Java or </a:t>
            </a:r>
            <a:r>
              <a:rPr lang="en-IN" b="1" dirty="0"/>
              <a:t>Scala</a:t>
            </a:r>
            <a:r>
              <a:rPr lang="en-IN" dirty="0"/>
              <a:t> objects representing data.</a:t>
            </a:r>
          </a:p>
          <a:p>
            <a:endParaRPr lang="en-IN" dirty="0"/>
          </a:p>
          <a:p>
            <a:r>
              <a:rPr lang="en-IN" b="1" dirty="0" err="1"/>
              <a:t>DataFrame</a:t>
            </a:r>
            <a:r>
              <a:rPr lang="en-IN" b="1" dirty="0"/>
              <a:t> –</a:t>
            </a:r>
            <a:r>
              <a:rPr lang="en-IN" dirty="0"/>
              <a:t> A </a:t>
            </a:r>
            <a:r>
              <a:rPr lang="en-IN" dirty="0" err="1"/>
              <a:t>DataFrame</a:t>
            </a:r>
            <a:r>
              <a:rPr lang="en-IN" dirty="0"/>
              <a:t> is a distributed collection of data organized into named columns. It is conceptually equal to a table in a relational database.</a:t>
            </a:r>
          </a:p>
          <a:p>
            <a:endParaRPr lang="en-IN" dirty="0"/>
          </a:p>
          <a:p>
            <a:r>
              <a:rPr lang="en-IN" b="1" dirty="0" err="1"/>
              <a:t>DataSet</a:t>
            </a:r>
            <a:r>
              <a:rPr lang="en-IN" b="1" dirty="0"/>
              <a:t> –</a:t>
            </a:r>
            <a:r>
              <a:rPr lang="en-IN" dirty="0"/>
              <a:t> It is an extension of </a:t>
            </a:r>
            <a:r>
              <a:rPr lang="en-IN" dirty="0" err="1"/>
              <a:t>DataFrame</a:t>
            </a:r>
            <a:r>
              <a:rPr lang="en-IN" dirty="0"/>
              <a:t> API that provides the functionality of – type-safe, object-oriented programming interface of the RDD API and performance benefits of the Catalyst query optimizer and off heap storage mechanism of a </a:t>
            </a:r>
            <a:r>
              <a:rPr lang="en-IN" dirty="0" err="1"/>
              <a:t>DataFrame</a:t>
            </a:r>
            <a:r>
              <a:rPr lang="en-IN" dirty="0"/>
              <a:t> API</a:t>
            </a:r>
          </a:p>
          <a:p>
            <a:endParaRPr lang="en-IN" sz="1400" dirty="0"/>
          </a:p>
          <a:p>
            <a:endParaRPr lang="en-IN" dirty="0"/>
          </a:p>
          <a:p>
            <a:endParaRPr lang="en-IN" dirty="0"/>
          </a:p>
          <a:p>
            <a:r>
              <a:rPr lang="en-IN" dirty="0"/>
              <a:t> </a:t>
            </a:r>
          </a:p>
          <a:p>
            <a:r>
              <a:rPr lang="en-IN" dirty="0"/>
              <a:t> </a:t>
            </a:r>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91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Loading database from CSV</a:t>
            </a:r>
          </a:p>
        </p:txBody>
      </p:sp>
      <p:sp>
        <p:nvSpPr>
          <p:cNvPr id="3" name="TextBox 2">
            <a:extLst>
              <a:ext uri="{FF2B5EF4-FFF2-40B4-BE49-F238E27FC236}">
                <a16:creationId xmlns:a16="http://schemas.microsoft.com/office/drawing/2014/main" id="{8401DDFD-AAC4-45D6-8461-7B1AAE041AD6}"/>
              </a:ext>
            </a:extLst>
          </p:cNvPr>
          <p:cNvSpPr txBox="1"/>
          <p:nvPr/>
        </p:nvSpPr>
        <p:spPr>
          <a:xfrm>
            <a:off x="468923" y="1002321"/>
            <a:ext cx="11383108" cy="1815882"/>
          </a:xfrm>
          <a:prstGeom prst="rect">
            <a:avLst/>
          </a:prstGeom>
          <a:noFill/>
        </p:spPr>
        <p:txBody>
          <a:bodyPr wrap="square" rtlCol="0">
            <a:spAutoFit/>
          </a:bodyPr>
          <a:lstStyle/>
          <a:p>
            <a:r>
              <a:rPr lang="en-IN" sz="1600" dirty="0"/>
              <a:t>import </a:t>
            </a:r>
            <a:r>
              <a:rPr lang="en-IN" sz="1600" dirty="0" err="1"/>
              <a:t>java.util.Properties</a:t>
            </a:r>
            <a:endParaRPr lang="en-IN" sz="1600" dirty="0"/>
          </a:p>
          <a:p>
            <a:r>
              <a:rPr lang="en-IN" sz="1600" dirty="0" err="1"/>
              <a:t>val</a:t>
            </a:r>
            <a:r>
              <a:rPr lang="en-IN" sz="1600" dirty="0"/>
              <a:t> </a:t>
            </a:r>
            <a:r>
              <a:rPr lang="en-IN" sz="1600" dirty="0" err="1"/>
              <a:t>sqlContext</a:t>
            </a:r>
            <a:r>
              <a:rPr lang="en-IN" sz="1600" dirty="0"/>
              <a:t> = new </a:t>
            </a:r>
            <a:r>
              <a:rPr lang="en-IN" sz="1600" dirty="0" err="1"/>
              <a:t>org.apache.spark.sql.SQLContext</a:t>
            </a:r>
            <a:r>
              <a:rPr lang="en-IN" sz="1600" dirty="0"/>
              <a:t>(</a:t>
            </a:r>
            <a:r>
              <a:rPr lang="en-IN" sz="1600" dirty="0" err="1"/>
              <a:t>sc</a:t>
            </a:r>
            <a:r>
              <a:rPr lang="en-IN" sz="1600" dirty="0"/>
              <a:t>)</a:t>
            </a:r>
          </a:p>
          <a:p>
            <a:r>
              <a:rPr lang="en-IN" sz="1600" dirty="0" err="1"/>
              <a:t>val</a:t>
            </a:r>
            <a:r>
              <a:rPr lang="en-IN" sz="1600" dirty="0"/>
              <a:t> </a:t>
            </a:r>
            <a:r>
              <a:rPr lang="en-IN" sz="1600" dirty="0" err="1"/>
              <a:t>fn</a:t>
            </a:r>
            <a:r>
              <a:rPr lang="en-IN" sz="1600" dirty="0"/>
              <a:t> = </a:t>
            </a:r>
            <a:r>
              <a:rPr lang="en-IN" sz="1600" dirty="0" err="1"/>
              <a:t>sqlContext.read.format</a:t>
            </a:r>
            <a:r>
              <a:rPr lang="en-IN" sz="1600" dirty="0"/>
              <a:t>("com.databricks.spark.csv").option("</a:t>
            </a:r>
            <a:r>
              <a:rPr lang="en-IN" sz="1600" dirty="0" err="1"/>
              <a:t>header","true</a:t>
            </a:r>
            <a:r>
              <a:rPr lang="en-IN" sz="1600" dirty="0"/>
              <a:t>").option("</a:t>
            </a:r>
            <a:r>
              <a:rPr lang="en-IN" sz="1600" dirty="0" err="1"/>
              <a:t>inferchema</a:t>
            </a:r>
            <a:r>
              <a:rPr lang="en-IN" sz="1600" dirty="0"/>
              <a:t>","true").load("/</a:t>
            </a:r>
            <a:r>
              <a:rPr lang="en-IN" sz="1600" dirty="0" err="1"/>
              <a:t>tmp</a:t>
            </a:r>
            <a:r>
              <a:rPr lang="en-IN" sz="1600" dirty="0"/>
              <a:t>/abc.csv")</a:t>
            </a:r>
          </a:p>
          <a:p>
            <a:r>
              <a:rPr lang="en-IN" sz="1600" dirty="0" err="1"/>
              <a:t>val</a:t>
            </a:r>
            <a:r>
              <a:rPr lang="en-IN" sz="1600" dirty="0"/>
              <a:t> prop = new Properties()</a:t>
            </a:r>
          </a:p>
          <a:p>
            <a:r>
              <a:rPr lang="en-IN" sz="1600" dirty="0" err="1"/>
              <a:t>prop.setProperty</a:t>
            </a:r>
            <a:r>
              <a:rPr lang="en-IN" sz="1600" dirty="0"/>
              <a:t>("user", "root")</a:t>
            </a:r>
          </a:p>
          <a:p>
            <a:r>
              <a:rPr lang="en-IN" sz="1600" dirty="0" err="1"/>
              <a:t>prop.setProperty</a:t>
            </a:r>
            <a:r>
              <a:rPr lang="en-IN" sz="1600" dirty="0"/>
              <a:t>("password", "</a:t>
            </a:r>
            <a:r>
              <a:rPr lang="en-IN" sz="1600" dirty="0" err="1"/>
              <a:t>hadoop</a:t>
            </a:r>
            <a:r>
              <a:rPr lang="en-IN" sz="1600" dirty="0"/>
              <a:t>")</a:t>
            </a:r>
          </a:p>
          <a:p>
            <a:r>
              <a:rPr lang="en-IN" sz="1600" dirty="0" err="1"/>
              <a:t>fn.write.mode</a:t>
            </a:r>
            <a:r>
              <a:rPr lang="en-IN" sz="1600" dirty="0"/>
              <a:t>("append").option("Driver", "</a:t>
            </a:r>
            <a:r>
              <a:rPr lang="en-IN" sz="1600" dirty="0" err="1"/>
              <a:t>com.mysql.jdbc.Driver</a:t>
            </a:r>
            <a:r>
              <a:rPr lang="en-IN" sz="1600" dirty="0"/>
              <a:t>").</a:t>
            </a:r>
            <a:r>
              <a:rPr lang="en-IN" sz="1600" dirty="0" err="1"/>
              <a:t>jdbc</a:t>
            </a:r>
            <a:r>
              <a:rPr lang="en-IN" sz="1600" dirty="0"/>
              <a:t>(</a:t>
            </a:r>
            <a:r>
              <a:rPr lang="en-IN" sz="1600" dirty="0" err="1"/>
              <a:t>s"jdbc:mysql</a:t>
            </a:r>
            <a:r>
              <a:rPr lang="en-IN" sz="1600" dirty="0"/>
              <a:t>://namenode1:3306/test", "</a:t>
            </a:r>
            <a:r>
              <a:rPr lang="en-IN" sz="1600" dirty="0" err="1"/>
              <a:t>c",prop</a:t>
            </a:r>
            <a:r>
              <a:rPr lang="en-IN" sz="1600" dirty="0"/>
              <a:t>)</a:t>
            </a:r>
          </a:p>
        </p:txBody>
      </p:sp>
      <p:pic>
        <p:nvPicPr>
          <p:cNvPr id="4" name="Picture 3">
            <a:extLst>
              <a:ext uri="{FF2B5EF4-FFF2-40B4-BE49-F238E27FC236}">
                <a16:creationId xmlns:a16="http://schemas.microsoft.com/office/drawing/2014/main" id="{E97414F2-E1BF-46A6-80C1-758D8F0B2D6C}"/>
              </a:ext>
            </a:extLst>
          </p:cNvPr>
          <p:cNvPicPr>
            <a:picLocks noChangeAspect="1"/>
          </p:cNvPicPr>
          <p:nvPr/>
        </p:nvPicPr>
        <p:blipFill>
          <a:blip r:embed="rId2"/>
          <a:stretch>
            <a:fillRect/>
          </a:stretch>
        </p:blipFill>
        <p:spPr>
          <a:xfrm>
            <a:off x="0" y="2999119"/>
            <a:ext cx="12192000" cy="3655716"/>
          </a:xfrm>
          <a:prstGeom prst="rect">
            <a:avLst/>
          </a:prstGeom>
        </p:spPr>
      </p:pic>
    </p:spTree>
    <p:extLst>
      <p:ext uri="{BB962C8B-B14F-4D97-AF65-F5344CB8AC3E}">
        <p14:creationId xmlns:p14="http://schemas.microsoft.com/office/powerpoint/2010/main" val="356901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using with clause </a:t>
            </a:r>
          </a:p>
        </p:txBody>
      </p:sp>
      <p:sp>
        <p:nvSpPr>
          <p:cNvPr id="3" name="TextBox 2">
            <a:extLst>
              <a:ext uri="{FF2B5EF4-FFF2-40B4-BE49-F238E27FC236}">
                <a16:creationId xmlns:a16="http://schemas.microsoft.com/office/drawing/2014/main" id="{8401DDFD-AAC4-45D6-8461-7B1AAE041AD6}"/>
              </a:ext>
            </a:extLst>
          </p:cNvPr>
          <p:cNvSpPr txBox="1"/>
          <p:nvPr/>
        </p:nvSpPr>
        <p:spPr>
          <a:xfrm>
            <a:off x="468923" y="1002321"/>
            <a:ext cx="11383108" cy="338554"/>
          </a:xfrm>
          <a:prstGeom prst="rect">
            <a:avLst/>
          </a:prstGeom>
          <a:noFill/>
        </p:spPr>
        <p:txBody>
          <a:bodyPr wrap="square" rtlCol="0">
            <a:spAutoFit/>
          </a:bodyPr>
          <a:lstStyle/>
          <a:p>
            <a:r>
              <a:rPr lang="en-IN" sz="1600" dirty="0" err="1"/>
              <a:t>val</a:t>
            </a:r>
            <a:r>
              <a:rPr lang="en-IN" sz="1600" dirty="0"/>
              <a:t> df2 = df1.withColumn("</a:t>
            </a:r>
            <a:r>
              <a:rPr lang="en-IN" sz="1600" dirty="0" err="1"/>
              <a:t>mobile",lit</a:t>
            </a:r>
            <a:r>
              <a:rPr lang="en-IN" sz="1600" dirty="0"/>
              <a:t>("9878676757  "))</a:t>
            </a:r>
          </a:p>
        </p:txBody>
      </p:sp>
      <p:pic>
        <p:nvPicPr>
          <p:cNvPr id="5" name="Picture 4">
            <a:extLst>
              <a:ext uri="{FF2B5EF4-FFF2-40B4-BE49-F238E27FC236}">
                <a16:creationId xmlns:a16="http://schemas.microsoft.com/office/drawing/2014/main" id="{E83C5554-6A82-44B5-A691-1B97EDE949DE}"/>
              </a:ext>
            </a:extLst>
          </p:cNvPr>
          <p:cNvPicPr>
            <a:picLocks noChangeAspect="1"/>
          </p:cNvPicPr>
          <p:nvPr/>
        </p:nvPicPr>
        <p:blipFill>
          <a:blip r:embed="rId2"/>
          <a:stretch>
            <a:fillRect/>
          </a:stretch>
        </p:blipFill>
        <p:spPr>
          <a:xfrm>
            <a:off x="64477" y="1692758"/>
            <a:ext cx="12192000" cy="1204067"/>
          </a:xfrm>
          <a:prstGeom prst="rect">
            <a:avLst/>
          </a:prstGeom>
        </p:spPr>
      </p:pic>
    </p:spTree>
    <p:extLst>
      <p:ext uri="{BB962C8B-B14F-4D97-AF65-F5344CB8AC3E}">
        <p14:creationId xmlns:p14="http://schemas.microsoft.com/office/powerpoint/2010/main" val="3865386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468923" y="1002321"/>
            <a:ext cx="11383108" cy="5909310"/>
          </a:xfrm>
          <a:prstGeom prst="rect">
            <a:avLst/>
          </a:prstGeom>
          <a:noFill/>
        </p:spPr>
        <p:txBody>
          <a:bodyPr wrap="square" rtlCol="0">
            <a:spAutoFit/>
          </a:bodyPr>
          <a:lstStyle/>
          <a:p>
            <a:r>
              <a:rPr lang="en-IN" b="1" dirty="0"/>
              <a:t>map(</a:t>
            </a:r>
            <a:r>
              <a:rPr lang="en-IN" b="1" dirty="0" err="1"/>
              <a:t>func</a:t>
            </a:r>
            <a:r>
              <a:rPr lang="en-IN" b="1" dirty="0"/>
              <a:t>)</a:t>
            </a:r>
          </a:p>
          <a:p>
            <a:r>
              <a:rPr lang="en-IN" dirty="0"/>
              <a:t>The map function iterates over every line in RDD and split into new RDD. Using </a:t>
            </a:r>
            <a:r>
              <a:rPr lang="en-IN" b="1" dirty="0"/>
              <a:t>map()</a:t>
            </a:r>
            <a:r>
              <a:rPr lang="en-IN" dirty="0"/>
              <a:t> transformation we take in any function, and that function is applied to every element of RDD.</a:t>
            </a:r>
          </a:p>
          <a:p>
            <a:endParaRPr lang="en-IN" dirty="0"/>
          </a:p>
          <a:p>
            <a:endParaRPr lang="en-IN" dirty="0"/>
          </a:p>
          <a:p>
            <a:endParaRPr lang="en-IN" dirty="0"/>
          </a:p>
          <a:p>
            <a:r>
              <a:rPr lang="en-IN" dirty="0" err="1"/>
              <a:t>val</a:t>
            </a:r>
            <a:r>
              <a:rPr lang="en-IN" dirty="0"/>
              <a:t> data = </a:t>
            </a:r>
            <a:r>
              <a:rPr lang="en-IN" dirty="0" err="1"/>
              <a:t>spark.read.textFile</a:t>
            </a:r>
            <a:r>
              <a:rPr lang="en-IN" dirty="0"/>
              <a:t>("spark_test.txt").</a:t>
            </a:r>
            <a:r>
              <a:rPr lang="en-IN" dirty="0" err="1"/>
              <a:t>rdd</a:t>
            </a:r>
            <a:endParaRPr lang="en-IN" dirty="0"/>
          </a:p>
          <a:p>
            <a:r>
              <a:rPr lang="en-IN" dirty="0" err="1"/>
              <a:t>val</a:t>
            </a:r>
            <a:r>
              <a:rPr lang="en-IN" dirty="0"/>
              <a:t> </a:t>
            </a:r>
            <a:r>
              <a:rPr lang="en-IN" dirty="0" err="1"/>
              <a:t>mapFile</a:t>
            </a:r>
            <a:r>
              <a:rPr lang="en-IN" dirty="0"/>
              <a:t> = </a:t>
            </a:r>
            <a:r>
              <a:rPr lang="en-IN" dirty="0" err="1"/>
              <a:t>data.map</a:t>
            </a:r>
            <a:r>
              <a:rPr lang="en-IN" dirty="0"/>
              <a:t>(line =&gt; (</a:t>
            </a:r>
            <a:r>
              <a:rPr lang="en-IN" dirty="0" err="1"/>
              <a:t>line,line.length</a:t>
            </a:r>
            <a:r>
              <a:rPr lang="en-IN" dirty="0"/>
              <a:t>))</a:t>
            </a:r>
          </a:p>
          <a:p>
            <a:endParaRPr lang="en-IN" dirty="0"/>
          </a:p>
          <a:p>
            <a:endParaRPr lang="en-IN" dirty="0"/>
          </a:p>
          <a:p>
            <a:r>
              <a:rPr lang="en-IN" b="1" dirty="0" err="1"/>
              <a:t>flatMap</a:t>
            </a:r>
            <a:r>
              <a:rPr lang="en-IN" b="1" dirty="0"/>
              <a:t>()</a:t>
            </a:r>
          </a:p>
          <a:p>
            <a:r>
              <a:rPr lang="en-IN" dirty="0"/>
              <a:t>With the help of </a:t>
            </a:r>
            <a:r>
              <a:rPr lang="en-IN" b="1" dirty="0" err="1"/>
              <a:t>flatMap</a:t>
            </a:r>
            <a:r>
              <a:rPr lang="en-IN" b="1" dirty="0"/>
              <a:t>()</a:t>
            </a:r>
            <a:r>
              <a:rPr lang="en-IN" dirty="0"/>
              <a:t> function, to each input element, we have many elements in an output RDD. The most simple use of </a:t>
            </a:r>
            <a:r>
              <a:rPr lang="en-IN" dirty="0" err="1"/>
              <a:t>flatMap</a:t>
            </a:r>
            <a:r>
              <a:rPr lang="en-IN" dirty="0"/>
              <a:t>() is to split each input string into words.</a:t>
            </a:r>
          </a:p>
          <a:p>
            <a:endParaRPr lang="en-IN" dirty="0"/>
          </a:p>
          <a:p>
            <a:r>
              <a:rPr lang="en-IN" dirty="0" err="1"/>
              <a:t>val</a:t>
            </a:r>
            <a:r>
              <a:rPr lang="en-IN" dirty="0"/>
              <a:t> data = </a:t>
            </a:r>
            <a:r>
              <a:rPr lang="en-IN" dirty="0" err="1"/>
              <a:t>spark.read.textFile</a:t>
            </a:r>
            <a:r>
              <a:rPr lang="en-IN" dirty="0"/>
              <a:t>("spark_test.txt").</a:t>
            </a:r>
            <a:r>
              <a:rPr lang="en-IN" dirty="0" err="1"/>
              <a:t>rdd</a:t>
            </a:r>
            <a:endParaRPr lang="en-IN" dirty="0"/>
          </a:p>
          <a:p>
            <a:r>
              <a:rPr lang="en-IN" dirty="0" err="1"/>
              <a:t>val</a:t>
            </a:r>
            <a:r>
              <a:rPr lang="en-IN" dirty="0"/>
              <a:t> </a:t>
            </a:r>
            <a:r>
              <a:rPr lang="en-IN" dirty="0" err="1"/>
              <a:t>flatmapFile</a:t>
            </a:r>
            <a:r>
              <a:rPr lang="en-IN" dirty="0"/>
              <a:t> = </a:t>
            </a:r>
            <a:r>
              <a:rPr lang="en-IN" dirty="0" err="1"/>
              <a:t>data.flatMap</a:t>
            </a:r>
            <a:r>
              <a:rPr lang="en-IN" dirty="0"/>
              <a:t>(lines =&gt; </a:t>
            </a:r>
            <a:r>
              <a:rPr lang="en-IN" dirty="0" err="1"/>
              <a:t>lines.split</a:t>
            </a:r>
            <a:r>
              <a:rPr lang="en-IN" dirty="0"/>
              <a:t>(" "))</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183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53C3B6-2AD4-4723-AB47-89E69211ACFE}"/>
              </a:ext>
            </a:extLst>
          </p:cNvPr>
          <p:cNvSpPr txBox="1"/>
          <p:nvPr/>
        </p:nvSpPr>
        <p:spPr>
          <a:xfrm>
            <a:off x="0" y="641837"/>
            <a:ext cx="12107008" cy="1938992"/>
          </a:xfrm>
          <a:prstGeom prst="rect">
            <a:avLst/>
          </a:prstGeom>
          <a:noFill/>
        </p:spPr>
        <p:txBody>
          <a:bodyPr wrap="square" rtlCol="0">
            <a:spAutoFit/>
          </a:bodyPr>
          <a:lstStyle/>
          <a:p>
            <a:r>
              <a:rPr lang="en-IN" dirty="0"/>
              <a:t>Create a file with 4 columns </a:t>
            </a:r>
          </a:p>
          <a:p>
            <a:endParaRPr lang="en-IN" dirty="0"/>
          </a:p>
          <a:p>
            <a:r>
              <a:rPr lang="en-IN" sz="1400" dirty="0" err="1"/>
              <a:t>scala</a:t>
            </a:r>
            <a:r>
              <a:rPr lang="en-IN" sz="1400" dirty="0"/>
              <a:t>&gt; </a:t>
            </a:r>
            <a:r>
              <a:rPr lang="en-IN" sz="1400" dirty="0" err="1"/>
              <a:t>val</a:t>
            </a:r>
            <a:r>
              <a:rPr lang="en-IN" sz="1400" dirty="0"/>
              <a:t> </a:t>
            </a:r>
            <a:r>
              <a:rPr lang="en-IN" sz="1400" dirty="0" err="1"/>
              <a:t>datatab</a:t>
            </a:r>
            <a:r>
              <a:rPr lang="en-IN" sz="1400" dirty="0"/>
              <a:t> = </a:t>
            </a:r>
            <a:r>
              <a:rPr lang="en-IN" sz="1400" dirty="0" err="1"/>
              <a:t>spark.sparkContext.textFile</a:t>
            </a:r>
            <a:r>
              <a:rPr lang="en-IN" sz="1400" dirty="0"/>
              <a:t>("/</a:t>
            </a:r>
            <a:r>
              <a:rPr lang="en-IN" sz="1400" dirty="0" err="1"/>
              <a:t>tmp</a:t>
            </a:r>
            <a:r>
              <a:rPr lang="en-IN" sz="1400" dirty="0"/>
              <a:t>/tabdel.txt")</a:t>
            </a:r>
          </a:p>
          <a:p>
            <a:r>
              <a:rPr lang="en-IN" sz="1400" dirty="0" err="1"/>
              <a:t>scala</a:t>
            </a:r>
            <a:r>
              <a:rPr lang="en-IN" sz="1400" dirty="0"/>
              <a:t>&gt; </a:t>
            </a:r>
            <a:r>
              <a:rPr lang="en-IN" sz="1400" dirty="0" err="1"/>
              <a:t>datatab.collect</a:t>
            </a:r>
            <a:r>
              <a:rPr lang="en-IN" sz="1400" dirty="0"/>
              <a:t>()</a:t>
            </a:r>
          </a:p>
          <a:p>
            <a:r>
              <a:rPr lang="en-IN" sz="1400" dirty="0" err="1"/>
              <a:t>scala</a:t>
            </a:r>
            <a:r>
              <a:rPr lang="en-IN" sz="1400" dirty="0"/>
              <a:t>&gt; </a:t>
            </a:r>
            <a:r>
              <a:rPr lang="en-IN" sz="1400" dirty="0" err="1"/>
              <a:t>val</a:t>
            </a:r>
            <a:r>
              <a:rPr lang="en-IN" sz="1400" dirty="0"/>
              <a:t> schema = </a:t>
            </a:r>
            <a:r>
              <a:rPr lang="en-IN" sz="1400" dirty="0" err="1"/>
              <a:t>StructType</a:t>
            </a:r>
            <a:r>
              <a:rPr lang="en-IN" sz="1400" dirty="0"/>
              <a:t> ( List(</a:t>
            </a:r>
            <a:r>
              <a:rPr lang="en-IN" sz="1400" dirty="0" err="1"/>
              <a:t>StructField</a:t>
            </a:r>
            <a:r>
              <a:rPr lang="en-IN" sz="1400" dirty="0"/>
              <a:t>( "name",</a:t>
            </a:r>
            <a:r>
              <a:rPr lang="en-IN" sz="1400" dirty="0" err="1"/>
              <a:t>StringType,true</a:t>
            </a:r>
            <a:r>
              <a:rPr lang="en-IN" sz="1400" dirty="0"/>
              <a:t>),</a:t>
            </a:r>
            <a:r>
              <a:rPr lang="en-IN" sz="1400" dirty="0" err="1"/>
              <a:t>StructField</a:t>
            </a:r>
            <a:r>
              <a:rPr lang="en-IN" sz="1400" dirty="0"/>
              <a:t>("address",</a:t>
            </a:r>
            <a:r>
              <a:rPr lang="en-IN" sz="1400" dirty="0" err="1"/>
              <a:t>StringType</a:t>
            </a:r>
            <a:r>
              <a:rPr lang="en-IN" sz="1400" dirty="0"/>
              <a:t>, true),</a:t>
            </a:r>
            <a:r>
              <a:rPr lang="en-IN" sz="1400" dirty="0" err="1"/>
              <a:t>StructField</a:t>
            </a:r>
            <a:r>
              <a:rPr lang="en-IN" sz="1400" dirty="0"/>
              <a:t>("mobile",</a:t>
            </a:r>
            <a:r>
              <a:rPr lang="en-IN" sz="1400" dirty="0" err="1"/>
              <a:t>StringType</a:t>
            </a:r>
            <a:r>
              <a:rPr lang="en-IN" sz="1400" dirty="0"/>
              <a:t>, true),</a:t>
            </a:r>
            <a:r>
              <a:rPr lang="en-IN" sz="1400" dirty="0" err="1"/>
              <a:t>StructField</a:t>
            </a:r>
            <a:r>
              <a:rPr lang="en-IN" sz="1400" dirty="0"/>
              <a:t>("</a:t>
            </a:r>
            <a:r>
              <a:rPr lang="en-IN" sz="1400" dirty="0" err="1"/>
              <a:t>num</a:t>
            </a:r>
            <a:r>
              <a:rPr lang="en-IN" sz="1400" dirty="0"/>
              <a:t>",</a:t>
            </a:r>
            <a:r>
              <a:rPr lang="en-IN" sz="1400" dirty="0" err="1"/>
              <a:t>StringType</a:t>
            </a:r>
            <a:r>
              <a:rPr lang="en-IN" sz="1400" dirty="0"/>
              <a:t>, true)))</a:t>
            </a:r>
          </a:p>
          <a:p>
            <a:r>
              <a:rPr lang="en-IN" sz="1400" dirty="0" err="1"/>
              <a:t>scala</a:t>
            </a:r>
            <a:r>
              <a:rPr lang="en-IN" sz="1400" dirty="0"/>
              <a:t>&gt; </a:t>
            </a:r>
            <a:r>
              <a:rPr lang="en-IN" sz="1400" dirty="0" err="1"/>
              <a:t>val</a:t>
            </a:r>
            <a:r>
              <a:rPr lang="en-IN" sz="1400" dirty="0"/>
              <a:t> </a:t>
            </a:r>
            <a:r>
              <a:rPr lang="en-IN" sz="1400" dirty="0" err="1"/>
              <a:t>fm</a:t>
            </a:r>
            <a:r>
              <a:rPr lang="en-IN" sz="1400" dirty="0"/>
              <a:t> = </a:t>
            </a:r>
            <a:r>
              <a:rPr lang="en-IN" sz="1400" dirty="0" err="1"/>
              <a:t>datatab.map</a:t>
            </a:r>
            <a:r>
              <a:rPr lang="en-IN" sz="1400" dirty="0"/>
              <a:t>(lines =&gt; </a:t>
            </a:r>
            <a:r>
              <a:rPr lang="en-IN" sz="1400" dirty="0" err="1"/>
              <a:t>lines.split</a:t>
            </a:r>
            <a:r>
              <a:rPr lang="en-IN" sz="1400" dirty="0"/>
              <a:t>("\t")).map(l=&gt;Row(l(0),l(1),l(2),l(3)))</a:t>
            </a:r>
          </a:p>
          <a:p>
            <a:r>
              <a:rPr lang="en-IN" sz="1400" dirty="0" err="1"/>
              <a:t>scala</a:t>
            </a:r>
            <a:r>
              <a:rPr lang="en-IN" sz="1400" dirty="0"/>
              <a:t>&gt; </a:t>
            </a:r>
            <a:r>
              <a:rPr lang="en-IN" sz="1400" dirty="0" err="1"/>
              <a:t>val</a:t>
            </a:r>
            <a:r>
              <a:rPr lang="en-IN" sz="1400" dirty="0"/>
              <a:t> fm1 = </a:t>
            </a:r>
            <a:r>
              <a:rPr lang="en-IN" sz="1400" dirty="0" err="1"/>
              <a:t>spark.sqlContext.createDataFrame</a:t>
            </a:r>
            <a:r>
              <a:rPr lang="en-IN" sz="1400" dirty="0"/>
              <a:t>(</a:t>
            </a:r>
            <a:r>
              <a:rPr lang="en-IN" sz="1400" dirty="0" err="1"/>
              <a:t>fm</a:t>
            </a:r>
            <a:r>
              <a:rPr lang="en-IN" sz="1400" dirty="0"/>
              <a:t>, schema)</a:t>
            </a:r>
          </a:p>
        </p:txBody>
      </p:sp>
      <p:pic>
        <p:nvPicPr>
          <p:cNvPr id="4" name="Picture 3">
            <a:extLst>
              <a:ext uri="{FF2B5EF4-FFF2-40B4-BE49-F238E27FC236}">
                <a16:creationId xmlns:a16="http://schemas.microsoft.com/office/drawing/2014/main" id="{D97678BE-68C0-4691-992A-D78DC4BF2782}"/>
              </a:ext>
            </a:extLst>
          </p:cNvPr>
          <p:cNvPicPr>
            <a:picLocks noChangeAspect="1"/>
          </p:cNvPicPr>
          <p:nvPr/>
        </p:nvPicPr>
        <p:blipFill>
          <a:blip r:embed="rId2"/>
          <a:stretch>
            <a:fillRect/>
          </a:stretch>
        </p:blipFill>
        <p:spPr>
          <a:xfrm>
            <a:off x="61546" y="3015671"/>
            <a:ext cx="12192000" cy="3024733"/>
          </a:xfrm>
          <a:prstGeom prst="rect">
            <a:avLst/>
          </a:prstGeom>
        </p:spPr>
      </p:pic>
    </p:spTree>
    <p:extLst>
      <p:ext uri="{BB962C8B-B14F-4D97-AF65-F5344CB8AC3E}">
        <p14:creationId xmlns:p14="http://schemas.microsoft.com/office/powerpoint/2010/main" val="397973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468923" y="1002321"/>
            <a:ext cx="11383108" cy="6740307"/>
          </a:xfrm>
          <a:prstGeom prst="rect">
            <a:avLst/>
          </a:prstGeom>
          <a:noFill/>
        </p:spPr>
        <p:txBody>
          <a:bodyPr wrap="square" rtlCol="0">
            <a:spAutoFit/>
          </a:bodyPr>
          <a:lstStyle/>
          <a:p>
            <a:r>
              <a:rPr lang="en-IN" b="1" dirty="0"/>
              <a:t>filter(</a:t>
            </a:r>
            <a:r>
              <a:rPr lang="en-IN" b="1" dirty="0" err="1"/>
              <a:t>func</a:t>
            </a:r>
            <a:r>
              <a:rPr lang="en-IN" b="1" dirty="0"/>
              <a:t>)</a:t>
            </a:r>
          </a:p>
          <a:p>
            <a:r>
              <a:rPr lang="en-IN" dirty="0"/>
              <a:t>Spark RDD </a:t>
            </a:r>
            <a:r>
              <a:rPr lang="en-IN" b="1" dirty="0"/>
              <a:t>filter()</a:t>
            </a:r>
            <a:r>
              <a:rPr lang="en-IN" dirty="0"/>
              <a:t> function returns a new RDD, containing only the elements that meet a predicate. It is a </a:t>
            </a:r>
            <a:r>
              <a:rPr lang="en-IN" i="1" dirty="0"/>
              <a:t>narrow operation</a:t>
            </a:r>
            <a:r>
              <a:rPr lang="en-IN" dirty="0"/>
              <a:t> because it does not shuffle data from one partition to many partitions.</a:t>
            </a:r>
          </a:p>
          <a:p>
            <a:endParaRPr lang="en-IN" dirty="0"/>
          </a:p>
          <a:p>
            <a:endParaRPr lang="en-IN" dirty="0"/>
          </a:p>
          <a:p>
            <a:endParaRPr lang="en-IN" dirty="0"/>
          </a:p>
          <a:p>
            <a:r>
              <a:rPr lang="en-IN" dirty="0" err="1"/>
              <a:t>val</a:t>
            </a:r>
            <a:r>
              <a:rPr lang="en-IN" dirty="0"/>
              <a:t> data = </a:t>
            </a:r>
            <a:r>
              <a:rPr lang="en-IN" dirty="0" err="1"/>
              <a:t>spark.read.textFile</a:t>
            </a:r>
            <a:r>
              <a:rPr lang="en-IN" dirty="0"/>
              <a:t>("spark_test.txt").</a:t>
            </a:r>
            <a:r>
              <a:rPr lang="en-IN" dirty="0" err="1"/>
              <a:t>rdd</a:t>
            </a:r>
            <a:endParaRPr lang="en-IN" dirty="0"/>
          </a:p>
          <a:p>
            <a:r>
              <a:rPr lang="en-IN" dirty="0" err="1"/>
              <a:t>val</a:t>
            </a:r>
            <a:r>
              <a:rPr lang="en-IN" dirty="0"/>
              <a:t> </a:t>
            </a:r>
            <a:r>
              <a:rPr lang="en-IN" dirty="0" err="1"/>
              <a:t>mapFile</a:t>
            </a:r>
            <a:r>
              <a:rPr lang="en-IN" dirty="0"/>
              <a:t> = </a:t>
            </a:r>
            <a:r>
              <a:rPr lang="en-IN" dirty="0" err="1"/>
              <a:t>data.flatMap</a:t>
            </a:r>
            <a:r>
              <a:rPr lang="en-IN" dirty="0"/>
              <a:t>(lines =&gt; </a:t>
            </a:r>
            <a:r>
              <a:rPr lang="en-IN" dirty="0" err="1"/>
              <a:t>lines.split</a:t>
            </a:r>
            <a:r>
              <a:rPr lang="en-IN" dirty="0"/>
              <a:t>(" ")).</a:t>
            </a:r>
          </a:p>
          <a:p>
            <a:endParaRPr lang="en-IN" dirty="0"/>
          </a:p>
          <a:p>
            <a:endParaRPr lang="en-IN" dirty="0"/>
          </a:p>
          <a:p>
            <a:endParaRPr lang="en-IN" dirty="0"/>
          </a:p>
          <a:p>
            <a:r>
              <a:rPr lang="en-IN" b="1" dirty="0"/>
              <a:t>union(dataset)</a:t>
            </a:r>
          </a:p>
          <a:p>
            <a:r>
              <a:rPr lang="en-IN" dirty="0"/>
              <a:t>With the </a:t>
            </a:r>
            <a:r>
              <a:rPr lang="en-IN" b="1" dirty="0"/>
              <a:t>union()</a:t>
            </a:r>
            <a:r>
              <a:rPr lang="en-IN" dirty="0"/>
              <a:t> function, we get the elements of both the RDD in new RDD. The key rule of this function is that the two RDDs should be of the same type.</a:t>
            </a:r>
          </a:p>
          <a:p>
            <a:endParaRPr lang="en-IN" dirty="0"/>
          </a:p>
          <a:p>
            <a:r>
              <a:rPr lang="en-IN" dirty="0" err="1"/>
              <a:t>val</a:t>
            </a:r>
            <a:r>
              <a:rPr lang="en-IN" dirty="0"/>
              <a:t> rdd1 = </a:t>
            </a:r>
            <a:r>
              <a:rPr lang="en-IN" dirty="0" err="1"/>
              <a:t>spark.sparkContext.parallelize</a:t>
            </a:r>
            <a:r>
              <a:rPr lang="en-IN" dirty="0"/>
              <a:t>(</a:t>
            </a:r>
            <a:r>
              <a:rPr lang="en-IN" dirty="0" err="1"/>
              <a:t>Seq</a:t>
            </a:r>
            <a:r>
              <a:rPr lang="en-IN" dirty="0"/>
              <a:t>((1,"jan",2016),(3,"nov",2014),(16,"feb",2014)))</a:t>
            </a:r>
          </a:p>
          <a:p>
            <a:r>
              <a:rPr lang="en-IN" dirty="0" err="1"/>
              <a:t>val</a:t>
            </a:r>
            <a:r>
              <a:rPr lang="en-IN" dirty="0"/>
              <a:t> rdd2 = </a:t>
            </a:r>
            <a:r>
              <a:rPr lang="en-IN" dirty="0" err="1"/>
              <a:t>spark.sparkContext.parallelize</a:t>
            </a:r>
            <a:r>
              <a:rPr lang="en-IN" dirty="0"/>
              <a:t>(</a:t>
            </a:r>
            <a:r>
              <a:rPr lang="en-IN" dirty="0" err="1"/>
              <a:t>Seq</a:t>
            </a:r>
            <a:r>
              <a:rPr lang="en-IN" dirty="0"/>
              <a:t>((5,"dec",2014),(17,"sep",2015)))</a:t>
            </a:r>
          </a:p>
          <a:p>
            <a:r>
              <a:rPr lang="en-IN" dirty="0" err="1"/>
              <a:t>val</a:t>
            </a:r>
            <a:r>
              <a:rPr lang="en-IN" dirty="0"/>
              <a:t> rdd3 = </a:t>
            </a:r>
            <a:r>
              <a:rPr lang="en-IN" dirty="0" err="1"/>
              <a:t>spark.sparkContext.parallelize</a:t>
            </a:r>
            <a:r>
              <a:rPr lang="en-IN" dirty="0"/>
              <a:t>(</a:t>
            </a:r>
            <a:r>
              <a:rPr lang="en-IN" dirty="0" err="1"/>
              <a:t>Seq</a:t>
            </a:r>
            <a:r>
              <a:rPr lang="en-IN" dirty="0"/>
              <a:t>((6,"dec",2011),(16,"may",2015)))</a:t>
            </a:r>
          </a:p>
          <a:p>
            <a:r>
              <a:rPr lang="en-IN" dirty="0" err="1"/>
              <a:t>val</a:t>
            </a:r>
            <a:r>
              <a:rPr lang="en-IN" dirty="0"/>
              <a:t> </a:t>
            </a:r>
            <a:r>
              <a:rPr lang="en-IN" dirty="0" err="1"/>
              <a:t>rddUnion</a:t>
            </a:r>
            <a:r>
              <a:rPr lang="en-IN" dirty="0"/>
              <a:t> = rdd1.union(rdd2).union(rdd3)</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497461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468923" y="1002321"/>
            <a:ext cx="11383108" cy="5355312"/>
          </a:xfrm>
          <a:prstGeom prst="rect">
            <a:avLst/>
          </a:prstGeom>
          <a:noFill/>
        </p:spPr>
        <p:txBody>
          <a:bodyPr wrap="square" rtlCol="0">
            <a:spAutoFit/>
          </a:bodyPr>
          <a:lstStyle/>
          <a:p>
            <a:r>
              <a:rPr lang="en-IN" b="1" dirty="0"/>
              <a:t>intersection(other-dataset)</a:t>
            </a:r>
          </a:p>
          <a:p>
            <a:r>
              <a:rPr lang="en-IN" dirty="0"/>
              <a:t>With the </a:t>
            </a:r>
            <a:r>
              <a:rPr lang="en-IN" b="1" dirty="0"/>
              <a:t>intersection()</a:t>
            </a:r>
            <a:r>
              <a:rPr lang="en-IN" dirty="0"/>
              <a:t> function, we get only the common element of both the RDD in new RDD. The key rule of this function is that the two RDDs should be of the same type.</a:t>
            </a:r>
          </a:p>
          <a:p>
            <a:r>
              <a:rPr lang="en-IN" dirty="0"/>
              <a:t>.</a:t>
            </a:r>
          </a:p>
          <a:p>
            <a:r>
              <a:rPr lang="en-IN" dirty="0" err="1"/>
              <a:t>val</a:t>
            </a:r>
            <a:r>
              <a:rPr lang="en-IN" dirty="0"/>
              <a:t> rdd1 = </a:t>
            </a:r>
            <a:r>
              <a:rPr lang="en-IN" dirty="0" err="1"/>
              <a:t>spark.sparkContext.parallelize</a:t>
            </a:r>
            <a:r>
              <a:rPr lang="en-IN" dirty="0"/>
              <a:t>(</a:t>
            </a:r>
            <a:r>
              <a:rPr lang="en-IN" dirty="0" err="1"/>
              <a:t>Seq</a:t>
            </a:r>
            <a:r>
              <a:rPr lang="en-IN" dirty="0"/>
              <a:t>((1,"jan",2016),(3,"nov",2014, (16,"feb",2014)))</a:t>
            </a:r>
          </a:p>
          <a:p>
            <a:r>
              <a:rPr lang="en-IN" dirty="0" err="1"/>
              <a:t>val</a:t>
            </a:r>
            <a:r>
              <a:rPr lang="en-IN" dirty="0"/>
              <a:t> rdd2 = </a:t>
            </a:r>
            <a:r>
              <a:rPr lang="en-IN" dirty="0" err="1"/>
              <a:t>spark.sparkContext.parallelize</a:t>
            </a:r>
            <a:r>
              <a:rPr lang="en-IN" dirty="0"/>
              <a:t>(</a:t>
            </a:r>
            <a:r>
              <a:rPr lang="en-IN" dirty="0" err="1"/>
              <a:t>Seq</a:t>
            </a:r>
            <a:r>
              <a:rPr lang="en-IN" dirty="0"/>
              <a:t>((5,"dec",2014),(1,"jan",2016)))</a:t>
            </a:r>
          </a:p>
          <a:p>
            <a:r>
              <a:rPr lang="en-IN" dirty="0" err="1"/>
              <a:t>val</a:t>
            </a:r>
            <a:r>
              <a:rPr lang="en-IN" dirty="0"/>
              <a:t> </a:t>
            </a:r>
            <a:r>
              <a:rPr lang="en-IN" dirty="0" err="1"/>
              <a:t>comman</a:t>
            </a:r>
            <a:r>
              <a:rPr lang="en-IN" dirty="0"/>
              <a:t> = rdd1.intersection(rdd2)</a:t>
            </a:r>
          </a:p>
          <a:p>
            <a:endParaRPr lang="en-IN" dirty="0"/>
          </a:p>
          <a:p>
            <a:endParaRPr lang="en-IN" dirty="0"/>
          </a:p>
          <a:p>
            <a:r>
              <a:rPr lang="en-IN" b="1" dirty="0"/>
              <a:t>distinct()</a:t>
            </a:r>
          </a:p>
          <a:p>
            <a:r>
              <a:rPr lang="en-IN" dirty="0"/>
              <a:t>It returns a new dataset that contains the </a:t>
            </a:r>
            <a:r>
              <a:rPr lang="en-IN" b="1" dirty="0"/>
              <a:t>distinct</a:t>
            </a:r>
            <a:r>
              <a:rPr lang="en-IN" dirty="0"/>
              <a:t> elements of the source dataset. It is helpful to remove duplicate data.</a:t>
            </a:r>
          </a:p>
          <a:p>
            <a:endParaRPr lang="en-IN" dirty="0"/>
          </a:p>
          <a:p>
            <a:r>
              <a:rPr lang="en-IN" dirty="0" err="1"/>
              <a:t>val</a:t>
            </a:r>
            <a:r>
              <a:rPr lang="en-IN" dirty="0"/>
              <a:t> rdd1 = </a:t>
            </a:r>
            <a:r>
              <a:rPr lang="en-IN" dirty="0" err="1"/>
              <a:t>park.sparkContext.parallelize</a:t>
            </a:r>
            <a:r>
              <a:rPr lang="en-IN" dirty="0"/>
              <a:t>(</a:t>
            </a:r>
            <a:r>
              <a:rPr lang="en-IN" dirty="0" err="1"/>
              <a:t>Seq</a:t>
            </a:r>
            <a:r>
              <a:rPr lang="en-IN" dirty="0"/>
              <a:t>((1,"jan",2016),(3,"nov",2014),(16,"feb",2014),(3,"nov",2014)))</a:t>
            </a:r>
          </a:p>
          <a:p>
            <a:r>
              <a:rPr lang="en-IN" dirty="0" err="1"/>
              <a:t>val</a:t>
            </a:r>
            <a:r>
              <a:rPr lang="en-IN" dirty="0"/>
              <a:t> result = rdd1.distinct()</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806252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808892" y="922396"/>
            <a:ext cx="11383108" cy="5909310"/>
          </a:xfrm>
          <a:prstGeom prst="rect">
            <a:avLst/>
          </a:prstGeom>
          <a:noFill/>
        </p:spPr>
        <p:txBody>
          <a:bodyPr wrap="square" rtlCol="0">
            <a:spAutoFit/>
          </a:bodyPr>
          <a:lstStyle/>
          <a:p>
            <a:r>
              <a:rPr lang="en-IN" b="1" dirty="0" err="1"/>
              <a:t>groupByKey</a:t>
            </a:r>
            <a:r>
              <a:rPr lang="en-IN" b="1" dirty="0"/>
              <a:t>()</a:t>
            </a:r>
          </a:p>
          <a:p>
            <a:r>
              <a:rPr lang="en-IN" dirty="0"/>
              <a:t>When we use </a:t>
            </a:r>
            <a:r>
              <a:rPr lang="en-IN" b="1" dirty="0" err="1"/>
              <a:t>groupByKey</a:t>
            </a:r>
            <a:r>
              <a:rPr lang="en-IN" b="1" dirty="0"/>
              <a:t>()</a:t>
            </a:r>
            <a:r>
              <a:rPr lang="en-IN" dirty="0"/>
              <a:t> on a dataset of (K, V) pairs, the data is shuffled according to the key value K in another RDD. In this transformation, lots of unnecessary data get to transfer over the network.</a:t>
            </a:r>
          </a:p>
          <a:p>
            <a:r>
              <a:rPr lang="en-IN" dirty="0"/>
              <a:t>.</a:t>
            </a:r>
          </a:p>
          <a:p>
            <a:r>
              <a:rPr lang="en-IN" dirty="0" err="1"/>
              <a:t>val</a:t>
            </a:r>
            <a:r>
              <a:rPr lang="en-IN" dirty="0"/>
              <a:t> data = </a:t>
            </a:r>
            <a:r>
              <a:rPr lang="en-IN" dirty="0" err="1"/>
              <a:t>spark.sparkContext.parallelize</a:t>
            </a:r>
            <a:r>
              <a:rPr lang="en-IN" dirty="0"/>
              <a:t>(Array(('k',5),('s',3),('s',4),('p',7),('p',5),('t',8),('k',6)),3)</a:t>
            </a:r>
          </a:p>
          <a:p>
            <a:r>
              <a:rPr lang="en-IN" dirty="0" err="1"/>
              <a:t>val</a:t>
            </a:r>
            <a:r>
              <a:rPr lang="en-IN" dirty="0"/>
              <a:t> group = </a:t>
            </a:r>
            <a:r>
              <a:rPr lang="en-IN" dirty="0" err="1"/>
              <a:t>data.groupByKey</a:t>
            </a:r>
            <a:r>
              <a:rPr lang="en-IN" dirty="0"/>
              <a:t>().collect()</a:t>
            </a:r>
          </a:p>
          <a:p>
            <a:endParaRPr lang="en-IN" dirty="0"/>
          </a:p>
          <a:p>
            <a:endParaRPr lang="en-IN" dirty="0"/>
          </a:p>
          <a:p>
            <a:r>
              <a:rPr lang="en-IN" b="1" dirty="0" err="1"/>
              <a:t>sortByKey</a:t>
            </a:r>
            <a:r>
              <a:rPr lang="en-IN" b="1" dirty="0"/>
              <a:t>()</a:t>
            </a:r>
          </a:p>
          <a:p>
            <a:r>
              <a:rPr lang="en-IN" dirty="0"/>
              <a:t>When we apply the </a:t>
            </a:r>
            <a:r>
              <a:rPr lang="en-IN" b="1" dirty="0" err="1"/>
              <a:t>sortByKey</a:t>
            </a:r>
            <a:r>
              <a:rPr lang="en-IN" b="1" dirty="0"/>
              <a:t>() function</a:t>
            </a:r>
            <a:r>
              <a:rPr lang="en-IN" dirty="0"/>
              <a:t> on a dataset of (K, V) pairs, the data is sorted according to the key K in another RDD.</a:t>
            </a:r>
          </a:p>
          <a:p>
            <a:endParaRPr lang="en-IN" dirty="0"/>
          </a:p>
          <a:p>
            <a:endParaRPr lang="en-IN" dirty="0"/>
          </a:p>
          <a:p>
            <a:r>
              <a:rPr lang="en-IN" dirty="0" err="1"/>
              <a:t>val</a:t>
            </a:r>
            <a:r>
              <a:rPr lang="en-IN" dirty="0"/>
              <a:t> data = </a:t>
            </a:r>
            <a:r>
              <a:rPr lang="en-IN" dirty="0" err="1"/>
              <a:t>spark.sparkContext.parallelize</a:t>
            </a:r>
            <a:r>
              <a:rPr lang="en-IN" dirty="0"/>
              <a:t>(</a:t>
            </a:r>
            <a:r>
              <a:rPr lang="en-IN" dirty="0" err="1"/>
              <a:t>Seq</a:t>
            </a:r>
            <a:r>
              <a:rPr lang="en-IN" dirty="0"/>
              <a:t>(("maths",52), ("english",75), ("science",82), ("computer",65), ("maths",85)))</a:t>
            </a:r>
          </a:p>
          <a:p>
            <a:r>
              <a:rPr lang="en-IN" dirty="0" err="1"/>
              <a:t>val</a:t>
            </a:r>
            <a:r>
              <a:rPr lang="en-IN" dirty="0"/>
              <a:t> sorted = </a:t>
            </a:r>
            <a:r>
              <a:rPr lang="en-IN" dirty="0" err="1"/>
              <a:t>data.sortByKey</a:t>
            </a:r>
            <a:r>
              <a:rPr lang="en-IN" dirty="0"/>
              <a:t>()</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520096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808892" y="922396"/>
            <a:ext cx="11383108" cy="6740307"/>
          </a:xfrm>
          <a:prstGeom prst="rect">
            <a:avLst/>
          </a:prstGeom>
          <a:noFill/>
        </p:spPr>
        <p:txBody>
          <a:bodyPr wrap="square" rtlCol="0">
            <a:spAutoFit/>
          </a:bodyPr>
          <a:lstStyle/>
          <a:p>
            <a:r>
              <a:rPr lang="en-IN" b="1" dirty="0"/>
              <a:t>join()</a:t>
            </a:r>
          </a:p>
          <a:p>
            <a:r>
              <a:rPr lang="en-IN" dirty="0"/>
              <a:t>The</a:t>
            </a:r>
            <a:r>
              <a:rPr lang="en-IN" b="1" dirty="0"/>
              <a:t> Join </a:t>
            </a:r>
            <a:r>
              <a:rPr lang="en-IN" dirty="0"/>
              <a:t>is database term. It combines the fields from two table using common values. join() operation in Spark is defined on pair-wise RDD. Pair-wise RDDs are RDD in which each element is in the form of tuples. Where the first element is key and the second element is the value.</a:t>
            </a:r>
          </a:p>
          <a:p>
            <a:r>
              <a:rPr lang="en-IN" dirty="0"/>
              <a:t>.</a:t>
            </a:r>
          </a:p>
          <a:p>
            <a:r>
              <a:rPr lang="en-IN" dirty="0" err="1"/>
              <a:t>val</a:t>
            </a:r>
            <a:r>
              <a:rPr lang="en-IN" dirty="0"/>
              <a:t> data = </a:t>
            </a:r>
            <a:r>
              <a:rPr lang="en-IN" dirty="0" err="1"/>
              <a:t>spark.sparkContext.parallelize</a:t>
            </a:r>
            <a:r>
              <a:rPr lang="en-IN" dirty="0"/>
              <a:t>(Array(('A',1),('b',2),('c',3)))</a:t>
            </a:r>
          </a:p>
          <a:p>
            <a:r>
              <a:rPr lang="en-IN" dirty="0" err="1"/>
              <a:t>val</a:t>
            </a:r>
            <a:r>
              <a:rPr lang="en-IN" dirty="0"/>
              <a:t> data2 =</a:t>
            </a:r>
            <a:r>
              <a:rPr lang="en-IN" dirty="0" err="1"/>
              <a:t>spark.sparkContext.parallelize</a:t>
            </a:r>
            <a:r>
              <a:rPr lang="en-IN" dirty="0"/>
              <a:t>(Array(('A',4),('A',6),('b',7),('c',3),('c',8)))</a:t>
            </a:r>
          </a:p>
          <a:p>
            <a:r>
              <a:rPr lang="en-IN" dirty="0" err="1"/>
              <a:t>val</a:t>
            </a:r>
            <a:r>
              <a:rPr lang="en-IN" dirty="0"/>
              <a:t> result = </a:t>
            </a:r>
            <a:r>
              <a:rPr lang="en-IN" dirty="0" err="1"/>
              <a:t>data.join</a:t>
            </a:r>
            <a:r>
              <a:rPr lang="en-IN" dirty="0"/>
              <a:t>(data2)</a:t>
            </a:r>
          </a:p>
          <a:p>
            <a:endParaRPr lang="en-IN" dirty="0"/>
          </a:p>
          <a:p>
            <a:endParaRPr lang="en-IN" dirty="0"/>
          </a:p>
          <a:p>
            <a:r>
              <a:rPr lang="en-IN" b="1" dirty="0"/>
              <a:t>coalesce()</a:t>
            </a:r>
          </a:p>
          <a:p>
            <a:r>
              <a:rPr lang="en-IN" dirty="0"/>
              <a:t>To avoid full shuffling of data we use coalesce() function. In </a:t>
            </a:r>
            <a:r>
              <a:rPr lang="en-IN" b="1" dirty="0"/>
              <a:t>coalesce()</a:t>
            </a:r>
            <a:r>
              <a:rPr lang="en-IN" dirty="0"/>
              <a:t> we use existing partition so that less data is shuffled. Using this we can cut the number of the partition. Suppose, we have four nodes and we want only two nodes. Then the data of extra nodes will be kept onto nodes which we kept.</a:t>
            </a:r>
          </a:p>
          <a:p>
            <a:endParaRPr lang="en-IN" dirty="0"/>
          </a:p>
          <a:p>
            <a:endParaRPr lang="en-IN" dirty="0"/>
          </a:p>
          <a:p>
            <a:r>
              <a:rPr lang="en-IN" dirty="0" err="1"/>
              <a:t>val</a:t>
            </a:r>
            <a:r>
              <a:rPr lang="en-IN" dirty="0"/>
              <a:t> rdd1 = </a:t>
            </a:r>
            <a:r>
              <a:rPr lang="en-IN" dirty="0" err="1"/>
              <a:t>spark.sparkContext.parallelize</a:t>
            </a:r>
            <a:r>
              <a:rPr lang="en-IN" dirty="0"/>
              <a:t>(</a:t>
            </a:r>
            <a:r>
              <a:rPr lang="en-IN" b="1" dirty="0"/>
              <a:t>Array</a:t>
            </a:r>
            <a:r>
              <a:rPr lang="en-IN" dirty="0"/>
              <a:t>("</a:t>
            </a:r>
            <a:r>
              <a:rPr lang="en-IN" dirty="0" err="1"/>
              <a:t>jan</a:t>
            </a:r>
            <a:r>
              <a:rPr lang="en-IN" dirty="0"/>
              <a:t>","</a:t>
            </a:r>
            <a:r>
              <a:rPr lang="en-IN" dirty="0" err="1"/>
              <a:t>feb</a:t>
            </a:r>
            <a:r>
              <a:rPr lang="en-IN" dirty="0"/>
              <a:t>","mar","</a:t>
            </a:r>
            <a:r>
              <a:rPr lang="en-IN" dirty="0" err="1"/>
              <a:t>april</a:t>
            </a:r>
            <a:r>
              <a:rPr lang="en-IN" dirty="0"/>
              <a:t>","may","</a:t>
            </a:r>
            <a:r>
              <a:rPr lang="en-IN" dirty="0" err="1"/>
              <a:t>jun</a:t>
            </a:r>
            <a:r>
              <a:rPr lang="en-IN" dirty="0"/>
              <a:t>"),3)</a:t>
            </a:r>
          </a:p>
          <a:p>
            <a:r>
              <a:rPr lang="en-IN" dirty="0" err="1"/>
              <a:t>val</a:t>
            </a:r>
            <a:r>
              <a:rPr lang="en-IN" dirty="0"/>
              <a:t> result = rdd1.coalesce(2)</a:t>
            </a:r>
          </a:p>
          <a:p>
            <a:r>
              <a:rPr lang="en-IN" dirty="0" err="1"/>
              <a:t>result.foreach</a:t>
            </a:r>
            <a:r>
              <a:rPr lang="en-IN" dirty="0"/>
              <a:t>(</a:t>
            </a:r>
            <a:r>
              <a:rPr lang="en-IN" b="1" dirty="0" err="1"/>
              <a:t>print</a:t>
            </a:r>
            <a:r>
              <a:rPr lang="en-IN" dirty="0" err="1"/>
              <a:t>ln</a:t>
            </a:r>
            <a:r>
              <a:rPr lang="en-IN" dirty="0"/>
              <a:t>)</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56873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808892" y="922396"/>
            <a:ext cx="11383108" cy="6186309"/>
          </a:xfrm>
          <a:prstGeom prst="rect">
            <a:avLst/>
          </a:prstGeom>
          <a:noFill/>
        </p:spPr>
        <p:txBody>
          <a:bodyPr wrap="square" rtlCol="0">
            <a:spAutoFit/>
          </a:bodyPr>
          <a:lstStyle/>
          <a:p>
            <a:r>
              <a:rPr lang="en-IN" dirty="0"/>
              <a:t>RDD Action</a:t>
            </a:r>
          </a:p>
          <a:p>
            <a:endParaRPr lang="en-IN" dirty="0"/>
          </a:p>
          <a:p>
            <a:r>
              <a:rPr lang="en-IN" b="1" dirty="0"/>
              <a:t>count()</a:t>
            </a:r>
          </a:p>
          <a:p>
            <a:r>
              <a:rPr lang="en-IN" dirty="0"/>
              <a:t>Action</a:t>
            </a:r>
            <a:r>
              <a:rPr lang="en-IN" b="1" dirty="0"/>
              <a:t> count()</a:t>
            </a:r>
            <a:r>
              <a:rPr lang="en-IN" dirty="0"/>
              <a:t> returns the number of elements in RDD.</a:t>
            </a:r>
          </a:p>
          <a:p>
            <a:r>
              <a:rPr lang="en-IN" dirty="0" err="1"/>
              <a:t>val</a:t>
            </a:r>
            <a:r>
              <a:rPr lang="en-IN" dirty="0"/>
              <a:t> data = </a:t>
            </a:r>
            <a:r>
              <a:rPr lang="en-IN" dirty="0" err="1"/>
              <a:t>spark.read.textFile</a:t>
            </a:r>
            <a:r>
              <a:rPr lang="en-IN" dirty="0"/>
              <a:t>("spark_test.txt").</a:t>
            </a:r>
            <a:r>
              <a:rPr lang="en-IN" dirty="0" err="1"/>
              <a:t>rdd</a:t>
            </a:r>
            <a:endParaRPr lang="en-IN" dirty="0"/>
          </a:p>
          <a:p>
            <a:r>
              <a:rPr lang="en-IN" dirty="0" err="1"/>
              <a:t>val</a:t>
            </a:r>
            <a:r>
              <a:rPr lang="en-IN" dirty="0"/>
              <a:t> </a:t>
            </a:r>
            <a:r>
              <a:rPr lang="en-IN" dirty="0" err="1"/>
              <a:t>mapFile</a:t>
            </a:r>
            <a:r>
              <a:rPr lang="en-IN" dirty="0"/>
              <a:t> = </a:t>
            </a:r>
            <a:r>
              <a:rPr lang="en-IN" dirty="0" err="1"/>
              <a:t>data.flatMap</a:t>
            </a:r>
            <a:r>
              <a:rPr lang="en-IN" dirty="0"/>
              <a:t>(lines =&gt; </a:t>
            </a:r>
            <a:r>
              <a:rPr lang="en-IN" dirty="0" err="1"/>
              <a:t>lines.split</a:t>
            </a:r>
            <a:r>
              <a:rPr lang="en-IN" dirty="0"/>
              <a:t>(" ")).filter(value =&gt; value=="spark")</a:t>
            </a:r>
          </a:p>
          <a:p>
            <a:r>
              <a:rPr lang="en-IN" dirty="0" err="1"/>
              <a:t>println</a:t>
            </a:r>
            <a:r>
              <a:rPr lang="en-IN" dirty="0"/>
              <a:t>(</a:t>
            </a:r>
            <a:r>
              <a:rPr lang="en-IN" dirty="0" err="1"/>
              <a:t>mapFile.count</a:t>
            </a:r>
            <a:r>
              <a:rPr lang="en-IN" dirty="0"/>
              <a:t>())</a:t>
            </a:r>
          </a:p>
          <a:p>
            <a:endParaRPr lang="en-IN" dirty="0"/>
          </a:p>
          <a:p>
            <a:endParaRPr lang="en-IN" dirty="0"/>
          </a:p>
          <a:p>
            <a:r>
              <a:rPr lang="en-IN" b="1" dirty="0"/>
              <a:t>collect()</a:t>
            </a:r>
          </a:p>
          <a:p>
            <a:r>
              <a:rPr lang="en-IN" dirty="0"/>
              <a:t>The action</a:t>
            </a:r>
            <a:r>
              <a:rPr lang="en-IN" b="1" dirty="0"/>
              <a:t> collect()</a:t>
            </a:r>
            <a:r>
              <a:rPr lang="en-IN" dirty="0"/>
              <a:t> is the common and simplest operation that returns our entire RDDs content to driver program. The application of collect() is unit testing where the entire RDD is expected to fit in memory. As a result, it makes easy to compare the result of RDD with the expected result.</a:t>
            </a:r>
          </a:p>
          <a:p>
            <a:endParaRPr lang="en-IN" dirty="0"/>
          </a:p>
          <a:p>
            <a:r>
              <a:rPr lang="en-IN" dirty="0" err="1"/>
              <a:t>val</a:t>
            </a:r>
            <a:r>
              <a:rPr lang="en-IN" dirty="0"/>
              <a:t> data = </a:t>
            </a:r>
            <a:r>
              <a:rPr lang="en-IN" dirty="0" err="1"/>
              <a:t>spark.sparkContext.parallelize</a:t>
            </a:r>
            <a:r>
              <a:rPr lang="en-IN" dirty="0"/>
              <a:t>(Array(('A',1),('b',2),('c',3)))</a:t>
            </a:r>
          </a:p>
          <a:p>
            <a:r>
              <a:rPr lang="en-IN" dirty="0" err="1"/>
              <a:t>val</a:t>
            </a:r>
            <a:r>
              <a:rPr lang="en-IN" dirty="0"/>
              <a:t> data2 =</a:t>
            </a:r>
            <a:r>
              <a:rPr lang="en-IN" dirty="0" err="1"/>
              <a:t>spark.sparkContext.parallelize</a:t>
            </a:r>
            <a:r>
              <a:rPr lang="en-IN" dirty="0"/>
              <a:t>(Array(('A',4),('A',6),('b',7),('c',3),('c',8)))</a:t>
            </a:r>
          </a:p>
          <a:p>
            <a:r>
              <a:rPr lang="en-IN" dirty="0" err="1"/>
              <a:t>val</a:t>
            </a:r>
            <a:r>
              <a:rPr lang="en-IN" dirty="0"/>
              <a:t> result = </a:t>
            </a:r>
            <a:r>
              <a:rPr lang="en-IN" dirty="0" err="1"/>
              <a:t>data.join</a:t>
            </a:r>
            <a:r>
              <a:rPr lang="en-IN" dirty="0"/>
              <a:t>(data2)</a:t>
            </a:r>
          </a:p>
          <a:p>
            <a:r>
              <a:rPr lang="en-IN" dirty="0" err="1"/>
              <a:t>println</a:t>
            </a:r>
            <a:r>
              <a:rPr lang="en-IN" dirty="0"/>
              <a:t>(</a:t>
            </a:r>
            <a:r>
              <a:rPr lang="en-IN" dirty="0" err="1"/>
              <a:t>result.collect</a:t>
            </a:r>
            <a:r>
              <a:rPr lang="en-IN" dirty="0"/>
              <a:t>().</a:t>
            </a:r>
            <a:r>
              <a:rPr lang="en-IN" dirty="0" err="1"/>
              <a:t>mkString</a:t>
            </a:r>
            <a:r>
              <a:rPr lang="en-IN" dirty="0"/>
              <a: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167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B47B47-79F7-48A9-9705-199DC817BA7F}"/>
              </a:ext>
            </a:extLst>
          </p:cNvPr>
          <p:cNvSpPr/>
          <p:nvPr/>
        </p:nvSpPr>
        <p:spPr>
          <a:xfrm>
            <a:off x="606669" y="1239891"/>
            <a:ext cx="10480431" cy="3123932"/>
          </a:xfrm>
          <a:prstGeom prst="rect">
            <a:avLst/>
          </a:prstGeom>
        </p:spPr>
        <p:txBody>
          <a:bodyPr wrap="square">
            <a:spAutoFit/>
          </a:bodyPr>
          <a:lstStyle/>
          <a:p>
            <a:r>
              <a:rPr lang="en-IN" dirty="0"/>
              <a:t>Spark Programming is nothing but a general-purpose &amp; lightning fast cluster computing platform. In other words, it is an open source, wide range data processing engine. That reveals development API’s, which also qualifies data workers to accomplish streaming, machine learning or SQL workloads which demand repeated access to data sets</a:t>
            </a:r>
            <a:r>
              <a:rPr lang="en-IN" b="1" dirty="0"/>
              <a:t>.</a:t>
            </a:r>
            <a:endParaRPr lang="en-IN" sz="1400" b="1" dirty="0"/>
          </a:p>
          <a:p>
            <a:r>
              <a:rPr lang="en-IN" sz="3200" dirty="0"/>
              <a:t>                                          Why Spark?</a:t>
            </a:r>
          </a:p>
          <a:p>
            <a:endParaRPr lang="en-IN" sz="1400" dirty="0"/>
          </a:p>
          <a:p>
            <a:r>
              <a:rPr lang="en-IN" dirty="0"/>
              <a:t> There was no powerful engine in the industry, that can process the data both in real-time and batch mode. Also, there was a requirement that one engine can respond in sub-second and perform in-memory processing.</a:t>
            </a:r>
            <a:r>
              <a:rPr lang="en-IN" sz="3600" dirty="0"/>
              <a:t>                                 </a:t>
            </a:r>
          </a:p>
          <a:p>
            <a:endParaRPr lang="en-IN" sz="1400" i="1" dirty="0"/>
          </a:p>
          <a:p>
            <a:endParaRPr lang="en-IN" sz="1100" dirty="0"/>
          </a:p>
        </p:txBody>
      </p:sp>
      <p:sp>
        <p:nvSpPr>
          <p:cNvPr id="3" name="TextBox 2">
            <a:extLst>
              <a:ext uri="{FF2B5EF4-FFF2-40B4-BE49-F238E27FC236}">
                <a16:creationId xmlns:a16="http://schemas.microsoft.com/office/drawing/2014/main" id="{CACE7657-42EB-41B8-826B-6BDD41719631}"/>
              </a:ext>
            </a:extLst>
          </p:cNvPr>
          <p:cNvSpPr txBox="1"/>
          <p:nvPr/>
        </p:nvSpPr>
        <p:spPr>
          <a:xfrm>
            <a:off x="4422530" y="624255"/>
            <a:ext cx="3077307" cy="584775"/>
          </a:xfrm>
          <a:prstGeom prst="rect">
            <a:avLst/>
          </a:prstGeom>
          <a:noFill/>
        </p:spPr>
        <p:txBody>
          <a:bodyPr wrap="square" rtlCol="0">
            <a:spAutoFit/>
          </a:bodyPr>
          <a:lstStyle/>
          <a:p>
            <a:r>
              <a:rPr lang="en-IN" sz="3200" dirty="0"/>
              <a:t>What is Spark?</a:t>
            </a:r>
          </a:p>
        </p:txBody>
      </p:sp>
    </p:spTree>
    <p:extLst>
      <p:ext uri="{BB962C8B-B14F-4D97-AF65-F5344CB8AC3E}">
        <p14:creationId xmlns:p14="http://schemas.microsoft.com/office/powerpoint/2010/main" val="1459117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808892" y="922396"/>
            <a:ext cx="11383108" cy="6186309"/>
          </a:xfrm>
          <a:prstGeom prst="rect">
            <a:avLst/>
          </a:prstGeom>
          <a:noFill/>
        </p:spPr>
        <p:txBody>
          <a:bodyPr wrap="square" rtlCol="0">
            <a:spAutoFit/>
          </a:bodyPr>
          <a:lstStyle/>
          <a:p>
            <a:r>
              <a:rPr lang="en-IN" dirty="0"/>
              <a:t>RDD Action</a:t>
            </a:r>
          </a:p>
          <a:p>
            <a:endParaRPr lang="en-IN" dirty="0"/>
          </a:p>
          <a:p>
            <a:r>
              <a:rPr lang="en-IN" b="1" dirty="0"/>
              <a:t>take(n)</a:t>
            </a:r>
          </a:p>
          <a:p>
            <a:r>
              <a:rPr lang="en-IN" dirty="0"/>
              <a:t>The action </a:t>
            </a:r>
            <a:r>
              <a:rPr lang="en-IN" b="1" dirty="0"/>
              <a:t>take(n)</a:t>
            </a:r>
            <a:r>
              <a:rPr lang="en-IN" dirty="0"/>
              <a:t> returns n number of elements from RDD. It tries to cut the number of partition it accesses, so it represents a biased collection. We cannot presume the order of the elements.</a:t>
            </a:r>
          </a:p>
          <a:p>
            <a:r>
              <a:rPr lang="en-IN" dirty="0" err="1"/>
              <a:t>val</a:t>
            </a:r>
            <a:r>
              <a:rPr lang="en-IN" dirty="0"/>
              <a:t> data = </a:t>
            </a:r>
            <a:r>
              <a:rPr lang="en-IN" dirty="0" err="1"/>
              <a:t>spark.sparkContext.parallelize</a:t>
            </a:r>
            <a:r>
              <a:rPr lang="en-IN" dirty="0"/>
              <a:t>(Array(('k',5),('s',3),('s',4),('p',7),('p',5),('t',8),('k',6)),3)</a:t>
            </a:r>
          </a:p>
          <a:p>
            <a:r>
              <a:rPr lang="en-IN" dirty="0" err="1"/>
              <a:t>val</a:t>
            </a:r>
            <a:r>
              <a:rPr lang="en-IN" dirty="0"/>
              <a:t> group = </a:t>
            </a:r>
            <a:r>
              <a:rPr lang="en-IN" dirty="0" err="1"/>
              <a:t>data.groupByKey</a:t>
            </a:r>
            <a:r>
              <a:rPr lang="en-IN" dirty="0"/>
              <a:t>().collect()</a:t>
            </a:r>
          </a:p>
          <a:p>
            <a:r>
              <a:rPr lang="en-IN" dirty="0" err="1"/>
              <a:t>val</a:t>
            </a:r>
            <a:r>
              <a:rPr lang="en-IN" dirty="0"/>
              <a:t> </a:t>
            </a:r>
            <a:r>
              <a:rPr lang="en-IN" dirty="0" err="1"/>
              <a:t>twoRec</a:t>
            </a:r>
            <a:r>
              <a:rPr lang="en-IN" dirty="0"/>
              <a:t> = </a:t>
            </a:r>
            <a:r>
              <a:rPr lang="en-IN" dirty="0" err="1"/>
              <a:t>result.take</a:t>
            </a:r>
            <a:r>
              <a:rPr lang="en-IN" dirty="0"/>
              <a:t>(2)</a:t>
            </a:r>
          </a:p>
          <a:p>
            <a:endParaRPr lang="en-IN" dirty="0"/>
          </a:p>
          <a:p>
            <a:endParaRPr lang="en-IN" dirty="0"/>
          </a:p>
          <a:p>
            <a:r>
              <a:rPr lang="en-IN" b="1" dirty="0"/>
              <a:t>top()</a:t>
            </a:r>
          </a:p>
          <a:p>
            <a:r>
              <a:rPr lang="en-IN" dirty="0"/>
              <a:t>If ordering is present in our RDD, then we can extract top elements from our RDD using </a:t>
            </a:r>
            <a:r>
              <a:rPr lang="en-IN" b="1" dirty="0"/>
              <a:t>top()</a:t>
            </a:r>
            <a:r>
              <a:rPr lang="en-IN" dirty="0"/>
              <a:t>. Action </a:t>
            </a:r>
            <a:r>
              <a:rPr lang="en-IN" i="1" dirty="0"/>
              <a:t>top()</a:t>
            </a:r>
            <a:r>
              <a:rPr lang="en-IN" dirty="0"/>
              <a:t> use default ordering of data.</a:t>
            </a:r>
          </a:p>
          <a:p>
            <a:endParaRPr lang="en-IN" dirty="0"/>
          </a:p>
          <a:p>
            <a:r>
              <a:rPr lang="en-IN" dirty="0" err="1"/>
              <a:t>val</a:t>
            </a:r>
            <a:r>
              <a:rPr lang="en-IN" dirty="0"/>
              <a:t> data = </a:t>
            </a:r>
            <a:r>
              <a:rPr lang="en-IN" dirty="0" err="1"/>
              <a:t>spark.read.textFile</a:t>
            </a:r>
            <a:r>
              <a:rPr lang="en-IN" dirty="0"/>
              <a:t>("spark_test.txt").</a:t>
            </a:r>
            <a:r>
              <a:rPr lang="en-IN" dirty="0" err="1"/>
              <a:t>rdd</a:t>
            </a:r>
            <a:endParaRPr lang="en-IN" dirty="0"/>
          </a:p>
          <a:p>
            <a:r>
              <a:rPr lang="en-IN" dirty="0" err="1"/>
              <a:t>val</a:t>
            </a:r>
            <a:r>
              <a:rPr lang="en-IN" dirty="0"/>
              <a:t> </a:t>
            </a:r>
            <a:r>
              <a:rPr lang="en-IN" dirty="0" err="1"/>
              <a:t>mapFile</a:t>
            </a:r>
            <a:r>
              <a:rPr lang="en-IN" dirty="0"/>
              <a:t> = </a:t>
            </a:r>
            <a:r>
              <a:rPr lang="en-IN" dirty="0" err="1"/>
              <a:t>data.map</a:t>
            </a:r>
            <a:r>
              <a:rPr lang="en-IN" dirty="0"/>
              <a:t>(line =&gt; (</a:t>
            </a:r>
            <a:r>
              <a:rPr lang="en-IN" dirty="0" err="1"/>
              <a:t>line,line.length</a:t>
            </a:r>
            <a:r>
              <a:rPr lang="en-IN" dirty="0"/>
              <a:t>))</a:t>
            </a:r>
          </a:p>
          <a:p>
            <a:r>
              <a:rPr lang="en-IN" dirty="0" err="1"/>
              <a:t>val</a:t>
            </a:r>
            <a:r>
              <a:rPr lang="en-IN" dirty="0"/>
              <a:t> res = </a:t>
            </a:r>
            <a:r>
              <a:rPr lang="en-IN" dirty="0" err="1"/>
              <a:t>mapFile.top</a:t>
            </a:r>
            <a:r>
              <a:rPr lang="en-IN" dirty="0"/>
              <a:t>(3)</a:t>
            </a:r>
          </a:p>
          <a:p>
            <a:r>
              <a:rPr lang="en-IN" dirty="0" err="1"/>
              <a:t>res.foreach</a:t>
            </a:r>
            <a:r>
              <a:rPr lang="en-IN" dirty="0"/>
              <a:t>(</a:t>
            </a:r>
            <a:r>
              <a:rPr lang="en-IN" b="1" dirty="0" err="1"/>
              <a:t>print</a:t>
            </a:r>
            <a:r>
              <a:rPr lang="en-IN" dirty="0" err="1"/>
              <a:t>ln</a:t>
            </a:r>
            <a:r>
              <a:rPr lang="en-IN" dirty="0"/>
              <a: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471386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808892" y="922396"/>
            <a:ext cx="11383108" cy="6463308"/>
          </a:xfrm>
          <a:prstGeom prst="rect">
            <a:avLst/>
          </a:prstGeom>
          <a:noFill/>
        </p:spPr>
        <p:txBody>
          <a:bodyPr wrap="square" rtlCol="0">
            <a:spAutoFit/>
          </a:bodyPr>
          <a:lstStyle/>
          <a:p>
            <a:r>
              <a:rPr lang="en-IN" dirty="0"/>
              <a:t>RDD Action</a:t>
            </a:r>
          </a:p>
          <a:p>
            <a:endParaRPr lang="en-IN" dirty="0"/>
          </a:p>
          <a:p>
            <a:r>
              <a:rPr lang="en-IN" b="1" dirty="0" err="1"/>
              <a:t>countByValue</a:t>
            </a:r>
            <a:r>
              <a:rPr lang="en-IN" b="1" dirty="0"/>
              <a:t>()</a:t>
            </a:r>
          </a:p>
          <a:p>
            <a:r>
              <a:rPr lang="en-IN" dirty="0"/>
              <a:t>The </a:t>
            </a:r>
            <a:r>
              <a:rPr lang="en-IN" b="1" dirty="0" err="1"/>
              <a:t>countByValue</a:t>
            </a:r>
            <a:r>
              <a:rPr lang="en-IN" b="1" dirty="0"/>
              <a:t>()</a:t>
            </a:r>
            <a:r>
              <a:rPr lang="en-IN" dirty="0"/>
              <a:t> returns, many times each element occur in RDD.</a:t>
            </a:r>
          </a:p>
          <a:p>
            <a:r>
              <a:rPr lang="en-IN" dirty="0"/>
              <a:t>For example, RDD has values {1, 2, 2, 3, 4, 5, 5, 6} in this RDD “</a:t>
            </a:r>
            <a:r>
              <a:rPr lang="en-IN" dirty="0" err="1"/>
              <a:t>rdd.countByValue</a:t>
            </a:r>
            <a:r>
              <a:rPr lang="en-IN" dirty="0"/>
              <a:t>()”  will give the result {(1,1), (2,2), (3,1), (4,1), (5,2), (6,1)}</a:t>
            </a:r>
          </a:p>
          <a:p>
            <a:r>
              <a:rPr lang="en-IN" dirty="0" err="1"/>
              <a:t>val</a:t>
            </a:r>
            <a:r>
              <a:rPr lang="en-IN" dirty="0"/>
              <a:t> data = </a:t>
            </a:r>
            <a:r>
              <a:rPr lang="en-IN" dirty="0" err="1"/>
              <a:t>spark.read.textFile</a:t>
            </a:r>
            <a:r>
              <a:rPr lang="en-IN" dirty="0"/>
              <a:t>("spark_test.txt").</a:t>
            </a:r>
            <a:r>
              <a:rPr lang="en-IN" dirty="0" err="1"/>
              <a:t>rdd</a:t>
            </a:r>
            <a:endParaRPr lang="en-IN" dirty="0"/>
          </a:p>
          <a:p>
            <a:r>
              <a:rPr lang="en-IN" dirty="0" err="1"/>
              <a:t>val</a:t>
            </a:r>
            <a:r>
              <a:rPr lang="en-IN" dirty="0"/>
              <a:t> result= </a:t>
            </a:r>
            <a:r>
              <a:rPr lang="en-IN" dirty="0" err="1"/>
              <a:t>data.map</a:t>
            </a:r>
            <a:r>
              <a:rPr lang="en-IN" dirty="0"/>
              <a:t>(line =&gt; (</a:t>
            </a:r>
            <a:r>
              <a:rPr lang="en-IN" dirty="0" err="1"/>
              <a:t>line,line.length</a:t>
            </a:r>
            <a:r>
              <a:rPr lang="en-IN" dirty="0"/>
              <a:t>)).</a:t>
            </a:r>
            <a:r>
              <a:rPr lang="en-IN" dirty="0" err="1"/>
              <a:t>countByValue</a:t>
            </a:r>
            <a:r>
              <a:rPr lang="en-IN" dirty="0"/>
              <a:t>()</a:t>
            </a:r>
          </a:p>
          <a:p>
            <a:r>
              <a:rPr lang="en-IN" dirty="0" err="1"/>
              <a:t>result.foreach</a:t>
            </a:r>
            <a:r>
              <a:rPr lang="en-IN" dirty="0"/>
              <a:t>(</a:t>
            </a:r>
            <a:r>
              <a:rPr lang="en-IN" b="1" dirty="0" err="1"/>
              <a:t>print</a:t>
            </a:r>
            <a:r>
              <a:rPr lang="en-IN" dirty="0" err="1"/>
              <a:t>ln</a:t>
            </a:r>
            <a:r>
              <a:rPr lang="en-IN" dirty="0"/>
              <a:t>)</a:t>
            </a:r>
          </a:p>
          <a:p>
            <a:endParaRPr lang="en-IN" dirty="0"/>
          </a:p>
          <a:p>
            <a:endParaRPr lang="en-IN" dirty="0"/>
          </a:p>
          <a:p>
            <a:r>
              <a:rPr lang="en-IN" b="1" dirty="0"/>
              <a:t>reduce()</a:t>
            </a:r>
          </a:p>
          <a:p>
            <a:r>
              <a:rPr lang="en-IN" dirty="0"/>
              <a:t>The</a:t>
            </a:r>
            <a:r>
              <a:rPr lang="en-IN" b="1" dirty="0"/>
              <a:t> reduce()</a:t>
            </a:r>
            <a:r>
              <a:rPr lang="en-IN" dirty="0"/>
              <a:t> function takes the two elements as input from the RDD and then produces the output of the same type as that of the input elements. The simple forms of such function are an addition. We can add the elements of RDD, count the number of words. It accepts commutative and associative operations as an argument.</a:t>
            </a:r>
          </a:p>
          <a:p>
            <a:endParaRPr lang="en-IN" dirty="0"/>
          </a:p>
          <a:p>
            <a:r>
              <a:rPr lang="en-IN" dirty="0" err="1"/>
              <a:t>val</a:t>
            </a:r>
            <a:r>
              <a:rPr lang="en-IN" dirty="0"/>
              <a:t> rdd1 = </a:t>
            </a:r>
            <a:r>
              <a:rPr lang="en-IN" dirty="0" err="1"/>
              <a:t>spark.sparkContext.parallelize</a:t>
            </a:r>
            <a:r>
              <a:rPr lang="en-IN" dirty="0"/>
              <a:t>(</a:t>
            </a:r>
            <a:r>
              <a:rPr lang="en-IN" b="1" dirty="0"/>
              <a:t>List</a:t>
            </a:r>
            <a:r>
              <a:rPr lang="en-IN" dirty="0"/>
              <a:t>(20,32,45,62,8,5))</a:t>
            </a:r>
          </a:p>
          <a:p>
            <a:r>
              <a:rPr lang="en-IN" dirty="0" err="1"/>
              <a:t>val</a:t>
            </a:r>
            <a:r>
              <a:rPr lang="en-IN" dirty="0"/>
              <a:t> sum = rdd1.reduce(_+_)</a:t>
            </a:r>
          </a:p>
          <a:p>
            <a:r>
              <a:rPr lang="en-IN" dirty="0" err="1"/>
              <a:t>println</a:t>
            </a:r>
            <a:r>
              <a:rPr lang="en-IN" dirty="0"/>
              <a:t>(sum)</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88375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7141552" cy="584775"/>
          </a:xfrm>
          <a:prstGeom prst="rect">
            <a:avLst/>
          </a:prstGeom>
          <a:noFill/>
        </p:spPr>
        <p:txBody>
          <a:bodyPr wrap="square" rtlCol="0">
            <a:spAutoFit/>
          </a:bodyPr>
          <a:lstStyle/>
          <a:p>
            <a:r>
              <a:rPr lang="en-IN" sz="3200" b="1" dirty="0"/>
              <a:t>Scala Transformation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808892" y="922396"/>
            <a:ext cx="11383108" cy="6740307"/>
          </a:xfrm>
          <a:prstGeom prst="rect">
            <a:avLst/>
          </a:prstGeom>
          <a:noFill/>
        </p:spPr>
        <p:txBody>
          <a:bodyPr wrap="square" rtlCol="0">
            <a:spAutoFit/>
          </a:bodyPr>
          <a:lstStyle/>
          <a:p>
            <a:r>
              <a:rPr lang="en-IN" b="1" dirty="0"/>
              <a:t>fold()</a:t>
            </a:r>
          </a:p>
          <a:p>
            <a:r>
              <a:rPr lang="en-IN" dirty="0"/>
              <a:t>The signature of the</a:t>
            </a:r>
            <a:r>
              <a:rPr lang="en-IN" b="1" dirty="0"/>
              <a:t> fold() </a:t>
            </a:r>
            <a:r>
              <a:rPr lang="en-IN" dirty="0"/>
              <a:t>is like </a:t>
            </a:r>
            <a:r>
              <a:rPr lang="en-IN" i="1" dirty="0"/>
              <a:t>reduce(). </a:t>
            </a:r>
            <a:r>
              <a:rPr lang="en-IN" dirty="0"/>
              <a:t>Besides, it takes “zero value” as input, which is used for the initial call on each partition. But, the </a:t>
            </a:r>
            <a:r>
              <a:rPr lang="en-IN" b="1" dirty="0"/>
              <a:t>condition with zero value</a:t>
            </a:r>
            <a:r>
              <a:rPr lang="en-IN" dirty="0"/>
              <a:t> is that it should be the </a:t>
            </a:r>
            <a:r>
              <a:rPr lang="en-IN" b="1" dirty="0"/>
              <a:t>identity element of that operation</a:t>
            </a:r>
            <a:r>
              <a:rPr lang="en-IN" dirty="0"/>
              <a:t>. The key difference between</a:t>
            </a:r>
            <a:r>
              <a:rPr lang="en-IN" i="1" dirty="0"/>
              <a:t> fold()</a:t>
            </a:r>
            <a:r>
              <a:rPr lang="en-IN" dirty="0"/>
              <a:t> and</a:t>
            </a:r>
            <a:r>
              <a:rPr lang="en-IN" i="1" dirty="0"/>
              <a:t> reduce()</a:t>
            </a:r>
            <a:r>
              <a:rPr lang="en-IN" dirty="0"/>
              <a:t> is that, </a:t>
            </a:r>
            <a:r>
              <a:rPr lang="en-IN" i="1" dirty="0"/>
              <a:t>reduce()</a:t>
            </a:r>
            <a:r>
              <a:rPr lang="en-IN" dirty="0"/>
              <a:t> throws an exception for empty collection, but </a:t>
            </a:r>
            <a:r>
              <a:rPr lang="en-IN" i="1" dirty="0"/>
              <a:t>fold()</a:t>
            </a:r>
            <a:r>
              <a:rPr lang="en-IN" dirty="0"/>
              <a:t> is defined for empty collection.</a:t>
            </a:r>
          </a:p>
          <a:p>
            <a:r>
              <a:rPr lang="en-IN" dirty="0" err="1"/>
              <a:t>val</a:t>
            </a:r>
            <a:r>
              <a:rPr lang="en-IN" dirty="0"/>
              <a:t> rdd1 = </a:t>
            </a:r>
            <a:r>
              <a:rPr lang="en-IN" dirty="0" err="1"/>
              <a:t>spark.sparkContext.parallelize</a:t>
            </a:r>
            <a:r>
              <a:rPr lang="en-IN" dirty="0"/>
              <a:t>(</a:t>
            </a:r>
            <a:r>
              <a:rPr lang="en-IN" b="1" dirty="0"/>
              <a:t>List</a:t>
            </a:r>
            <a:r>
              <a:rPr lang="en-IN" dirty="0"/>
              <a:t>(("maths", 80),("science", 90)))</a:t>
            </a:r>
          </a:p>
          <a:p>
            <a:r>
              <a:rPr lang="en-IN" dirty="0" err="1"/>
              <a:t>val</a:t>
            </a:r>
            <a:r>
              <a:rPr lang="en-IN" dirty="0"/>
              <a:t> </a:t>
            </a:r>
            <a:r>
              <a:rPr lang="en-IN" dirty="0" err="1"/>
              <a:t>additionalMarks</a:t>
            </a:r>
            <a:r>
              <a:rPr lang="en-IN" dirty="0"/>
              <a:t> = ("extra", 4)</a:t>
            </a:r>
          </a:p>
          <a:p>
            <a:r>
              <a:rPr lang="en-IN" dirty="0" err="1"/>
              <a:t>val</a:t>
            </a:r>
            <a:r>
              <a:rPr lang="en-IN" dirty="0"/>
              <a:t> sum = rdd1.fold(</a:t>
            </a:r>
            <a:r>
              <a:rPr lang="en-IN" dirty="0" err="1"/>
              <a:t>additionalMarks</a:t>
            </a:r>
            <a:r>
              <a:rPr lang="en-IN" dirty="0"/>
              <a:t>){ (</a:t>
            </a:r>
            <a:r>
              <a:rPr lang="en-IN" dirty="0" err="1"/>
              <a:t>acc</a:t>
            </a:r>
            <a:r>
              <a:rPr lang="en-IN" dirty="0"/>
              <a:t>, marks) =&gt; </a:t>
            </a:r>
            <a:r>
              <a:rPr lang="en-IN" dirty="0" err="1"/>
              <a:t>val</a:t>
            </a:r>
            <a:r>
              <a:rPr lang="en-IN" dirty="0"/>
              <a:t> add = acc._2 + marks._2</a:t>
            </a:r>
          </a:p>
          <a:p>
            <a:r>
              <a:rPr lang="en-IN" dirty="0"/>
              <a:t>("total", add)</a:t>
            </a:r>
          </a:p>
          <a:p>
            <a:r>
              <a:rPr lang="en-IN" dirty="0"/>
              <a:t>}</a:t>
            </a:r>
          </a:p>
          <a:p>
            <a:r>
              <a:rPr lang="en-IN" b="1" dirty="0" err="1"/>
              <a:t>print</a:t>
            </a:r>
            <a:r>
              <a:rPr lang="en-IN" dirty="0" err="1"/>
              <a:t>ln</a:t>
            </a:r>
            <a:r>
              <a:rPr lang="en-IN" dirty="0"/>
              <a:t>(sum)</a:t>
            </a:r>
          </a:p>
          <a:p>
            <a:endParaRPr lang="en-IN" dirty="0"/>
          </a:p>
          <a:p>
            <a:endParaRPr lang="en-IN" dirty="0"/>
          </a:p>
          <a:p>
            <a:r>
              <a:rPr lang="en-IN" b="1" dirty="0"/>
              <a:t>foreach()</a:t>
            </a:r>
          </a:p>
          <a:p>
            <a:r>
              <a:rPr lang="en-IN" dirty="0"/>
              <a:t>When we have a situation where we want to apply operation on each element of RDD, but it should not return value to the </a:t>
            </a:r>
            <a:r>
              <a:rPr lang="en-IN" i="1" dirty="0"/>
              <a:t>driver</a:t>
            </a:r>
            <a:r>
              <a:rPr lang="en-IN" dirty="0"/>
              <a:t>. In this case, </a:t>
            </a:r>
            <a:r>
              <a:rPr lang="en-IN" b="1" dirty="0"/>
              <a:t>foreach()</a:t>
            </a:r>
            <a:r>
              <a:rPr lang="en-IN" dirty="0"/>
              <a:t> function is useful. For example, inserting a record into the database</a:t>
            </a:r>
          </a:p>
          <a:p>
            <a:endParaRPr lang="en-IN" dirty="0"/>
          </a:p>
          <a:p>
            <a:r>
              <a:rPr lang="en-IN" dirty="0" err="1"/>
              <a:t>val</a:t>
            </a:r>
            <a:r>
              <a:rPr lang="en-IN" dirty="0"/>
              <a:t> data = </a:t>
            </a:r>
            <a:r>
              <a:rPr lang="en-IN" dirty="0" err="1"/>
              <a:t>spark.sparkContext.parallelize</a:t>
            </a:r>
            <a:r>
              <a:rPr lang="en-IN" dirty="0"/>
              <a:t>(Array(('k',5),('s',3),('s',4),('p',7),('p',5),('t',8),('k',6)),3)</a:t>
            </a:r>
          </a:p>
          <a:p>
            <a:r>
              <a:rPr lang="en-IN" dirty="0" err="1"/>
              <a:t>val</a:t>
            </a:r>
            <a:r>
              <a:rPr lang="en-IN" dirty="0"/>
              <a:t> group = </a:t>
            </a:r>
            <a:r>
              <a:rPr lang="en-IN" dirty="0" err="1"/>
              <a:t>data.groupByKey</a:t>
            </a:r>
            <a:r>
              <a:rPr lang="en-IN" dirty="0"/>
              <a:t>().collect()</a:t>
            </a:r>
          </a:p>
          <a:p>
            <a:r>
              <a:rPr lang="en-IN" dirty="0" err="1"/>
              <a:t>group.</a:t>
            </a:r>
            <a:r>
              <a:rPr lang="en-IN" b="1" dirty="0" err="1"/>
              <a:t>foreach</a:t>
            </a:r>
            <a:r>
              <a:rPr lang="en-IN" dirty="0"/>
              <a:t>(</a:t>
            </a:r>
            <a:r>
              <a:rPr lang="en-IN" b="1" dirty="0" err="1"/>
              <a:t>print</a:t>
            </a:r>
            <a:r>
              <a:rPr lang="en-IN" dirty="0" err="1"/>
              <a:t>ln</a:t>
            </a:r>
            <a:r>
              <a:rPr lang="en-IN" dirty="0"/>
              <a: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735282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2B2B6D-95AE-4E25-8E30-EB528BA7C7A4}"/>
              </a:ext>
            </a:extLst>
          </p:cNvPr>
          <p:cNvPicPr>
            <a:picLocks noChangeAspect="1"/>
          </p:cNvPicPr>
          <p:nvPr/>
        </p:nvPicPr>
        <p:blipFill>
          <a:blip r:embed="rId2"/>
          <a:stretch>
            <a:fillRect/>
          </a:stretch>
        </p:blipFill>
        <p:spPr>
          <a:xfrm>
            <a:off x="2111253" y="1364274"/>
            <a:ext cx="7019925" cy="3848100"/>
          </a:xfrm>
          <a:prstGeom prst="rect">
            <a:avLst/>
          </a:prstGeom>
        </p:spPr>
      </p:pic>
    </p:spTree>
    <p:extLst>
      <p:ext uri="{BB962C8B-B14F-4D97-AF65-F5344CB8AC3E}">
        <p14:creationId xmlns:p14="http://schemas.microsoft.com/office/powerpoint/2010/main" val="390605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C744D-6B16-4E95-B4D4-E9C58B717537}"/>
              </a:ext>
            </a:extLst>
          </p:cNvPr>
          <p:cNvSpPr txBox="1"/>
          <p:nvPr/>
        </p:nvSpPr>
        <p:spPr>
          <a:xfrm>
            <a:off x="738553" y="641838"/>
            <a:ext cx="9838592" cy="8494633"/>
          </a:xfrm>
          <a:prstGeom prst="rect">
            <a:avLst/>
          </a:prstGeom>
          <a:noFill/>
        </p:spPr>
        <p:txBody>
          <a:bodyPr wrap="square" rtlCol="0">
            <a:spAutoFit/>
          </a:bodyPr>
          <a:lstStyle/>
          <a:p>
            <a:endParaRPr lang="en-IN" dirty="0"/>
          </a:p>
          <a:p>
            <a:r>
              <a:rPr lang="en-IN" sz="1400" dirty="0"/>
              <a:t>As usual we have 3 node cluster , one </a:t>
            </a:r>
            <a:r>
              <a:rPr lang="en-IN" sz="1400" dirty="0" err="1"/>
              <a:t>namenode</a:t>
            </a:r>
            <a:r>
              <a:rPr lang="en-IN" sz="1400" dirty="0"/>
              <a:t> (namenode1) and two </a:t>
            </a:r>
            <a:r>
              <a:rPr lang="en-IN" sz="1400" dirty="0" err="1"/>
              <a:t>datanodes</a:t>
            </a:r>
            <a:r>
              <a:rPr lang="en-IN" sz="1400" dirty="0"/>
              <a:t> (datanode1,datanode2). We already have </a:t>
            </a:r>
            <a:r>
              <a:rPr lang="en-IN" sz="1400" dirty="0" err="1"/>
              <a:t>hdfs</a:t>
            </a:r>
            <a:r>
              <a:rPr lang="en-IN" sz="1400" dirty="0"/>
              <a:t> and java configured.</a:t>
            </a:r>
          </a:p>
          <a:p>
            <a:endParaRPr lang="en-IN" sz="1400" dirty="0"/>
          </a:p>
          <a:p>
            <a:r>
              <a:rPr lang="en-IN" sz="1400" dirty="0"/>
              <a:t>We have spark and </a:t>
            </a:r>
            <a:r>
              <a:rPr lang="en-IN" sz="1400" dirty="0" err="1"/>
              <a:t>scala</a:t>
            </a:r>
            <a:r>
              <a:rPr lang="en-IN" sz="1400" dirty="0"/>
              <a:t> software present in /home/Hadoop/</a:t>
            </a:r>
            <a:r>
              <a:rPr lang="en-IN" sz="1400" dirty="0" err="1"/>
              <a:t>softwares</a:t>
            </a:r>
            <a:r>
              <a:rPr lang="en-IN" sz="1400" dirty="0"/>
              <a:t>/</a:t>
            </a:r>
          </a:p>
          <a:p>
            <a:endParaRPr lang="en-IN" sz="1400" dirty="0"/>
          </a:p>
          <a:p>
            <a:r>
              <a:rPr lang="en-IN" sz="1400" dirty="0"/>
              <a:t>Perform below steps in namenode1</a:t>
            </a:r>
          </a:p>
          <a:p>
            <a:endParaRPr lang="en-IN" dirty="0"/>
          </a:p>
          <a:p>
            <a:r>
              <a:rPr lang="en-IN" u="sng" dirty="0"/>
              <a:t>Create folder </a:t>
            </a:r>
          </a:p>
          <a:p>
            <a:endParaRPr lang="en-IN" dirty="0"/>
          </a:p>
          <a:p>
            <a:r>
              <a:rPr lang="en-IN" sz="1400" dirty="0" err="1"/>
              <a:t>sudo</a:t>
            </a:r>
            <a:r>
              <a:rPr lang="en-IN" sz="1400" dirty="0"/>
              <a:t> </a:t>
            </a:r>
            <a:r>
              <a:rPr lang="en-IN" sz="1400" dirty="0" err="1"/>
              <a:t>mkdir</a:t>
            </a:r>
            <a:r>
              <a:rPr lang="en-IN" sz="1400" dirty="0"/>
              <a:t> /</a:t>
            </a:r>
            <a:r>
              <a:rPr lang="en-IN" sz="1400" dirty="0" err="1"/>
              <a:t>usr</a:t>
            </a:r>
            <a:r>
              <a:rPr lang="en-IN" sz="1400" dirty="0"/>
              <a:t>/local/spark</a:t>
            </a:r>
          </a:p>
          <a:p>
            <a:r>
              <a:rPr lang="en-IN" sz="1400" dirty="0" err="1"/>
              <a:t>sudo</a:t>
            </a:r>
            <a:r>
              <a:rPr lang="en-IN" sz="1400" dirty="0"/>
              <a:t> </a:t>
            </a:r>
            <a:r>
              <a:rPr lang="en-IN" sz="1400" dirty="0" err="1"/>
              <a:t>mkdir</a:t>
            </a:r>
            <a:r>
              <a:rPr lang="en-IN" sz="1400" dirty="0"/>
              <a:t> /</a:t>
            </a:r>
            <a:r>
              <a:rPr lang="en-IN" sz="1400" dirty="0" err="1"/>
              <a:t>usr</a:t>
            </a:r>
            <a:r>
              <a:rPr lang="en-IN" sz="1400" dirty="0"/>
              <a:t>/local/</a:t>
            </a:r>
            <a:r>
              <a:rPr lang="en-IN" sz="1400" dirty="0" err="1"/>
              <a:t>scala</a:t>
            </a:r>
            <a:endParaRPr lang="en-IN" sz="1400" dirty="0"/>
          </a:p>
          <a:p>
            <a:r>
              <a:rPr lang="en-IN" sz="1400" dirty="0" err="1"/>
              <a:t>sudo</a:t>
            </a:r>
            <a:r>
              <a:rPr lang="en-IN" sz="1400" dirty="0"/>
              <a:t> </a:t>
            </a:r>
            <a:r>
              <a:rPr lang="en-IN" sz="1400" dirty="0" err="1"/>
              <a:t>mkdir</a:t>
            </a:r>
            <a:r>
              <a:rPr lang="en-IN" sz="1400" dirty="0"/>
              <a:t> /var/spark</a:t>
            </a:r>
          </a:p>
          <a:p>
            <a:r>
              <a:rPr lang="en-IN" sz="1400" dirty="0" err="1"/>
              <a:t>sudo</a:t>
            </a:r>
            <a:r>
              <a:rPr lang="en-IN" sz="1400" dirty="0"/>
              <a:t> </a:t>
            </a:r>
            <a:r>
              <a:rPr lang="en-IN" sz="1400" dirty="0" err="1"/>
              <a:t>mkdir</a:t>
            </a:r>
            <a:r>
              <a:rPr lang="en-IN" sz="1400" dirty="0"/>
              <a:t> /var/spark/</a:t>
            </a:r>
            <a:r>
              <a:rPr lang="en-IN" sz="1400" dirty="0" err="1"/>
              <a:t>tmp</a:t>
            </a:r>
            <a:endParaRPr lang="en-IN" sz="1400" dirty="0"/>
          </a:p>
          <a:p>
            <a:endParaRPr lang="en-IN" dirty="0"/>
          </a:p>
          <a:p>
            <a:r>
              <a:rPr lang="en-IN" u="sng" dirty="0"/>
              <a:t>Grant permission</a:t>
            </a:r>
          </a:p>
          <a:p>
            <a:endParaRPr lang="en-IN" dirty="0"/>
          </a:p>
          <a:p>
            <a:r>
              <a:rPr lang="en-IN" sz="1400" dirty="0" err="1"/>
              <a:t>sudo</a:t>
            </a:r>
            <a:r>
              <a:rPr lang="en-IN" sz="1400" dirty="0"/>
              <a:t> </a:t>
            </a:r>
            <a:r>
              <a:rPr lang="en-IN" sz="1400" dirty="0" err="1"/>
              <a:t>chmod</a:t>
            </a:r>
            <a:r>
              <a:rPr lang="en-IN" sz="1400" dirty="0"/>
              <a:t> -R 777 /</a:t>
            </a:r>
            <a:r>
              <a:rPr lang="en-IN" sz="1400" dirty="0" err="1"/>
              <a:t>usr</a:t>
            </a:r>
            <a:r>
              <a:rPr lang="en-IN" sz="1400" dirty="0"/>
              <a:t>/local/spark</a:t>
            </a:r>
          </a:p>
          <a:p>
            <a:r>
              <a:rPr lang="en-IN" sz="1400" dirty="0" err="1"/>
              <a:t>sudo</a:t>
            </a:r>
            <a:r>
              <a:rPr lang="en-IN" sz="1400" dirty="0"/>
              <a:t> </a:t>
            </a:r>
            <a:r>
              <a:rPr lang="en-IN" sz="1400" dirty="0" err="1"/>
              <a:t>chmod</a:t>
            </a:r>
            <a:r>
              <a:rPr lang="en-IN" sz="1400" dirty="0"/>
              <a:t> -R 777 /</a:t>
            </a:r>
            <a:r>
              <a:rPr lang="en-IN" sz="1400" dirty="0" err="1"/>
              <a:t>usr</a:t>
            </a:r>
            <a:r>
              <a:rPr lang="en-IN" sz="1400" dirty="0"/>
              <a:t>/local/</a:t>
            </a:r>
            <a:r>
              <a:rPr lang="en-IN" sz="1400" dirty="0" err="1"/>
              <a:t>scala</a:t>
            </a:r>
            <a:endParaRPr lang="en-IN" sz="1400" dirty="0"/>
          </a:p>
          <a:p>
            <a:r>
              <a:rPr lang="en-IN" sz="1400" dirty="0" err="1"/>
              <a:t>sudo</a:t>
            </a:r>
            <a:r>
              <a:rPr lang="en-IN" sz="1400" dirty="0"/>
              <a:t> </a:t>
            </a:r>
            <a:r>
              <a:rPr lang="en-IN" sz="1400" dirty="0" err="1"/>
              <a:t>chmod</a:t>
            </a:r>
            <a:r>
              <a:rPr lang="en-IN" sz="1400" dirty="0"/>
              <a:t> -R 777 /var/spark</a:t>
            </a:r>
          </a:p>
          <a:p>
            <a:endParaRPr lang="en-IN" dirty="0"/>
          </a:p>
          <a:p>
            <a:r>
              <a:rPr lang="en-IN" u="sng" dirty="0"/>
              <a:t>Change owner </a:t>
            </a:r>
          </a:p>
          <a:p>
            <a:r>
              <a:rPr lang="en-IN" sz="1400" dirty="0" err="1"/>
              <a:t>sudo</a:t>
            </a:r>
            <a:r>
              <a:rPr lang="en-IN" sz="1400" dirty="0"/>
              <a:t> </a:t>
            </a:r>
            <a:r>
              <a:rPr lang="en-IN" sz="1400" dirty="0" err="1"/>
              <a:t>chown</a:t>
            </a:r>
            <a:r>
              <a:rPr lang="en-IN" sz="1400" dirty="0"/>
              <a:t> -R </a:t>
            </a:r>
            <a:r>
              <a:rPr lang="en-IN" sz="1400" dirty="0" err="1"/>
              <a:t>hadoop:hadoop</a:t>
            </a:r>
            <a:r>
              <a:rPr lang="en-IN" sz="1400" dirty="0"/>
              <a:t> /</a:t>
            </a:r>
            <a:r>
              <a:rPr lang="en-IN" sz="1400" dirty="0" err="1"/>
              <a:t>usr</a:t>
            </a:r>
            <a:r>
              <a:rPr lang="en-IN" sz="1400" dirty="0"/>
              <a:t>/local/</a:t>
            </a:r>
            <a:r>
              <a:rPr lang="en-IN" sz="1400" dirty="0" err="1"/>
              <a:t>scala</a:t>
            </a:r>
            <a:endParaRPr lang="en-IN" sz="1400" dirty="0"/>
          </a:p>
          <a:p>
            <a:r>
              <a:rPr lang="en-IN" sz="1400" dirty="0" err="1"/>
              <a:t>sudo</a:t>
            </a:r>
            <a:r>
              <a:rPr lang="en-IN" sz="1400" dirty="0"/>
              <a:t> </a:t>
            </a:r>
            <a:r>
              <a:rPr lang="en-IN" sz="1400" dirty="0" err="1"/>
              <a:t>chown</a:t>
            </a:r>
            <a:r>
              <a:rPr lang="en-IN" sz="1400" dirty="0"/>
              <a:t> -R </a:t>
            </a:r>
            <a:r>
              <a:rPr lang="en-IN" sz="1400" dirty="0" err="1"/>
              <a:t>hadoop:hadoop</a:t>
            </a:r>
            <a:r>
              <a:rPr lang="en-IN" sz="1400" dirty="0"/>
              <a:t> /</a:t>
            </a:r>
            <a:r>
              <a:rPr lang="en-IN" sz="1400" dirty="0" err="1"/>
              <a:t>usr</a:t>
            </a:r>
            <a:r>
              <a:rPr lang="en-IN" sz="1400" dirty="0"/>
              <a:t>/local/spark</a:t>
            </a:r>
          </a:p>
          <a:p>
            <a:r>
              <a:rPr lang="en-IN" sz="1400" dirty="0" err="1"/>
              <a:t>sudo</a:t>
            </a:r>
            <a:r>
              <a:rPr lang="en-IN" sz="1400" dirty="0"/>
              <a:t> </a:t>
            </a:r>
            <a:r>
              <a:rPr lang="en-IN" sz="1400" dirty="0" err="1"/>
              <a:t>chown</a:t>
            </a:r>
            <a:r>
              <a:rPr lang="en-IN" sz="1400" dirty="0"/>
              <a:t> -R </a:t>
            </a:r>
            <a:r>
              <a:rPr lang="en-IN" sz="1400" dirty="0" err="1"/>
              <a:t>hadoop:hadoop</a:t>
            </a:r>
            <a:r>
              <a:rPr lang="en-IN" sz="1400" dirty="0"/>
              <a:t> /var/spark</a:t>
            </a:r>
          </a:p>
          <a:p>
            <a:endParaRPr lang="en-IN" sz="1400" dirty="0"/>
          </a:p>
          <a:p>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
        <p:nvSpPr>
          <p:cNvPr id="3" name="TextBox 2">
            <a:extLst>
              <a:ext uri="{FF2B5EF4-FFF2-40B4-BE49-F238E27FC236}">
                <a16:creationId xmlns:a16="http://schemas.microsoft.com/office/drawing/2014/main" id="{975277D0-5AA5-49A9-8E51-426D5929F30F}"/>
              </a:ext>
            </a:extLst>
          </p:cNvPr>
          <p:cNvSpPr txBox="1"/>
          <p:nvPr/>
        </p:nvSpPr>
        <p:spPr>
          <a:xfrm>
            <a:off x="2988651" y="426340"/>
            <a:ext cx="5338397" cy="584775"/>
          </a:xfrm>
          <a:prstGeom prst="rect">
            <a:avLst/>
          </a:prstGeom>
          <a:noFill/>
        </p:spPr>
        <p:txBody>
          <a:bodyPr wrap="square" rtlCol="0">
            <a:spAutoFit/>
          </a:bodyPr>
          <a:lstStyle/>
          <a:p>
            <a:r>
              <a:rPr lang="en-IN" sz="3200" b="1" dirty="0"/>
              <a:t>Spark and </a:t>
            </a:r>
            <a:r>
              <a:rPr lang="en-IN" sz="3200" b="1" dirty="0" err="1"/>
              <a:t>scala</a:t>
            </a:r>
            <a:r>
              <a:rPr lang="en-IN" sz="3200" b="1" dirty="0"/>
              <a:t>  installation</a:t>
            </a:r>
          </a:p>
        </p:txBody>
      </p:sp>
    </p:spTree>
    <p:extLst>
      <p:ext uri="{BB962C8B-B14F-4D97-AF65-F5344CB8AC3E}">
        <p14:creationId xmlns:p14="http://schemas.microsoft.com/office/powerpoint/2010/main" val="16753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5051F-FDC7-4180-A819-1CC81FA2D4F1}"/>
              </a:ext>
            </a:extLst>
          </p:cNvPr>
          <p:cNvSpPr txBox="1"/>
          <p:nvPr/>
        </p:nvSpPr>
        <p:spPr>
          <a:xfrm>
            <a:off x="3955805" y="364794"/>
            <a:ext cx="4977179"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BD20579-2828-4BA6-9E09-3C01A140FF2A}"/>
              </a:ext>
            </a:extLst>
          </p:cNvPr>
          <p:cNvSpPr txBox="1"/>
          <p:nvPr/>
        </p:nvSpPr>
        <p:spPr>
          <a:xfrm>
            <a:off x="826477" y="808892"/>
            <a:ext cx="9671538" cy="7355860"/>
          </a:xfrm>
          <a:prstGeom prst="rect">
            <a:avLst/>
          </a:prstGeom>
          <a:noFill/>
        </p:spPr>
        <p:txBody>
          <a:bodyPr wrap="square" rtlCol="0">
            <a:spAutoFit/>
          </a:bodyPr>
          <a:lstStyle/>
          <a:p>
            <a:r>
              <a:rPr lang="en-IN" dirty="0"/>
              <a:t>Perform below steps in namenode1</a:t>
            </a:r>
          </a:p>
          <a:p>
            <a:endParaRPr lang="en-IN" dirty="0"/>
          </a:p>
          <a:p>
            <a:r>
              <a:rPr lang="en-IN" u="sng" dirty="0"/>
              <a:t>Copy software</a:t>
            </a:r>
          </a:p>
          <a:p>
            <a:endParaRPr lang="en-IN" dirty="0"/>
          </a:p>
          <a:p>
            <a:r>
              <a:rPr lang="en-IN" sz="1400" dirty="0"/>
              <a:t> cp /home/</a:t>
            </a:r>
            <a:r>
              <a:rPr lang="en-IN" sz="1400" dirty="0" err="1"/>
              <a:t>hadoop</a:t>
            </a:r>
            <a:r>
              <a:rPr lang="en-IN" sz="1400" dirty="0"/>
              <a:t>/</a:t>
            </a:r>
            <a:r>
              <a:rPr lang="en-IN" sz="1400" dirty="0" err="1"/>
              <a:t>softwares</a:t>
            </a:r>
            <a:r>
              <a:rPr lang="en-IN" sz="1400" dirty="0"/>
              <a:t>/spark-2.2.0-bin-hadoop2.7.tgz /</a:t>
            </a:r>
            <a:r>
              <a:rPr lang="en-IN" sz="1400" dirty="0" err="1"/>
              <a:t>usr</a:t>
            </a:r>
            <a:r>
              <a:rPr lang="en-IN" sz="1400" dirty="0"/>
              <a:t>/local/spark/</a:t>
            </a:r>
          </a:p>
          <a:p>
            <a:r>
              <a:rPr lang="en-IN" sz="1400" dirty="0"/>
              <a:t> cp /home/</a:t>
            </a:r>
            <a:r>
              <a:rPr lang="en-IN" sz="1400" dirty="0" err="1"/>
              <a:t>hadoop</a:t>
            </a:r>
            <a:r>
              <a:rPr lang="en-IN" sz="1400" dirty="0"/>
              <a:t>/</a:t>
            </a:r>
            <a:r>
              <a:rPr lang="en-IN" sz="1400" dirty="0" err="1"/>
              <a:t>softwares</a:t>
            </a:r>
            <a:r>
              <a:rPr lang="en-IN" sz="1400" dirty="0"/>
              <a:t>/scala-2.10.5.tgz /</a:t>
            </a:r>
            <a:r>
              <a:rPr lang="en-IN" sz="1400" dirty="0" err="1"/>
              <a:t>usr</a:t>
            </a:r>
            <a:r>
              <a:rPr lang="en-IN" sz="1400" dirty="0"/>
              <a:t>/local/</a:t>
            </a:r>
            <a:r>
              <a:rPr lang="en-IN" sz="1400" dirty="0" err="1"/>
              <a:t>scala</a:t>
            </a:r>
            <a:r>
              <a:rPr lang="en-IN" sz="1400" dirty="0"/>
              <a:t>/</a:t>
            </a:r>
          </a:p>
          <a:p>
            <a:r>
              <a:rPr lang="en-IN" sz="1400" dirty="0"/>
              <a:t>      </a:t>
            </a:r>
            <a:endParaRPr lang="da-DK" dirty="0"/>
          </a:p>
          <a:p>
            <a:r>
              <a:rPr lang="en-IN" u="sng" dirty="0"/>
              <a:t>Extract the file</a:t>
            </a:r>
          </a:p>
          <a:p>
            <a:endParaRPr lang="en-IN" dirty="0"/>
          </a:p>
          <a:p>
            <a:r>
              <a:rPr lang="en-IN" sz="1400" dirty="0"/>
              <a:t>tar –</a:t>
            </a:r>
            <a:r>
              <a:rPr lang="en-IN" sz="1400" dirty="0" err="1"/>
              <a:t>xvzf</a:t>
            </a:r>
            <a:r>
              <a:rPr lang="en-IN" sz="1400" dirty="0"/>
              <a:t> spark-2.2.0-bin-hadoop2.7.tgz</a:t>
            </a:r>
          </a:p>
          <a:p>
            <a:r>
              <a:rPr lang="en-IN" sz="1400" dirty="0"/>
              <a:t>tar –</a:t>
            </a:r>
            <a:r>
              <a:rPr lang="en-IN" sz="1400" dirty="0" err="1"/>
              <a:t>xvzf</a:t>
            </a:r>
            <a:r>
              <a:rPr lang="en-IN" sz="1400" dirty="0"/>
              <a:t> scala-2.10.5.tgz </a:t>
            </a:r>
          </a:p>
          <a:p>
            <a:endParaRPr lang="en-IN" sz="1400" dirty="0"/>
          </a:p>
          <a:p>
            <a:r>
              <a:rPr lang="en-IN" u="sng" dirty="0"/>
              <a:t>Move file</a:t>
            </a:r>
          </a:p>
          <a:p>
            <a:endParaRPr lang="en-IN" dirty="0"/>
          </a:p>
          <a:p>
            <a:r>
              <a:rPr lang="en-IN" sz="1400" dirty="0"/>
              <a:t>cd /</a:t>
            </a:r>
            <a:r>
              <a:rPr lang="en-IN" sz="1400" dirty="0" err="1"/>
              <a:t>usr</a:t>
            </a:r>
            <a:r>
              <a:rPr lang="en-IN" sz="1400" dirty="0"/>
              <a:t>/local/spark/spark-2.2.0-bin-hadoop2.7 </a:t>
            </a:r>
          </a:p>
          <a:p>
            <a:r>
              <a:rPr lang="da-DK" sz="1400" dirty="0"/>
              <a:t>mv * ../</a:t>
            </a:r>
          </a:p>
          <a:p>
            <a:r>
              <a:rPr lang="da-DK" sz="1400" dirty="0"/>
              <a:t>rmdir </a:t>
            </a:r>
            <a:r>
              <a:rPr lang="en-IN" sz="1400" dirty="0"/>
              <a:t>spark-2.2.0-bin-hadoop2.7</a:t>
            </a:r>
          </a:p>
          <a:p>
            <a:endParaRPr lang="en-IN" sz="1400" dirty="0"/>
          </a:p>
          <a:p>
            <a:r>
              <a:rPr lang="en-IN" sz="1400" dirty="0"/>
              <a:t>cd /</a:t>
            </a:r>
            <a:r>
              <a:rPr lang="en-IN" sz="1400" dirty="0" err="1"/>
              <a:t>usr</a:t>
            </a:r>
            <a:r>
              <a:rPr lang="en-IN" sz="1400" dirty="0"/>
              <a:t>/local/spark/ scala-2.10.5 </a:t>
            </a:r>
          </a:p>
          <a:p>
            <a:r>
              <a:rPr lang="da-DK" sz="1400" dirty="0"/>
              <a:t>mv * ../</a:t>
            </a:r>
          </a:p>
          <a:p>
            <a:r>
              <a:rPr lang="da-DK" sz="1400" dirty="0"/>
              <a:t>rmdir </a:t>
            </a:r>
            <a:r>
              <a:rPr lang="en-IN" sz="1400" dirty="0"/>
              <a:t>scala-2.10.5</a:t>
            </a:r>
          </a:p>
          <a:p>
            <a:endParaRPr lang="en-IN" sz="1400" dirty="0"/>
          </a:p>
          <a:p>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5108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6287966"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676848" y="1072660"/>
            <a:ext cx="9624646" cy="7017306"/>
          </a:xfrm>
          <a:prstGeom prst="rect">
            <a:avLst/>
          </a:prstGeom>
          <a:noFill/>
        </p:spPr>
        <p:txBody>
          <a:bodyPr wrap="square" rtlCol="0">
            <a:spAutoFit/>
          </a:bodyPr>
          <a:lstStyle/>
          <a:p>
            <a:endParaRPr lang="en-IN" dirty="0"/>
          </a:p>
          <a:p>
            <a:r>
              <a:rPr lang="en-IN" dirty="0"/>
              <a:t>Set path for spark/bin in  ~/.</a:t>
            </a:r>
            <a:r>
              <a:rPr lang="en-IN" dirty="0" err="1"/>
              <a:t>bashrc</a:t>
            </a:r>
            <a:r>
              <a:rPr lang="en-IN" dirty="0"/>
              <a:t> file </a:t>
            </a:r>
          </a:p>
          <a:p>
            <a:endParaRPr lang="en-IN" dirty="0"/>
          </a:p>
          <a:p>
            <a:r>
              <a:rPr lang="en-IN" dirty="0" err="1"/>
              <a:t>gedit</a:t>
            </a:r>
            <a:r>
              <a:rPr lang="en-IN" dirty="0"/>
              <a:t> ~/.</a:t>
            </a:r>
            <a:r>
              <a:rPr lang="en-IN" dirty="0" err="1"/>
              <a:t>bashrc</a:t>
            </a:r>
            <a:endParaRPr lang="en-IN" dirty="0"/>
          </a:p>
          <a:p>
            <a:endParaRPr lang="en-IN" dirty="0"/>
          </a:p>
          <a:p>
            <a:r>
              <a:rPr lang="en-IN" dirty="0"/>
              <a:t>export SCALA_HOME=/</a:t>
            </a:r>
            <a:r>
              <a:rPr lang="en-IN" dirty="0" err="1"/>
              <a:t>usr</a:t>
            </a:r>
            <a:r>
              <a:rPr lang="en-IN" dirty="0"/>
              <a:t>/local/</a:t>
            </a:r>
            <a:r>
              <a:rPr lang="en-IN" dirty="0" err="1"/>
              <a:t>scala</a:t>
            </a:r>
            <a:endParaRPr lang="en-IN" dirty="0"/>
          </a:p>
          <a:p>
            <a:r>
              <a:rPr lang="en-IN" dirty="0"/>
              <a:t>export SPARK_HOME=/</a:t>
            </a:r>
            <a:r>
              <a:rPr lang="en-IN" dirty="0" err="1"/>
              <a:t>usr</a:t>
            </a:r>
            <a:r>
              <a:rPr lang="en-IN" dirty="0"/>
              <a:t>/local/spark</a:t>
            </a:r>
          </a:p>
          <a:p>
            <a:r>
              <a:rPr lang="en-IN" dirty="0"/>
              <a:t>export PATH=$SPARK_HOME/bin:$JAVA_HOME/bin:$SCALA_HOME/bin:$PATH</a:t>
            </a:r>
          </a:p>
          <a:p>
            <a:r>
              <a:rPr lang="en-IN" dirty="0"/>
              <a:t>export SPARK_CLASSPATH=/</a:t>
            </a:r>
            <a:r>
              <a:rPr lang="en-IN" dirty="0" err="1"/>
              <a:t>usr</a:t>
            </a:r>
            <a:r>
              <a:rPr lang="en-IN" dirty="0"/>
              <a:t>/share/java/mysql-connector-java-5.1.28.jar</a:t>
            </a:r>
          </a:p>
          <a:p>
            <a:r>
              <a:rPr lang="en-IN" dirty="0"/>
              <a:t>export LD_LIBRARY_PATH=$HADOOP_PREFIX/lib/native:$LD_LIBRARY_PATH</a:t>
            </a:r>
          </a:p>
          <a:p>
            <a:r>
              <a:rPr lang="en-IN" dirty="0"/>
              <a:t>export HADOOP_CONF_DIR=$HADOOP_PREFIX/etc/</a:t>
            </a:r>
            <a:r>
              <a:rPr lang="en-IN" dirty="0" err="1"/>
              <a:t>hadoop</a:t>
            </a:r>
            <a:endParaRPr lang="en-IN" dirty="0"/>
          </a:p>
          <a:p>
            <a:r>
              <a:rPr lang="en-IN" dirty="0"/>
              <a:t>export PATH=/</a:t>
            </a:r>
            <a:r>
              <a:rPr lang="en-IN" dirty="0" err="1"/>
              <a:t>usr</a:t>
            </a:r>
            <a:r>
              <a:rPr lang="en-IN" dirty="0"/>
              <a:t>/share/java/mysql-connector-java-5.1.28.jar:$PATH</a:t>
            </a:r>
          </a:p>
          <a:p>
            <a:endParaRPr lang="en-IN" dirty="0"/>
          </a:p>
          <a:p>
            <a:r>
              <a:rPr lang="en-IN" dirty="0"/>
              <a:t>Now execute </a:t>
            </a:r>
          </a:p>
          <a:p>
            <a:endParaRPr lang="en-IN" dirty="0"/>
          </a:p>
          <a:p>
            <a:r>
              <a:rPr lang="en-IN" dirty="0"/>
              <a:t>source ~/.</a:t>
            </a:r>
            <a:r>
              <a:rPr lang="en-IN" dirty="0" err="1"/>
              <a:t>bashrc</a:t>
            </a:r>
            <a:endParaRPr lang="en-IN" dirty="0"/>
          </a:p>
          <a:p>
            <a:r>
              <a:rPr lang="en-IN" dirty="0"/>
              <a:t>Now change the configuration of spark </a:t>
            </a:r>
          </a:p>
          <a:p>
            <a:endParaRPr lang="en-IN" dirty="0"/>
          </a:p>
          <a:p>
            <a:r>
              <a:rPr lang="en-IN" dirty="0"/>
              <a:t>cd </a:t>
            </a:r>
            <a:r>
              <a:rPr lang="en-IN" b="1" dirty="0"/>
              <a:t>/</a:t>
            </a:r>
            <a:r>
              <a:rPr lang="en-IN" b="1" dirty="0" err="1"/>
              <a:t>usr</a:t>
            </a:r>
            <a:r>
              <a:rPr lang="en-IN" b="1" dirty="0"/>
              <a:t>/local/spark/conf</a:t>
            </a:r>
            <a:endParaRPr lang="en-IN" dirty="0"/>
          </a:p>
          <a:p>
            <a:r>
              <a:rPr lang="en-IN" dirty="0"/>
              <a:t>cp </a:t>
            </a:r>
            <a:r>
              <a:rPr lang="en-IN" b="1" dirty="0"/>
              <a:t>Copy the spark-</a:t>
            </a:r>
            <a:r>
              <a:rPr lang="en-IN" b="1" dirty="0" err="1"/>
              <a:t>env.sh.template</a:t>
            </a:r>
            <a:r>
              <a:rPr lang="en-IN" b="1" dirty="0"/>
              <a:t> to spark-env.sh</a:t>
            </a:r>
            <a:endParaRPr lang="en-IN" dirty="0"/>
          </a:p>
          <a:p>
            <a:endParaRPr lang="en-IN" dirty="0"/>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767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6287966"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676848" y="1072660"/>
            <a:ext cx="9624646" cy="5632311"/>
          </a:xfrm>
          <a:prstGeom prst="rect">
            <a:avLst/>
          </a:prstGeom>
          <a:noFill/>
        </p:spPr>
        <p:txBody>
          <a:bodyPr wrap="square" rtlCol="0">
            <a:spAutoFit/>
          </a:bodyPr>
          <a:lstStyle/>
          <a:p>
            <a:endParaRPr lang="en-IN" dirty="0"/>
          </a:p>
          <a:p>
            <a:r>
              <a:rPr lang="en-IN" dirty="0" err="1"/>
              <a:t>gedit</a:t>
            </a:r>
            <a:r>
              <a:rPr lang="en-IN" dirty="0"/>
              <a:t> </a:t>
            </a:r>
            <a:r>
              <a:rPr lang="en-IN" b="1" dirty="0"/>
              <a:t>spark-env.sh</a:t>
            </a:r>
          </a:p>
          <a:p>
            <a:endParaRPr lang="en-IN" b="1" dirty="0"/>
          </a:p>
          <a:p>
            <a:r>
              <a:rPr lang="en-IN" dirty="0"/>
              <a:t>export SCALA_HOME=/</a:t>
            </a:r>
            <a:r>
              <a:rPr lang="en-IN" dirty="0" err="1"/>
              <a:t>usr</a:t>
            </a:r>
            <a:r>
              <a:rPr lang="en-IN" dirty="0"/>
              <a:t>/local/</a:t>
            </a:r>
            <a:r>
              <a:rPr lang="en-IN" dirty="0" err="1"/>
              <a:t>scala</a:t>
            </a:r>
            <a:endParaRPr lang="en-IN" dirty="0"/>
          </a:p>
          <a:p>
            <a:r>
              <a:rPr lang="en-IN" dirty="0"/>
              <a:t>export SPARK_HOME=/</a:t>
            </a:r>
            <a:r>
              <a:rPr lang="en-IN" dirty="0" err="1"/>
              <a:t>usr</a:t>
            </a:r>
            <a:r>
              <a:rPr lang="en-IN" dirty="0"/>
              <a:t>/local/spark</a:t>
            </a:r>
          </a:p>
          <a:p>
            <a:r>
              <a:rPr lang="en-IN" dirty="0"/>
              <a:t>export SPARK_CLASSPATH=/</a:t>
            </a:r>
            <a:r>
              <a:rPr lang="en-IN" dirty="0" err="1"/>
              <a:t>usr</a:t>
            </a:r>
            <a:r>
              <a:rPr lang="en-IN" dirty="0"/>
              <a:t>/local/hive/lib/mysql-connector-java.jar</a:t>
            </a:r>
          </a:p>
          <a:p>
            <a:endParaRPr lang="en-IN" dirty="0"/>
          </a:p>
          <a:p>
            <a:r>
              <a:rPr lang="en-IN" dirty="0"/>
              <a:t>export JAVA_HOME=/</a:t>
            </a:r>
            <a:r>
              <a:rPr lang="en-IN" dirty="0" err="1"/>
              <a:t>usr</a:t>
            </a:r>
            <a:r>
              <a:rPr lang="en-IN" dirty="0"/>
              <a:t>/lib/</a:t>
            </a:r>
            <a:r>
              <a:rPr lang="en-IN" dirty="0" err="1"/>
              <a:t>jvm</a:t>
            </a:r>
            <a:r>
              <a:rPr lang="en-IN" dirty="0"/>
              <a:t>/java-1.8.0-openjdk-amd64</a:t>
            </a:r>
          </a:p>
          <a:p>
            <a:r>
              <a:rPr lang="en-IN" dirty="0"/>
              <a:t>export HADOOP_CONF_DIR=/</a:t>
            </a:r>
            <a:r>
              <a:rPr lang="en-IN" dirty="0" err="1"/>
              <a:t>usr</a:t>
            </a:r>
            <a:r>
              <a:rPr lang="en-IN" dirty="0"/>
              <a:t>/local/</a:t>
            </a:r>
            <a:r>
              <a:rPr lang="en-IN" dirty="0" err="1"/>
              <a:t>hadoop</a:t>
            </a:r>
            <a:r>
              <a:rPr lang="en-IN" dirty="0"/>
              <a:t>/etc/</a:t>
            </a:r>
            <a:r>
              <a:rPr lang="en-IN" dirty="0" err="1"/>
              <a:t>hadoop</a:t>
            </a:r>
            <a:endParaRPr lang="en-IN" dirty="0"/>
          </a:p>
          <a:p>
            <a:r>
              <a:rPr lang="en-IN" dirty="0"/>
              <a:t>export YARN_CONF_DIR=/</a:t>
            </a:r>
            <a:r>
              <a:rPr lang="en-IN" dirty="0" err="1"/>
              <a:t>usr</a:t>
            </a:r>
            <a:r>
              <a:rPr lang="en-IN" dirty="0"/>
              <a:t>/local/</a:t>
            </a:r>
            <a:r>
              <a:rPr lang="en-IN" dirty="0" err="1"/>
              <a:t>hadoop</a:t>
            </a:r>
            <a:r>
              <a:rPr lang="en-IN" dirty="0"/>
              <a:t>/etc/</a:t>
            </a:r>
            <a:r>
              <a:rPr lang="en-IN" dirty="0" err="1"/>
              <a:t>hadoop</a:t>
            </a:r>
            <a:endParaRPr lang="en-IN" dirty="0"/>
          </a:p>
          <a:p>
            <a:r>
              <a:rPr lang="en-IN" dirty="0"/>
              <a:t>export SPARK_WORKER_MEMORY=1g</a:t>
            </a:r>
          </a:p>
          <a:p>
            <a:r>
              <a:rPr lang="en-IN" dirty="0"/>
              <a:t>export SPARK_WORKER_INSTANCES=2</a:t>
            </a:r>
          </a:p>
          <a:p>
            <a:r>
              <a:rPr lang="en-IN" dirty="0"/>
              <a:t>export SPARK_MASTER_IP=192.168.1.2</a:t>
            </a:r>
          </a:p>
          <a:p>
            <a:r>
              <a:rPr lang="en-IN" dirty="0"/>
              <a:t>export SPARK_MASTER_PORT=7077</a:t>
            </a:r>
          </a:p>
          <a:p>
            <a:r>
              <a:rPr lang="en-IN" dirty="0"/>
              <a:t>export SPARK_WORKER_DIR=/var/spark/</a:t>
            </a:r>
            <a:r>
              <a:rPr lang="en-IN" dirty="0" err="1"/>
              <a:t>tmp</a:t>
            </a:r>
            <a:endParaRPr lang="en-IN" dirty="0"/>
          </a:p>
          <a:p>
            <a:endParaRPr lang="en-IN" dirty="0"/>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068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6287966"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676848" y="1072660"/>
            <a:ext cx="9624646" cy="7017306"/>
          </a:xfrm>
          <a:prstGeom prst="rect">
            <a:avLst/>
          </a:prstGeom>
          <a:noFill/>
        </p:spPr>
        <p:txBody>
          <a:bodyPr wrap="square" rtlCol="0">
            <a:spAutoFit/>
          </a:bodyPr>
          <a:lstStyle/>
          <a:p>
            <a:r>
              <a:rPr lang="en-IN" dirty="0"/>
              <a:t>cp </a:t>
            </a:r>
            <a:r>
              <a:rPr lang="en-IN" b="1" dirty="0"/>
              <a:t>spark-</a:t>
            </a:r>
            <a:r>
              <a:rPr lang="en-IN" b="1" dirty="0" err="1"/>
              <a:t>defaults.conf.template</a:t>
            </a:r>
            <a:r>
              <a:rPr lang="en-IN" b="1" dirty="0"/>
              <a:t> spark-</a:t>
            </a:r>
            <a:r>
              <a:rPr lang="en-IN" b="1" dirty="0" err="1"/>
              <a:t>defaults.conf</a:t>
            </a:r>
            <a:endParaRPr lang="en-IN" b="1" dirty="0"/>
          </a:p>
          <a:p>
            <a:endParaRPr lang="en-IN" dirty="0"/>
          </a:p>
          <a:p>
            <a:r>
              <a:rPr lang="en-IN" dirty="0" err="1"/>
              <a:t>gedit</a:t>
            </a:r>
            <a:r>
              <a:rPr lang="en-IN" dirty="0"/>
              <a:t> </a:t>
            </a:r>
            <a:r>
              <a:rPr lang="en-IN" b="1" dirty="0"/>
              <a:t>spark-</a:t>
            </a:r>
            <a:r>
              <a:rPr lang="en-IN" b="1" dirty="0" err="1"/>
              <a:t>defaults.conf</a:t>
            </a:r>
            <a:endParaRPr lang="en-IN" b="1" dirty="0"/>
          </a:p>
          <a:p>
            <a:endParaRPr lang="en-IN" b="1" dirty="0"/>
          </a:p>
          <a:p>
            <a:r>
              <a:rPr lang="en-IN" dirty="0" err="1"/>
              <a:t>spark.driver.extraClassPath</a:t>
            </a:r>
            <a:r>
              <a:rPr lang="en-IN" dirty="0"/>
              <a:t> = /</a:t>
            </a:r>
            <a:r>
              <a:rPr lang="en-IN" dirty="0" err="1"/>
              <a:t>usr</a:t>
            </a:r>
            <a:r>
              <a:rPr lang="en-IN" dirty="0"/>
              <a:t>/local/spark/mysql-connector-java-5.1.28.jar</a:t>
            </a:r>
          </a:p>
          <a:p>
            <a:endParaRPr lang="en-IN" dirty="0"/>
          </a:p>
          <a:p>
            <a:r>
              <a:rPr lang="en-IN" dirty="0" err="1"/>
              <a:t>spark.executor.extraClassPath</a:t>
            </a:r>
            <a:r>
              <a:rPr lang="en-IN" dirty="0"/>
              <a:t> = /</a:t>
            </a:r>
            <a:r>
              <a:rPr lang="en-IN" dirty="0" err="1"/>
              <a:t>usr</a:t>
            </a:r>
            <a:r>
              <a:rPr lang="en-IN" dirty="0"/>
              <a:t>/local/spark/mysql-connector-java-5.1.28.jar</a:t>
            </a:r>
          </a:p>
          <a:p>
            <a:endParaRPr lang="en-IN" dirty="0"/>
          </a:p>
          <a:p>
            <a:r>
              <a:rPr lang="en-IN" dirty="0" err="1"/>
              <a:t>spark.master</a:t>
            </a:r>
            <a:r>
              <a:rPr lang="en-IN" dirty="0"/>
              <a:t>	yarn                    </a:t>
            </a:r>
          </a:p>
          <a:p>
            <a:endParaRPr lang="en-IN" dirty="0"/>
          </a:p>
          <a:p>
            <a:r>
              <a:rPr lang="en-IN" dirty="0"/>
              <a:t>#spark://192.168.1.2:7077</a:t>
            </a:r>
          </a:p>
          <a:p>
            <a:endParaRPr lang="en-IN" dirty="0"/>
          </a:p>
          <a:p>
            <a:r>
              <a:rPr lang="en-IN" dirty="0" err="1"/>
              <a:t>spark.driver.memory</a:t>
            </a:r>
            <a:r>
              <a:rPr lang="en-IN" dirty="0"/>
              <a:t>    512m</a:t>
            </a:r>
          </a:p>
          <a:p>
            <a:endParaRPr lang="en-IN" dirty="0"/>
          </a:p>
          <a:p>
            <a:endParaRPr lang="en-IN" dirty="0"/>
          </a:p>
          <a:p>
            <a:endParaRPr lang="en-IN" dirty="0"/>
          </a:p>
          <a:p>
            <a:r>
              <a:rPr lang="en-IN" b="1" dirty="0" err="1"/>
              <a:t>gedit</a:t>
            </a:r>
            <a:r>
              <a:rPr lang="en-IN" b="1" dirty="0"/>
              <a:t> </a:t>
            </a:r>
            <a:r>
              <a:rPr lang="en-IN" b="1" dirty="0" err="1"/>
              <a:t>usr</a:t>
            </a:r>
            <a:r>
              <a:rPr lang="en-IN" b="1" dirty="0"/>
              <a:t>/local/spark/conf/slaves</a:t>
            </a:r>
          </a:p>
          <a:p>
            <a:r>
              <a:rPr lang="en-IN" dirty="0"/>
              <a:t> </a:t>
            </a:r>
          </a:p>
          <a:p>
            <a:r>
              <a:rPr lang="en-IN" dirty="0"/>
              <a:t>192.168.1.3</a:t>
            </a:r>
          </a:p>
          <a:p>
            <a:r>
              <a:rPr lang="en-IN" dirty="0"/>
              <a:t>192.168.1.4 </a:t>
            </a:r>
          </a:p>
          <a:p>
            <a:endParaRPr lang="en-IN" dirty="0"/>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999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6287966"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676848" y="1072660"/>
            <a:ext cx="9624646" cy="7571303"/>
          </a:xfrm>
          <a:prstGeom prst="rect">
            <a:avLst/>
          </a:prstGeom>
          <a:noFill/>
        </p:spPr>
        <p:txBody>
          <a:bodyPr wrap="square" rtlCol="0">
            <a:spAutoFit/>
          </a:bodyPr>
          <a:lstStyle/>
          <a:p>
            <a:endParaRPr lang="en-IN" dirty="0"/>
          </a:p>
          <a:p>
            <a:endParaRPr lang="en-IN" dirty="0"/>
          </a:p>
          <a:p>
            <a:r>
              <a:rPr lang="en-IN" b="1" dirty="0"/>
              <a:t>Copy </a:t>
            </a:r>
          </a:p>
          <a:p>
            <a:endParaRPr lang="en-IN" b="1" dirty="0"/>
          </a:p>
          <a:p>
            <a:r>
              <a:rPr lang="en-IN" dirty="0" err="1"/>
              <a:t>scp</a:t>
            </a:r>
            <a:r>
              <a:rPr lang="en-IN" dirty="0"/>
              <a:t> -r /</a:t>
            </a:r>
            <a:r>
              <a:rPr lang="en-IN" dirty="0" err="1"/>
              <a:t>usr</a:t>
            </a:r>
            <a:r>
              <a:rPr lang="en-IN" dirty="0"/>
              <a:t>/local/spark hadoop@datanode1:/</a:t>
            </a:r>
            <a:r>
              <a:rPr lang="en-IN" dirty="0" err="1"/>
              <a:t>usr</a:t>
            </a:r>
            <a:r>
              <a:rPr lang="en-IN" dirty="0"/>
              <a:t>/local/spark</a:t>
            </a:r>
          </a:p>
          <a:p>
            <a:r>
              <a:rPr lang="en-IN" dirty="0" err="1"/>
              <a:t>scp</a:t>
            </a:r>
            <a:r>
              <a:rPr lang="en-IN" dirty="0"/>
              <a:t> -r /</a:t>
            </a:r>
            <a:r>
              <a:rPr lang="en-IN" dirty="0" err="1"/>
              <a:t>usr</a:t>
            </a:r>
            <a:r>
              <a:rPr lang="en-IN" dirty="0"/>
              <a:t>/local/spark Hadoop@dtaanode2:/</a:t>
            </a:r>
            <a:r>
              <a:rPr lang="en-IN" dirty="0" err="1"/>
              <a:t>usr</a:t>
            </a:r>
            <a:r>
              <a:rPr lang="en-IN" dirty="0"/>
              <a:t>/local/spark</a:t>
            </a:r>
          </a:p>
          <a:p>
            <a:r>
              <a:rPr lang="en-IN" dirty="0" err="1"/>
              <a:t>scp</a:t>
            </a:r>
            <a:r>
              <a:rPr lang="en-IN" dirty="0"/>
              <a:t> -r /</a:t>
            </a:r>
            <a:r>
              <a:rPr lang="en-IN" dirty="0" err="1"/>
              <a:t>usr</a:t>
            </a:r>
            <a:r>
              <a:rPr lang="en-IN" dirty="0"/>
              <a:t>/local/</a:t>
            </a:r>
            <a:r>
              <a:rPr lang="en-IN" dirty="0" err="1"/>
              <a:t>scala</a:t>
            </a:r>
            <a:r>
              <a:rPr lang="en-IN" dirty="0"/>
              <a:t> hadoop@datanode1:/</a:t>
            </a:r>
            <a:r>
              <a:rPr lang="en-IN" dirty="0" err="1"/>
              <a:t>usr</a:t>
            </a:r>
            <a:r>
              <a:rPr lang="en-IN" dirty="0"/>
              <a:t>/local/</a:t>
            </a:r>
            <a:r>
              <a:rPr lang="en-IN" dirty="0" err="1"/>
              <a:t>scala</a:t>
            </a:r>
            <a:endParaRPr lang="en-IN" dirty="0"/>
          </a:p>
          <a:p>
            <a:r>
              <a:rPr lang="en-IN" dirty="0" err="1"/>
              <a:t>scp</a:t>
            </a:r>
            <a:r>
              <a:rPr lang="en-IN" dirty="0"/>
              <a:t> -r /</a:t>
            </a:r>
            <a:r>
              <a:rPr lang="en-IN" dirty="0" err="1"/>
              <a:t>usr</a:t>
            </a:r>
            <a:r>
              <a:rPr lang="en-IN" dirty="0"/>
              <a:t>/local/</a:t>
            </a:r>
            <a:r>
              <a:rPr lang="en-IN" dirty="0" err="1"/>
              <a:t>scala</a:t>
            </a:r>
            <a:r>
              <a:rPr lang="en-IN" dirty="0"/>
              <a:t> Hadoop@dtaanode2:/</a:t>
            </a:r>
            <a:r>
              <a:rPr lang="en-IN" dirty="0" err="1"/>
              <a:t>usr</a:t>
            </a:r>
            <a:r>
              <a:rPr lang="en-IN" dirty="0"/>
              <a:t>/local/</a:t>
            </a:r>
            <a:r>
              <a:rPr lang="en-IN" dirty="0" err="1"/>
              <a:t>scala</a:t>
            </a:r>
            <a:endParaRPr lang="en-IN" dirty="0"/>
          </a:p>
          <a:p>
            <a:endParaRPr lang="en-IN" dirty="0"/>
          </a:p>
          <a:p>
            <a:r>
              <a:rPr lang="en-IN" dirty="0" err="1"/>
              <a:t>scp</a:t>
            </a:r>
            <a:r>
              <a:rPr lang="en-IN" dirty="0"/>
              <a:t> -r ~/.</a:t>
            </a:r>
            <a:r>
              <a:rPr lang="en-IN" dirty="0" err="1"/>
              <a:t>bashrc</a:t>
            </a:r>
            <a:r>
              <a:rPr lang="en-IN" dirty="0"/>
              <a:t> Hadoop@datanode2:~/.</a:t>
            </a:r>
            <a:r>
              <a:rPr lang="en-IN" dirty="0" err="1"/>
              <a:t>bashrc</a:t>
            </a:r>
            <a:r>
              <a:rPr lang="en-IN" dirty="0"/>
              <a:t> </a:t>
            </a:r>
          </a:p>
          <a:p>
            <a:r>
              <a:rPr lang="en-IN" dirty="0" err="1"/>
              <a:t>scp</a:t>
            </a:r>
            <a:r>
              <a:rPr lang="en-IN" dirty="0"/>
              <a:t> -r ~/.</a:t>
            </a:r>
            <a:r>
              <a:rPr lang="en-IN" dirty="0" err="1"/>
              <a:t>bashrc</a:t>
            </a:r>
            <a:r>
              <a:rPr lang="en-IN" dirty="0"/>
              <a:t> Hadoop@datanode1:~/.</a:t>
            </a:r>
            <a:r>
              <a:rPr lang="en-IN" dirty="0" err="1"/>
              <a:t>bashrc</a:t>
            </a:r>
            <a:r>
              <a:rPr lang="en-IN" dirty="0"/>
              <a:t> </a:t>
            </a:r>
          </a:p>
          <a:p>
            <a:endParaRPr lang="en-IN" dirty="0"/>
          </a:p>
          <a:p>
            <a:endParaRPr lang="en-IN" dirty="0"/>
          </a:p>
          <a:p>
            <a:r>
              <a:rPr lang="en-IN" b="1" dirty="0"/>
              <a:t>Do this on all nodes </a:t>
            </a:r>
          </a:p>
          <a:p>
            <a:endParaRPr lang="en-IN" b="1" dirty="0"/>
          </a:p>
          <a:p>
            <a:endParaRPr lang="en-IN" b="1" dirty="0"/>
          </a:p>
          <a:p>
            <a:r>
              <a:rPr lang="en-IN" dirty="0"/>
              <a:t>source ~/.</a:t>
            </a:r>
            <a:r>
              <a:rPr lang="en-IN" dirty="0" err="1"/>
              <a:t>bashrc</a:t>
            </a:r>
            <a:r>
              <a:rPr lang="en-IN" dirty="0"/>
              <a:t> </a:t>
            </a:r>
          </a:p>
          <a:p>
            <a:endParaRPr lang="en-IN" dirty="0"/>
          </a:p>
          <a:p>
            <a:endParaRPr lang="en-IN" dirty="0"/>
          </a:p>
          <a:p>
            <a:endParaRPr lang="en-IN" dirty="0"/>
          </a:p>
          <a:p>
            <a:endParaRPr lang="en-IN" dirty="0"/>
          </a:p>
          <a:p>
            <a:r>
              <a:rPr lang="en-IN" dirty="0"/>
              <a:t> </a:t>
            </a:r>
          </a:p>
          <a:p>
            <a:r>
              <a:rPr lang="en-IN" dirty="0"/>
              <a:t> </a:t>
            </a:r>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2353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8335</TotalTime>
  <Words>1188</Words>
  <Application>Microsoft Office PowerPoint</Application>
  <PresentationFormat>Widescreen</PresentationFormat>
  <Paragraphs>367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Unicode MS</vt:lpstr>
      <vt:lpstr>Calibri</vt:lpstr>
      <vt:lpstr>Calibri Light</vt:lpstr>
      <vt:lpstr>Office Theme</vt:lpstr>
      <vt:lpstr>Spark and Scala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dc:title>
  <dc:creator>Ashish Mishra</dc:creator>
  <cp:lastModifiedBy>Ashish Mishra</cp:lastModifiedBy>
  <cp:revision>97</cp:revision>
  <dcterms:created xsi:type="dcterms:W3CDTF">2018-09-06T09:56:24Z</dcterms:created>
  <dcterms:modified xsi:type="dcterms:W3CDTF">2018-09-27T11:54:16Z</dcterms:modified>
</cp:coreProperties>
</file>