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9" r:id="rId12"/>
    <p:sldId id="266" r:id="rId13"/>
    <p:sldId id="268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87" d="100"/>
          <a:sy n="87" d="100"/>
        </p:scale>
        <p:origin x="7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DB083-95EA-49A7-A13D-0E680C9D0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967E0-2114-48F4-9228-02DCE88B3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504D5-D1EA-465A-A93B-D6C5CCE34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2F1-73BD-4BE7-9AED-8C4A15D34D5B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B1830-47B4-49C1-954F-C84FC3F1D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04ED1-45CC-4C87-ABD2-AFF0D75B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6736-D978-46CD-89D9-DB9C501CC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13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520E-D046-4184-8964-BE7ABCD8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58321-0C0D-4A39-BA6A-2CEB9E1D3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1130D-1209-4371-B247-F53CB095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2F1-73BD-4BE7-9AED-8C4A15D34D5B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15DA8-F617-4217-951D-D1F1F912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C9F06-550C-4748-BBB6-9351E6D6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6736-D978-46CD-89D9-DB9C501CC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18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B39B09-44F1-4B63-A542-15EC31A7B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EDC54-D757-4392-8EF9-0AFB8F7D8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62BA8-5B71-452F-B321-6A29E8AF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2F1-73BD-4BE7-9AED-8C4A15D34D5B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27734-C5A1-46A0-A025-F7B529AE0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0B95-3158-4665-BAB6-47A5A89CD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6736-D978-46CD-89D9-DB9C501CC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24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B3814-2508-48B8-A656-2D27CBB59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9E4E1-84FB-4B63-ABFB-3870DD613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D3898-B697-40A7-A28A-078B58C7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2F1-73BD-4BE7-9AED-8C4A15D34D5B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6CC8F-7887-45AF-AE91-D30C5BCB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A2D54-48C1-4915-AFFA-99DBBAF6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6736-D978-46CD-89D9-DB9C501CC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53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7923-39A0-4FCF-98C0-108F57F62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A1CCE-5DC2-43A3-A21A-A712209E1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FCA80-BF5B-4211-8479-82574FAC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2F1-73BD-4BE7-9AED-8C4A15D34D5B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B6A3D-D300-4E39-99F3-E7A87AD4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B03F4-59A4-4B1A-9CB6-644BB607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6736-D978-46CD-89D9-DB9C501CC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71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305D-A8BD-4774-A5A0-290FBD6A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57DE7-7756-42F3-8395-FF5B1E070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9CBDD-170A-40B4-8FA9-A314C1C50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B3DE2-F628-4FFB-8728-F704DFF9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2F1-73BD-4BE7-9AED-8C4A15D34D5B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6FF92-508F-4BCB-9853-6AC83296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7CC23-B937-4FDA-8521-41A5DE49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6736-D978-46CD-89D9-DB9C501CC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81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E221-1D84-4EE9-B0D8-CE206A236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27114-05FB-4CC6-B349-B678ADBF8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BAA70-CA8F-43A0-92DF-DAEAA1F86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6C6603-4D71-4EBD-B079-A62BC63A2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98E6C4-E281-4B88-8D89-94D912544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721B1F-F03E-4F49-A385-7FA5701C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2F1-73BD-4BE7-9AED-8C4A15D34D5B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E51F6-D73A-4D3A-90A0-D0C3002F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1054D-08EA-42CE-9AD6-18AFFC5C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6736-D978-46CD-89D9-DB9C501CC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33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3941-FEB0-43AD-88CF-89172CE6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3DBBD6-DCAA-4993-8E99-D0B2BC7A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2F1-73BD-4BE7-9AED-8C4A15D34D5B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476C0D-6E96-4D5C-A88F-4208364C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4F927-B4BE-45E0-AB91-A3E9025C1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6736-D978-46CD-89D9-DB9C501CC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58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49DFC5-0C1C-4F31-98CB-02CF3F501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2F1-73BD-4BE7-9AED-8C4A15D34D5B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4737EA-93D1-48AF-817A-474CE546D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DFD57-E8C1-4A41-AC5C-F112925B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6736-D978-46CD-89D9-DB9C501CC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06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AB7B6-469E-4FF6-80AD-F3BAE85F9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C86B0-48D1-435C-A87A-CC1D66F6B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77FE9-DFE3-4E18-A9EA-E3E8DEBF2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33FEF-3543-4195-A506-9D2B3A99C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2F1-73BD-4BE7-9AED-8C4A15D34D5B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66BDD-47CA-44A0-9663-B04D94D91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1868C-1415-40C8-A109-F57387C0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6736-D978-46CD-89D9-DB9C501CC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95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169D6-3251-4D0D-A49D-48F714939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77F18A-33B7-4F2F-AC02-BCB3CE4EB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ED977-0F63-49FC-B341-17DA05F1A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9A59C-6D08-42FB-81AD-2561BF0E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2F1-73BD-4BE7-9AED-8C4A15D34D5B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30895-85B1-401C-A988-225A142A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E413D-B3C0-41D1-BCD6-7BB7A051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6736-D978-46CD-89D9-DB9C501CC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61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1CBF99-EBC6-423F-A50A-0C00CAC4A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78D64-86AC-4059-844A-BA5CBE6B0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C1198-5E81-4E45-B284-74C01CD4A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F52F1-73BD-4BE7-9AED-8C4A15D34D5B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C2679-E7D0-4E28-BA57-91B74FCF7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4071F-F730-4170-A924-1FD0B063C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16736-D978-46CD-89D9-DB9C501CC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70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zyre.com/hadoop-course/mapreduce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bigdata-tutorials.html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12CE1-E2C5-423C-AD80-E1EAE96ADB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Hbase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5DAE5-8B69-43EA-92AE-AF5DA4B33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Do it yourself</a:t>
            </a:r>
          </a:p>
        </p:txBody>
      </p:sp>
    </p:spTree>
    <p:extLst>
      <p:ext uri="{BB962C8B-B14F-4D97-AF65-F5344CB8AC3E}">
        <p14:creationId xmlns:p14="http://schemas.microsoft.com/office/powerpoint/2010/main" val="278529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8F8B7A-3065-4C96-9776-389059E8C19C}"/>
              </a:ext>
            </a:extLst>
          </p:cNvPr>
          <p:cNvSpPr txBox="1"/>
          <p:nvPr/>
        </p:nvSpPr>
        <p:spPr>
          <a:xfrm>
            <a:off x="1572358" y="294455"/>
            <a:ext cx="7747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/>
              <a:t>Hbase</a:t>
            </a:r>
            <a:r>
              <a:rPr lang="en-IN" sz="3200" b="1" dirty="0"/>
              <a:t> installation in fully distributed mode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01DDFD-AAC4-45D6-8461-7B1AAE041AD6}"/>
              </a:ext>
            </a:extLst>
          </p:cNvPr>
          <p:cNvSpPr txBox="1"/>
          <p:nvPr/>
        </p:nvSpPr>
        <p:spPr>
          <a:xfrm>
            <a:off x="1283677" y="1134208"/>
            <a:ext cx="962464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Configure </a:t>
            </a:r>
            <a:r>
              <a:rPr lang="en-IN" b="1" dirty="0" err="1"/>
              <a:t>regionserver</a:t>
            </a:r>
            <a:r>
              <a:rPr lang="en-IN" b="1" dirty="0"/>
              <a:t> details on namenode1</a:t>
            </a:r>
          </a:p>
          <a:p>
            <a:r>
              <a:rPr lang="en-IN" dirty="0" err="1"/>
              <a:t>gedit</a:t>
            </a:r>
            <a:r>
              <a:rPr lang="en-IN" dirty="0"/>
              <a:t> </a:t>
            </a:r>
            <a:r>
              <a:rPr lang="pt-BR" dirty="0"/>
              <a:t>/usr/local/hbase/conf/</a:t>
            </a:r>
            <a:r>
              <a:rPr lang="en-IN" dirty="0" err="1"/>
              <a:t>regionservers</a:t>
            </a:r>
            <a:endParaRPr lang="en-IN" dirty="0"/>
          </a:p>
          <a:p>
            <a:endParaRPr lang="en-IN" dirty="0"/>
          </a:p>
          <a:p>
            <a:r>
              <a:rPr lang="en-IN" dirty="0"/>
              <a:t>datanode1</a:t>
            </a:r>
          </a:p>
          <a:p>
            <a:r>
              <a:rPr lang="en-IN" dirty="0"/>
              <a:t>datanode2</a:t>
            </a:r>
          </a:p>
          <a:p>
            <a:endParaRPr lang="en-IN" dirty="0"/>
          </a:p>
          <a:p>
            <a:r>
              <a:rPr lang="en-IN" dirty="0"/>
              <a:t>Set path for </a:t>
            </a:r>
            <a:r>
              <a:rPr lang="en-IN" dirty="0" err="1"/>
              <a:t>hbase</a:t>
            </a:r>
            <a:r>
              <a:rPr lang="en-IN" dirty="0"/>
              <a:t>/bin in  ~/.</a:t>
            </a:r>
            <a:r>
              <a:rPr lang="en-IN" dirty="0" err="1"/>
              <a:t>bashrc</a:t>
            </a:r>
            <a:r>
              <a:rPr lang="en-IN" dirty="0"/>
              <a:t> file </a:t>
            </a:r>
          </a:p>
          <a:p>
            <a:endParaRPr lang="en-IN" dirty="0"/>
          </a:p>
          <a:p>
            <a:r>
              <a:rPr lang="en-IN" dirty="0" err="1"/>
              <a:t>gedit</a:t>
            </a:r>
            <a:r>
              <a:rPr lang="en-IN" dirty="0"/>
              <a:t> ~/.</a:t>
            </a:r>
            <a:r>
              <a:rPr lang="en-IN" dirty="0" err="1"/>
              <a:t>bashrc</a:t>
            </a:r>
            <a:r>
              <a:rPr lang="en-IN" dirty="0"/>
              <a:t> file </a:t>
            </a:r>
          </a:p>
          <a:p>
            <a:endParaRPr lang="en-IN" dirty="0"/>
          </a:p>
          <a:p>
            <a:r>
              <a:rPr lang="en-IN" dirty="0"/>
              <a:t>export HBASE_HOME=/</a:t>
            </a:r>
            <a:r>
              <a:rPr lang="en-IN" dirty="0" err="1"/>
              <a:t>usr</a:t>
            </a:r>
            <a:r>
              <a:rPr lang="en-IN" dirty="0"/>
              <a:t>/local/</a:t>
            </a:r>
            <a:r>
              <a:rPr lang="en-IN" dirty="0" err="1"/>
              <a:t>hbase</a:t>
            </a:r>
            <a:endParaRPr lang="en-IN" dirty="0"/>
          </a:p>
          <a:p>
            <a:r>
              <a:rPr lang="en-IN" dirty="0"/>
              <a:t>export PATH=$HBASE_HOME/bin:$PATH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Now execute </a:t>
            </a:r>
          </a:p>
          <a:p>
            <a:endParaRPr lang="en-IN" dirty="0"/>
          </a:p>
          <a:p>
            <a:r>
              <a:rPr lang="en-IN" dirty="0"/>
              <a:t>source ~/.</a:t>
            </a:r>
            <a:r>
              <a:rPr lang="en-IN" dirty="0" err="1"/>
              <a:t>bashrc</a:t>
            </a:r>
            <a:endParaRPr lang="en-IN" dirty="0"/>
          </a:p>
          <a:p>
            <a:endParaRPr lang="en-IN" dirty="0"/>
          </a:p>
          <a:p>
            <a:r>
              <a:rPr lang="en-IN" dirty="0"/>
              <a:t> 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767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72E1CF-4133-46BC-B783-E6F9637F2323}"/>
              </a:ext>
            </a:extLst>
          </p:cNvPr>
          <p:cNvSpPr/>
          <p:nvPr/>
        </p:nvSpPr>
        <p:spPr>
          <a:xfrm>
            <a:off x="873368" y="96715"/>
            <a:ext cx="10304585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b="1" u="sng" dirty="0"/>
              <a:t>Create folder on </a:t>
            </a:r>
            <a:r>
              <a:rPr lang="en-IN" b="1" u="sng" dirty="0" err="1"/>
              <a:t>hdfs</a:t>
            </a:r>
            <a:r>
              <a:rPr lang="en-IN" b="1" u="sng" dirty="0"/>
              <a:t> </a:t>
            </a:r>
          </a:p>
          <a:p>
            <a:endParaRPr lang="en-IN" dirty="0"/>
          </a:p>
          <a:p>
            <a:r>
              <a:rPr lang="en-IN" dirty="0" err="1"/>
              <a:t>hdfs</a:t>
            </a:r>
            <a:r>
              <a:rPr lang="en-IN" dirty="0"/>
              <a:t> </a:t>
            </a:r>
            <a:r>
              <a:rPr lang="en-IN" dirty="0" err="1"/>
              <a:t>dfs</a:t>
            </a:r>
            <a:r>
              <a:rPr lang="en-IN" dirty="0"/>
              <a:t> -</a:t>
            </a:r>
            <a:r>
              <a:rPr lang="en-IN" dirty="0" err="1"/>
              <a:t>mkdir</a:t>
            </a:r>
            <a:r>
              <a:rPr lang="en-IN" dirty="0"/>
              <a:t> /</a:t>
            </a:r>
            <a:r>
              <a:rPr lang="en-IN" dirty="0" err="1"/>
              <a:t>hbase</a:t>
            </a:r>
            <a:endParaRPr lang="en-IN" dirty="0"/>
          </a:p>
          <a:p>
            <a:r>
              <a:rPr lang="en-IN" dirty="0" err="1"/>
              <a:t>hdfs</a:t>
            </a:r>
            <a:r>
              <a:rPr lang="en-IN" dirty="0"/>
              <a:t> </a:t>
            </a:r>
            <a:r>
              <a:rPr lang="en-IN" dirty="0" err="1"/>
              <a:t>dfs</a:t>
            </a:r>
            <a:r>
              <a:rPr lang="en-IN" dirty="0"/>
              <a:t> -</a:t>
            </a:r>
            <a:r>
              <a:rPr lang="en-IN" dirty="0" err="1"/>
              <a:t>chmod</a:t>
            </a:r>
            <a:r>
              <a:rPr lang="en-IN" dirty="0"/>
              <a:t> -R 777 /</a:t>
            </a:r>
            <a:r>
              <a:rPr lang="en-IN" dirty="0" err="1"/>
              <a:t>hbase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hdfs</a:t>
            </a:r>
            <a:r>
              <a:rPr lang="en-IN" dirty="0"/>
              <a:t> </a:t>
            </a:r>
            <a:r>
              <a:rPr lang="en-IN" dirty="0" err="1"/>
              <a:t>dfs</a:t>
            </a:r>
            <a:r>
              <a:rPr lang="en-IN" dirty="0"/>
              <a:t> -</a:t>
            </a:r>
            <a:r>
              <a:rPr lang="en-IN" dirty="0" err="1"/>
              <a:t>mkdir</a:t>
            </a:r>
            <a:r>
              <a:rPr lang="en-IN" dirty="0"/>
              <a:t> /zookeeper</a:t>
            </a:r>
          </a:p>
          <a:p>
            <a:r>
              <a:rPr lang="en-IN" dirty="0" err="1"/>
              <a:t>hdfs</a:t>
            </a:r>
            <a:r>
              <a:rPr lang="en-IN" dirty="0"/>
              <a:t> </a:t>
            </a:r>
            <a:r>
              <a:rPr lang="en-IN" dirty="0" err="1"/>
              <a:t>dfs</a:t>
            </a:r>
            <a:r>
              <a:rPr lang="en-IN" dirty="0"/>
              <a:t> -</a:t>
            </a:r>
            <a:r>
              <a:rPr lang="en-IN" dirty="0" err="1"/>
              <a:t>chmod</a:t>
            </a:r>
            <a:r>
              <a:rPr lang="en-IN" dirty="0"/>
              <a:t> -R 777 /zookeeper</a:t>
            </a:r>
          </a:p>
          <a:p>
            <a:endParaRPr lang="en-IN" dirty="0"/>
          </a:p>
          <a:p>
            <a:r>
              <a:rPr lang="en-IN" b="1" u="sng" dirty="0"/>
              <a:t>Copy every thing to datanode1 and datanode2</a:t>
            </a:r>
          </a:p>
          <a:p>
            <a:endParaRPr lang="en-IN" b="1" u="sng" dirty="0"/>
          </a:p>
          <a:p>
            <a:r>
              <a:rPr lang="pt-BR" dirty="0"/>
              <a:t>scp -r /usr/local/hbase/* hadoop@datanode1:/usr/local/hbase</a:t>
            </a:r>
          </a:p>
          <a:p>
            <a:r>
              <a:rPr lang="pt-BR" dirty="0"/>
              <a:t>scp -r /usr/local/hbase/* hadoop@datanode2:/usr/local/hbase</a:t>
            </a:r>
          </a:p>
          <a:p>
            <a:r>
              <a:rPr lang="pt-BR" dirty="0"/>
              <a:t>scp -r ~/.bashrc hadoop@datanode1: ~/.bashrc </a:t>
            </a:r>
          </a:p>
          <a:p>
            <a:r>
              <a:rPr lang="pt-BR" dirty="0"/>
              <a:t>scp -r ~/.bashrc hadoop@datanode1: ~/.bashrc </a:t>
            </a:r>
          </a:p>
          <a:p>
            <a:endParaRPr lang="pt-BR" dirty="0"/>
          </a:p>
          <a:p>
            <a:r>
              <a:rPr lang="pt-BR" b="1" u="sng" dirty="0"/>
              <a:t>Run below command in datanode1 and datanode2</a:t>
            </a:r>
          </a:p>
          <a:p>
            <a:r>
              <a:rPr lang="pt-BR" dirty="0"/>
              <a:t>source ~/.bashrc </a:t>
            </a:r>
          </a:p>
          <a:p>
            <a:endParaRPr lang="pt-BR" dirty="0"/>
          </a:p>
          <a:p>
            <a:r>
              <a:rPr lang="pt-BR" b="1" u="sng" dirty="0"/>
              <a:t>Run this on namenode1</a:t>
            </a:r>
          </a:p>
          <a:p>
            <a:r>
              <a:rPr lang="en-IN" dirty="0" err="1"/>
              <a:t>sudo</a:t>
            </a:r>
            <a:r>
              <a:rPr lang="en-IN" dirty="0"/>
              <a:t> cat ~/.</a:t>
            </a:r>
            <a:r>
              <a:rPr lang="en-IN" dirty="0" err="1"/>
              <a:t>ssh</a:t>
            </a:r>
            <a:r>
              <a:rPr lang="en-IN" dirty="0"/>
              <a:t>/id_rsa.pub &gt;&gt; ~/.</a:t>
            </a:r>
            <a:r>
              <a:rPr lang="en-IN" dirty="0" err="1"/>
              <a:t>ssh</a:t>
            </a:r>
            <a:r>
              <a:rPr lang="en-IN" dirty="0"/>
              <a:t>/</a:t>
            </a:r>
            <a:r>
              <a:rPr lang="en-IN" dirty="0" err="1"/>
              <a:t>authorized_keys</a:t>
            </a:r>
            <a:endParaRPr lang="en-IN" dirty="0"/>
          </a:p>
          <a:p>
            <a:endParaRPr lang="pt-BR" dirty="0"/>
          </a:p>
          <a:p>
            <a:r>
              <a:rPr lang="en-IN" dirty="0"/>
              <a:t>Now this completes our configuration of </a:t>
            </a:r>
            <a:r>
              <a:rPr lang="en-IN" dirty="0" err="1"/>
              <a:t>Hbase</a:t>
            </a:r>
            <a:r>
              <a:rPr lang="en-IN" dirty="0"/>
              <a:t> on all our servers in distributed mode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2408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1D9368-FAEF-4080-BF45-9CCCC5F29AEC}"/>
              </a:ext>
            </a:extLst>
          </p:cNvPr>
          <p:cNvSpPr txBox="1"/>
          <p:nvPr/>
        </p:nvSpPr>
        <p:spPr>
          <a:xfrm>
            <a:off x="1607528" y="109817"/>
            <a:ext cx="7747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Run </a:t>
            </a:r>
            <a:r>
              <a:rPr lang="en-IN" sz="3200" b="1" dirty="0" err="1"/>
              <a:t>Hbase</a:t>
            </a:r>
            <a:endParaRPr lang="en-IN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40B924-2CED-4237-8E07-88E6826E6156}"/>
              </a:ext>
            </a:extLst>
          </p:cNvPr>
          <p:cNvSpPr txBox="1"/>
          <p:nvPr/>
        </p:nvSpPr>
        <p:spPr>
          <a:xfrm>
            <a:off x="1178169" y="694592"/>
            <a:ext cx="94781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Run </a:t>
            </a:r>
            <a:r>
              <a:rPr lang="en-IN" b="1" dirty="0" err="1"/>
              <a:t>Hbase</a:t>
            </a:r>
            <a:endParaRPr lang="en-IN" b="1" dirty="0"/>
          </a:p>
          <a:p>
            <a:endParaRPr lang="en-IN" b="1" dirty="0"/>
          </a:p>
          <a:p>
            <a:r>
              <a:rPr lang="en-IN" dirty="0"/>
              <a:t>hadoop@namenode1:/</a:t>
            </a:r>
            <a:r>
              <a:rPr lang="en-IN" dirty="0" err="1"/>
              <a:t>usr</a:t>
            </a:r>
            <a:r>
              <a:rPr lang="en-IN" dirty="0"/>
              <a:t>/local/</a:t>
            </a:r>
            <a:r>
              <a:rPr lang="en-IN" dirty="0" err="1"/>
              <a:t>hbase</a:t>
            </a:r>
            <a:r>
              <a:rPr lang="en-IN" dirty="0"/>
              <a:t>/bin$ start-hbase.sh</a:t>
            </a:r>
          </a:p>
          <a:p>
            <a:endParaRPr lang="en-IN" dirty="0"/>
          </a:p>
          <a:p>
            <a:r>
              <a:rPr lang="en-IN" sz="2800" b="1" dirty="0"/>
              <a:t>Namenode1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E1D6B4-07C6-41DB-9E83-FE3D966BA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470" y="2602807"/>
            <a:ext cx="10029825" cy="2447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9CCCE0-B186-43D1-88A8-F1081F62B561}"/>
              </a:ext>
            </a:extLst>
          </p:cNvPr>
          <p:cNvSpPr txBox="1"/>
          <p:nvPr/>
        </p:nvSpPr>
        <p:spPr>
          <a:xfrm>
            <a:off x="826477" y="5424853"/>
            <a:ext cx="4211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Datanode1 and datanode2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979D25-A5F1-4650-BD06-20D3DEF91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819" y="5300373"/>
            <a:ext cx="2143125" cy="1295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D74FBD-CC85-4EA8-A955-FDB4AC24A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496" y="5300373"/>
            <a:ext cx="21717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99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847E16-3C62-4D04-BB75-DBD32B058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1075937"/>
            <a:ext cx="10607040" cy="52103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A9F30B-9CDB-4E0A-8F37-1178F7A8EB79}"/>
              </a:ext>
            </a:extLst>
          </p:cNvPr>
          <p:cNvSpPr/>
          <p:nvPr/>
        </p:nvSpPr>
        <p:spPr>
          <a:xfrm>
            <a:off x="792480" y="387031"/>
            <a:ext cx="2642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sng" dirty="0">
                <a:solidFill>
                  <a:srgbClr val="0070C0"/>
                </a:solidFill>
              </a:rPr>
              <a:t>http://namenode1:16010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2E61E5-07C3-421B-8922-896D9839B2B6}"/>
              </a:ext>
            </a:extLst>
          </p:cNvPr>
          <p:cNvSpPr txBox="1"/>
          <p:nvPr/>
        </p:nvSpPr>
        <p:spPr>
          <a:xfrm>
            <a:off x="4281854" y="387031"/>
            <a:ext cx="3042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3050932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847E16-3C62-4D04-BB75-DBD32B058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1075937"/>
            <a:ext cx="10607040" cy="52103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A9F30B-9CDB-4E0A-8F37-1178F7A8EB79}"/>
              </a:ext>
            </a:extLst>
          </p:cNvPr>
          <p:cNvSpPr/>
          <p:nvPr/>
        </p:nvSpPr>
        <p:spPr>
          <a:xfrm>
            <a:off x="792480" y="387031"/>
            <a:ext cx="2528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sng" dirty="0">
                <a:solidFill>
                  <a:srgbClr val="0070C0"/>
                </a:solidFill>
              </a:rPr>
              <a:t>http://datanode1:16030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2E61E5-07C3-421B-8922-896D9839B2B6}"/>
              </a:ext>
            </a:extLst>
          </p:cNvPr>
          <p:cNvSpPr txBox="1"/>
          <p:nvPr/>
        </p:nvSpPr>
        <p:spPr>
          <a:xfrm>
            <a:off x="4281853" y="387031"/>
            <a:ext cx="4727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Region Server</a:t>
            </a:r>
          </a:p>
        </p:txBody>
      </p:sp>
    </p:spTree>
    <p:extLst>
      <p:ext uri="{BB962C8B-B14F-4D97-AF65-F5344CB8AC3E}">
        <p14:creationId xmlns:p14="http://schemas.microsoft.com/office/powerpoint/2010/main" val="1284043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140BE7-05E4-4403-AEE3-1DB88A77D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42" y="1444503"/>
            <a:ext cx="8801100" cy="4391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B079C9-6E24-416E-BAB4-45DD22BC60D0}"/>
              </a:ext>
            </a:extLst>
          </p:cNvPr>
          <p:cNvSpPr txBox="1"/>
          <p:nvPr/>
        </p:nvSpPr>
        <p:spPr>
          <a:xfrm>
            <a:off x="2811642" y="314586"/>
            <a:ext cx="4727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Run </a:t>
            </a:r>
            <a:r>
              <a:rPr lang="en-IN" sz="4000" b="1" dirty="0" err="1"/>
              <a:t>hbase</a:t>
            </a:r>
            <a:r>
              <a:rPr lang="en-IN" sz="4000" b="1" dirty="0"/>
              <a:t> Shell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11433C-92E4-4721-87BC-1AB4266C95D3}"/>
              </a:ext>
            </a:extLst>
          </p:cNvPr>
          <p:cNvSpPr txBox="1"/>
          <p:nvPr/>
        </p:nvSpPr>
        <p:spPr>
          <a:xfrm>
            <a:off x="675542" y="1022472"/>
            <a:ext cx="2731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Hbase</a:t>
            </a:r>
            <a:r>
              <a:rPr lang="en-IN" dirty="0"/>
              <a:t> shell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9381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897898-AA4E-4E5F-9231-5282ED1258F4}"/>
              </a:ext>
            </a:extLst>
          </p:cNvPr>
          <p:cNvSpPr txBox="1"/>
          <p:nvPr/>
        </p:nvSpPr>
        <p:spPr>
          <a:xfrm>
            <a:off x="1143001" y="677009"/>
            <a:ext cx="662860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Hint and finding of errors </a:t>
            </a:r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Make both version are same, here </a:t>
            </a:r>
            <a:r>
              <a:rPr lang="en-IN" b="1" dirty="0" err="1"/>
              <a:t>hbase</a:t>
            </a:r>
            <a:r>
              <a:rPr lang="en-IN" b="1" dirty="0"/>
              <a:t> is confused to bind the log</a:t>
            </a:r>
          </a:p>
          <a:p>
            <a:r>
              <a:rPr lang="en-IN" dirty="0"/>
              <a:t>Locate slf4j-log4j12</a:t>
            </a:r>
          </a:p>
          <a:p>
            <a:endParaRPr lang="en-IN" dirty="0"/>
          </a:p>
          <a:p>
            <a:r>
              <a:rPr lang="en-IN" dirty="0"/>
              <a:t>You will find files with different versions  </a:t>
            </a:r>
          </a:p>
          <a:p>
            <a:endParaRPr lang="en-IN" dirty="0"/>
          </a:p>
          <a:p>
            <a:r>
              <a:rPr lang="en-IN" dirty="0"/>
              <a:t>just make both same by copy paste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834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B47B47-79F7-48A9-9705-199DC817BA7F}"/>
              </a:ext>
            </a:extLst>
          </p:cNvPr>
          <p:cNvSpPr/>
          <p:nvPr/>
        </p:nvSpPr>
        <p:spPr>
          <a:xfrm>
            <a:off x="606669" y="1239891"/>
            <a:ext cx="10480431" cy="487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Apache HBase</a:t>
            </a:r>
            <a:r>
              <a:rPr lang="en-IN" dirty="0"/>
              <a:t> is a NoSQL random access database for Hadoop. . It runs on top of HDFS and provides real time data access to distributed data via its key/value store.</a:t>
            </a:r>
          </a:p>
          <a:p>
            <a:endParaRPr lang="en-IN" sz="1400" dirty="0"/>
          </a:p>
          <a:p>
            <a:pPr algn="ctr"/>
            <a:r>
              <a:rPr lang="en-IN" sz="3200" dirty="0"/>
              <a:t>Why HBASE?</a:t>
            </a:r>
          </a:p>
          <a:p>
            <a:endParaRPr lang="en-IN" sz="1400" dirty="0"/>
          </a:p>
          <a:p>
            <a:endParaRPr lang="en-IN" sz="1400" dirty="0"/>
          </a:p>
          <a:p>
            <a:r>
              <a:rPr lang="en-IN" dirty="0">
                <a:solidFill>
                  <a:srgbClr val="FF0000"/>
                </a:solidFill>
              </a:rPr>
              <a:t>Hadoop cannot handle high velocity of random writes and reads and also cannot change a file without completely rewriting it. </a:t>
            </a:r>
          </a:p>
          <a:p>
            <a:endParaRPr lang="en-IN" sz="1400" dirty="0"/>
          </a:p>
          <a:p>
            <a:r>
              <a:rPr lang="en-IN" sz="1400" i="1" dirty="0"/>
              <a:t>“Anybody who wants to keep data within an HDFS environment and wants to do anything other than brute-force reading of the entire file system [with </a:t>
            </a:r>
            <a:r>
              <a:rPr lang="en-IN" sz="1400" i="1" dirty="0">
                <a:hlinkClick r:id="rId2" tooltip="What is Hadoop MapReduce"/>
              </a:rPr>
              <a:t>MapReduce</a:t>
            </a:r>
            <a:r>
              <a:rPr lang="en-IN" sz="1400" i="1" dirty="0"/>
              <a:t>] needs to look at HBase. If you need random access, you have to have HBase."- said Gartner analyst </a:t>
            </a:r>
            <a:r>
              <a:rPr lang="en-IN" sz="1400" i="1" dirty="0" err="1"/>
              <a:t>Merv</a:t>
            </a:r>
            <a:r>
              <a:rPr lang="en-IN" sz="1400" i="1" dirty="0"/>
              <a:t> Adrian.</a:t>
            </a:r>
            <a:endParaRPr lang="en-IN" sz="3600" dirty="0"/>
          </a:p>
          <a:p>
            <a:pPr algn="ctr"/>
            <a:endParaRPr lang="en-IN" sz="3600" dirty="0"/>
          </a:p>
          <a:p>
            <a:pPr algn="ctr"/>
            <a:r>
              <a:rPr lang="en-IN" sz="3600" dirty="0"/>
              <a:t>Who uses?</a:t>
            </a:r>
          </a:p>
          <a:p>
            <a:endParaRPr lang="en-IN" sz="1400" i="1" dirty="0"/>
          </a:p>
          <a:p>
            <a:r>
              <a:rPr lang="en-IN" sz="1100" dirty="0"/>
              <a:t>Pinterest runs 38 different HBase clusters with some of them doing up to 5 million operations every second. </a:t>
            </a:r>
            <a:r>
              <a:rPr lang="en-IN" sz="1100" dirty="0" err="1"/>
              <a:t>Goibibo</a:t>
            </a:r>
            <a:r>
              <a:rPr lang="en-IN" sz="1100" dirty="0"/>
              <a:t> uses HBase for customer profiling. Facebook Messenger uses HBase architecture and many other companies like Flurry, Adobe </a:t>
            </a:r>
            <a:r>
              <a:rPr lang="en-IN" sz="1100" dirty="0" err="1"/>
              <a:t>Explorys</a:t>
            </a:r>
            <a:r>
              <a:rPr lang="en-IN" sz="1100" dirty="0"/>
              <a:t> use HBase in production.</a:t>
            </a:r>
          </a:p>
          <a:p>
            <a:endParaRPr lang="en-IN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CE7657-42EB-41B8-826B-6BDD41719631}"/>
              </a:ext>
            </a:extLst>
          </p:cNvPr>
          <p:cNvSpPr txBox="1"/>
          <p:nvPr/>
        </p:nvSpPr>
        <p:spPr>
          <a:xfrm>
            <a:off x="4422530" y="624255"/>
            <a:ext cx="3077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What is HBASE?</a:t>
            </a:r>
          </a:p>
        </p:txBody>
      </p:sp>
    </p:spTree>
    <p:extLst>
      <p:ext uri="{BB962C8B-B14F-4D97-AF65-F5344CB8AC3E}">
        <p14:creationId xmlns:p14="http://schemas.microsoft.com/office/powerpoint/2010/main" val="1459117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E38C9-C7DE-4B47-A0EF-C30035984ED5}"/>
              </a:ext>
            </a:extLst>
          </p:cNvPr>
          <p:cNvSpPr/>
          <p:nvPr/>
        </p:nvSpPr>
        <p:spPr>
          <a:xfrm>
            <a:off x="2304245" y="597849"/>
            <a:ext cx="1956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b="1" dirty="0">
                <a:solidFill>
                  <a:srgbClr val="222222"/>
                </a:solidFill>
                <a:latin typeface="inherit"/>
              </a:rPr>
              <a:t>HBase Data Model</a:t>
            </a:r>
            <a:endParaRPr lang="en-IN" b="1" i="0" dirty="0">
              <a:solidFill>
                <a:srgbClr val="222222"/>
              </a:solidFill>
              <a:effectLst/>
              <a:latin typeface="Open San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BB6F66-6F2B-4219-B75C-7B794A0389ED}"/>
              </a:ext>
            </a:extLst>
          </p:cNvPr>
          <p:cNvSpPr/>
          <p:nvPr/>
        </p:nvSpPr>
        <p:spPr>
          <a:xfrm>
            <a:off x="1134208" y="4662881"/>
            <a:ext cx="105162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222222"/>
                </a:solidFill>
                <a:latin typeface="inherit"/>
              </a:rPr>
              <a:t>HBase Tables – </a:t>
            </a:r>
            <a:r>
              <a:rPr lang="en-IN" sz="1200" dirty="0">
                <a:solidFill>
                  <a:srgbClr val="000000"/>
                </a:solidFill>
                <a:latin typeface="Open Sans"/>
              </a:rPr>
              <a:t>Logical collection of rows stored in individual partitions known as Regions.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IN" sz="1200" dirty="0">
              <a:solidFill>
                <a:srgbClr val="000000"/>
              </a:solidFill>
              <a:latin typeface="Open Sans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222222"/>
                </a:solidFill>
                <a:latin typeface="inherit"/>
              </a:rPr>
              <a:t>HBase Row – </a:t>
            </a:r>
            <a:r>
              <a:rPr lang="en-IN" sz="1200" dirty="0">
                <a:solidFill>
                  <a:srgbClr val="000000"/>
                </a:solidFill>
                <a:latin typeface="Open Sans"/>
              </a:rPr>
              <a:t>Instance of data in a table.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IN" sz="1200" dirty="0">
              <a:solidFill>
                <a:srgbClr val="000000"/>
              </a:solidFill>
              <a:latin typeface="Open Sans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sz="1200" b="1" dirty="0" err="1">
                <a:solidFill>
                  <a:srgbClr val="222222"/>
                </a:solidFill>
                <a:latin typeface="inherit"/>
              </a:rPr>
              <a:t>RowKey</a:t>
            </a:r>
            <a:r>
              <a:rPr lang="en-IN" sz="1200" b="1" dirty="0">
                <a:solidFill>
                  <a:srgbClr val="222222"/>
                </a:solidFill>
                <a:latin typeface="inherit"/>
              </a:rPr>
              <a:t> -</a:t>
            </a:r>
            <a:r>
              <a:rPr lang="en-IN" sz="1200" dirty="0">
                <a:solidFill>
                  <a:srgbClr val="000000"/>
                </a:solidFill>
                <a:latin typeface="Open Sans"/>
              </a:rPr>
              <a:t>Every entry in an HBase table is identified and indexed by a </a:t>
            </a:r>
            <a:r>
              <a:rPr lang="en-IN" sz="1200" dirty="0" err="1">
                <a:solidFill>
                  <a:srgbClr val="000000"/>
                </a:solidFill>
                <a:latin typeface="Open Sans"/>
              </a:rPr>
              <a:t>RowKey</a:t>
            </a:r>
            <a:r>
              <a:rPr lang="en-IN" sz="1200" dirty="0">
                <a:solidFill>
                  <a:srgbClr val="000000"/>
                </a:solidFill>
                <a:latin typeface="Open Sans"/>
              </a:rPr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IN" sz="1200" dirty="0">
              <a:solidFill>
                <a:srgbClr val="000000"/>
              </a:solidFill>
              <a:latin typeface="Open Sans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222222"/>
                </a:solidFill>
                <a:latin typeface="inherit"/>
              </a:rPr>
              <a:t>Columns -</a:t>
            </a:r>
            <a:r>
              <a:rPr lang="en-IN" sz="1200" dirty="0">
                <a:solidFill>
                  <a:srgbClr val="000000"/>
                </a:solidFill>
                <a:latin typeface="Open Sans"/>
              </a:rPr>
              <a:t> For every </a:t>
            </a:r>
            <a:r>
              <a:rPr lang="en-IN" sz="1200" dirty="0" err="1">
                <a:solidFill>
                  <a:srgbClr val="000000"/>
                </a:solidFill>
                <a:latin typeface="Open Sans"/>
              </a:rPr>
              <a:t>RowKey</a:t>
            </a:r>
            <a:r>
              <a:rPr lang="en-IN" sz="1200" dirty="0">
                <a:solidFill>
                  <a:srgbClr val="000000"/>
                </a:solidFill>
                <a:latin typeface="Open Sans"/>
              </a:rPr>
              <a:t> an unlimited number of attributes can be stored.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IN" sz="1200" dirty="0">
              <a:solidFill>
                <a:srgbClr val="000000"/>
              </a:solidFill>
              <a:latin typeface="Open Sans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222222"/>
                </a:solidFill>
                <a:latin typeface="inherit"/>
              </a:rPr>
              <a:t>Column Family –</a:t>
            </a:r>
            <a:r>
              <a:rPr lang="en-IN" sz="1200" dirty="0">
                <a:solidFill>
                  <a:srgbClr val="000000"/>
                </a:solidFill>
                <a:latin typeface="Open Sans"/>
              </a:rPr>
              <a:t> Data in rows is grouped together as column families and all columns are stored together in a low level storage file known as </a:t>
            </a:r>
            <a:r>
              <a:rPr lang="en-IN" sz="1200" dirty="0" err="1">
                <a:solidFill>
                  <a:srgbClr val="000000"/>
                </a:solidFill>
                <a:latin typeface="Open Sans"/>
              </a:rPr>
              <a:t>HFile</a:t>
            </a:r>
            <a:r>
              <a:rPr lang="en-IN" sz="1200" dirty="0">
                <a:solidFill>
                  <a:srgbClr val="000000"/>
                </a:solidFill>
                <a:latin typeface="Open Sans"/>
              </a:rPr>
              <a:t>.</a:t>
            </a:r>
            <a:endParaRPr lang="en-IN" sz="1200" b="0" i="0" dirty="0">
              <a:solidFill>
                <a:srgbClr val="000000"/>
              </a:solidFill>
              <a:effectLst/>
              <a:latin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765ADF-A219-46F9-B760-9491557F5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67" y="967181"/>
            <a:ext cx="93059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5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A3D682-09EA-48FC-8F77-794DFEAE8A97}"/>
              </a:ext>
            </a:extLst>
          </p:cNvPr>
          <p:cNvSpPr/>
          <p:nvPr/>
        </p:nvSpPr>
        <p:spPr>
          <a:xfrm>
            <a:off x="1206437" y="1415534"/>
            <a:ext cx="7123553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343434"/>
                </a:solidFill>
                <a:latin typeface="Arial" panose="020B0604020202020204" pitchFamily="34" charset="0"/>
              </a:rPr>
              <a:t>HBase can be installed in three modes</a:t>
            </a:r>
          </a:p>
          <a:p>
            <a:endParaRPr lang="en-IN" dirty="0">
              <a:solidFill>
                <a:srgbClr val="343434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b="1" dirty="0"/>
              <a:t>Standalone mode installation (No dependency on Hadoop system)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sz="1400" dirty="0"/>
              <a:t>This is default mode of HBase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sz="1400" dirty="0"/>
              <a:t>It runs against local file system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sz="1400" dirty="0"/>
              <a:t>It doesn't use</a:t>
            </a:r>
            <a:r>
              <a:rPr lang="en-IN" sz="1400" dirty="0">
                <a:hlinkClick r:id="rId2"/>
              </a:rPr>
              <a:t> Hadoop </a:t>
            </a:r>
            <a:r>
              <a:rPr lang="en-IN" sz="1400" dirty="0"/>
              <a:t>HDFS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sz="1400" dirty="0"/>
              <a:t>Only </a:t>
            </a:r>
            <a:r>
              <a:rPr lang="en-IN" sz="1400" dirty="0" err="1"/>
              <a:t>HMaster</a:t>
            </a:r>
            <a:r>
              <a:rPr lang="en-IN" sz="1400" dirty="0"/>
              <a:t> daemon can run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sz="1400" dirty="0"/>
              <a:t>Not recommended for production environment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sz="1400" dirty="0"/>
              <a:t>Runs in single JVM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b="1" dirty="0"/>
              <a:t>Pseudo-Distributed mode installation ( Single node Hadoop system + HBase installation)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sz="1400" dirty="0"/>
              <a:t>It runs on Hadoop HDFS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sz="1400" dirty="0"/>
              <a:t>All Daemons run in single node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sz="1400" dirty="0"/>
              <a:t>Recommend for production environment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b="1" dirty="0">
                <a:solidFill>
                  <a:srgbClr val="FF0000"/>
                </a:solidFill>
              </a:rPr>
              <a:t>Fully Distributed mode installation ( </a:t>
            </a:r>
            <a:r>
              <a:rPr lang="en-IN" sz="1400" b="1" dirty="0" err="1">
                <a:solidFill>
                  <a:srgbClr val="FF0000"/>
                </a:solidFill>
              </a:rPr>
              <a:t>MultinodeHadoop</a:t>
            </a:r>
            <a:r>
              <a:rPr lang="en-IN" sz="1400" b="1" dirty="0">
                <a:solidFill>
                  <a:srgbClr val="FF0000"/>
                </a:solidFill>
              </a:rPr>
              <a:t> environment + HBase installation)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sz="1400" dirty="0"/>
              <a:t>It runs on Hadoop HDFS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sz="1400" dirty="0"/>
              <a:t>All daemons going to run across all nodes present in the cluster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sz="1400" dirty="0"/>
              <a:t>Highly recommended for production environment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2D01B3-5E09-41F5-9C76-78E6F9E24D0A}"/>
              </a:ext>
            </a:extLst>
          </p:cNvPr>
          <p:cNvSpPr txBox="1"/>
          <p:nvPr/>
        </p:nvSpPr>
        <p:spPr>
          <a:xfrm>
            <a:off x="3691304" y="501161"/>
            <a:ext cx="4809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/>
              <a:t>Hbase</a:t>
            </a:r>
            <a:r>
              <a:rPr lang="en-IN" sz="3200" b="1" dirty="0"/>
              <a:t> installation</a:t>
            </a:r>
          </a:p>
        </p:txBody>
      </p:sp>
    </p:spTree>
    <p:extLst>
      <p:ext uri="{BB962C8B-B14F-4D97-AF65-F5344CB8AC3E}">
        <p14:creationId xmlns:p14="http://schemas.microsoft.com/office/powerpoint/2010/main" val="198105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5C744D-6B16-4E95-B4D4-E9C58B717537}"/>
              </a:ext>
            </a:extLst>
          </p:cNvPr>
          <p:cNvSpPr txBox="1"/>
          <p:nvPr/>
        </p:nvSpPr>
        <p:spPr>
          <a:xfrm>
            <a:off x="738554" y="1011115"/>
            <a:ext cx="9838592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sz="1400" dirty="0"/>
              <a:t>As usual we have 3 node cluster , one </a:t>
            </a:r>
            <a:r>
              <a:rPr lang="en-IN" sz="1400" dirty="0" err="1"/>
              <a:t>namenode</a:t>
            </a:r>
            <a:r>
              <a:rPr lang="en-IN" sz="1400" dirty="0"/>
              <a:t> (namenode1) and two </a:t>
            </a:r>
            <a:r>
              <a:rPr lang="en-IN" sz="1400" dirty="0" err="1"/>
              <a:t>datanodes</a:t>
            </a:r>
            <a:r>
              <a:rPr lang="en-IN" sz="1400" dirty="0"/>
              <a:t> (datanode1,datanode2). We already have </a:t>
            </a:r>
            <a:r>
              <a:rPr lang="en-IN" sz="1400" dirty="0" err="1"/>
              <a:t>hdfs</a:t>
            </a:r>
            <a:r>
              <a:rPr lang="en-IN" sz="1400" dirty="0"/>
              <a:t> and java configured.</a:t>
            </a:r>
          </a:p>
          <a:p>
            <a:endParaRPr lang="en-IN" sz="1400" dirty="0"/>
          </a:p>
          <a:p>
            <a:r>
              <a:rPr lang="en-IN" sz="1400" dirty="0"/>
              <a:t>We have </a:t>
            </a:r>
            <a:r>
              <a:rPr lang="en-IN" sz="1400" dirty="0" err="1"/>
              <a:t>hbase</a:t>
            </a:r>
            <a:r>
              <a:rPr lang="en-IN" sz="1400" dirty="0"/>
              <a:t> software present in /home/Hadoop/</a:t>
            </a:r>
            <a:r>
              <a:rPr lang="en-IN" sz="1400" dirty="0" err="1"/>
              <a:t>softwares</a:t>
            </a:r>
            <a:r>
              <a:rPr lang="en-IN" sz="1400" dirty="0"/>
              <a:t>/</a:t>
            </a:r>
          </a:p>
          <a:p>
            <a:endParaRPr lang="en-IN" sz="1400" dirty="0"/>
          </a:p>
          <a:p>
            <a:r>
              <a:rPr lang="en-IN" sz="1400" dirty="0"/>
              <a:t>Perform below steps in namenode1,datanode1,datanode2</a:t>
            </a:r>
          </a:p>
          <a:p>
            <a:endParaRPr lang="en-IN" dirty="0"/>
          </a:p>
          <a:p>
            <a:r>
              <a:rPr lang="en-IN" u="sng" dirty="0"/>
              <a:t>Create folder </a:t>
            </a:r>
          </a:p>
          <a:p>
            <a:endParaRPr lang="en-IN" dirty="0"/>
          </a:p>
          <a:p>
            <a:r>
              <a:rPr lang="en-IN" sz="1400" dirty="0" err="1"/>
              <a:t>mkdir</a:t>
            </a:r>
            <a:r>
              <a:rPr lang="en-IN" sz="1400" dirty="0"/>
              <a:t> /</a:t>
            </a:r>
            <a:r>
              <a:rPr lang="en-IN" sz="1400" dirty="0" err="1"/>
              <a:t>usr</a:t>
            </a:r>
            <a:r>
              <a:rPr lang="en-IN" sz="1400" dirty="0"/>
              <a:t>/local/</a:t>
            </a:r>
            <a:r>
              <a:rPr lang="en-IN" sz="1400" dirty="0" err="1"/>
              <a:t>hbase</a:t>
            </a:r>
            <a:endParaRPr lang="en-IN" sz="1400" dirty="0"/>
          </a:p>
          <a:p>
            <a:endParaRPr lang="en-IN" dirty="0"/>
          </a:p>
          <a:p>
            <a:r>
              <a:rPr lang="en-IN" u="sng" dirty="0"/>
              <a:t>Grant permission</a:t>
            </a:r>
          </a:p>
          <a:p>
            <a:endParaRPr lang="en-IN" dirty="0"/>
          </a:p>
          <a:p>
            <a:r>
              <a:rPr lang="en-IN" sz="1400" dirty="0" err="1"/>
              <a:t>Sudo</a:t>
            </a:r>
            <a:r>
              <a:rPr lang="en-IN" sz="1400" dirty="0"/>
              <a:t> </a:t>
            </a:r>
            <a:r>
              <a:rPr lang="en-IN" sz="1400" dirty="0" err="1"/>
              <a:t>chmod</a:t>
            </a:r>
            <a:r>
              <a:rPr lang="en-IN" sz="1400" dirty="0"/>
              <a:t> -R 777 /</a:t>
            </a:r>
            <a:r>
              <a:rPr lang="en-IN" sz="1400" dirty="0" err="1"/>
              <a:t>usr</a:t>
            </a:r>
            <a:r>
              <a:rPr lang="en-IN" sz="1400" dirty="0"/>
              <a:t>/local/</a:t>
            </a:r>
            <a:r>
              <a:rPr lang="en-IN" sz="1400" dirty="0" err="1"/>
              <a:t>hbase</a:t>
            </a:r>
            <a:endParaRPr lang="en-IN" sz="1400" dirty="0"/>
          </a:p>
          <a:p>
            <a:endParaRPr lang="en-IN" dirty="0"/>
          </a:p>
          <a:p>
            <a:r>
              <a:rPr lang="en-IN" u="sng" dirty="0"/>
              <a:t>Change owner </a:t>
            </a:r>
          </a:p>
          <a:p>
            <a:endParaRPr lang="en-IN" dirty="0"/>
          </a:p>
          <a:p>
            <a:r>
              <a:rPr lang="en-IN" sz="1400" dirty="0" err="1"/>
              <a:t>Sudo</a:t>
            </a:r>
            <a:r>
              <a:rPr lang="en-IN" sz="1400" dirty="0"/>
              <a:t> </a:t>
            </a:r>
            <a:r>
              <a:rPr lang="en-IN" sz="1400" dirty="0" err="1"/>
              <a:t>chown</a:t>
            </a:r>
            <a:r>
              <a:rPr lang="en-IN" sz="1400" dirty="0"/>
              <a:t> -R </a:t>
            </a:r>
            <a:r>
              <a:rPr lang="en-IN" sz="1400" dirty="0" err="1"/>
              <a:t>hadoop:hadoop</a:t>
            </a:r>
            <a:r>
              <a:rPr lang="en-IN" sz="1400" dirty="0"/>
              <a:t> /</a:t>
            </a:r>
            <a:r>
              <a:rPr lang="en-IN" sz="1400" dirty="0" err="1"/>
              <a:t>usr</a:t>
            </a:r>
            <a:r>
              <a:rPr lang="en-IN" sz="1400" dirty="0"/>
              <a:t>/local/</a:t>
            </a:r>
            <a:r>
              <a:rPr lang="en-IN" sz="1400" dirty="0" err="1"/>
              <a:t>hbase</a:t>
            </a:r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277D0-5AA5-49A9-8E51-426D5929F30F}"/>
              </a:ext>
            </a:extLst>
          </p:cNvPr>
          <p:cNvSpPr txBox="1"/>
          <p:nvPr/>
        </p:nvSpPr>
        <p:spPr>
          <a:xfrm>
            <a:off x="1950427" y="426340"/>
            <a:ext cx="7747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/>
              <a:t>Hbase</a:t>
            </a:r>
            <a:r>
              <a:rPr lang="en-IN" sz="3200" b="1" dirty="0"/>
              <a:t> installation in fully distributed mode</a:t>
            </a:r>
          </a:p>
        </p:txBody>
      </p:sp>
    </p:spTree>
    <p:extLst>
      <p:ext uri="{BB962C8B-B14F-4D97-AF65-F5344CB8AC3E}">
        <p14:creationId xmlns:p14="http://schemas.microsoft.com/office/powerpoint/2010/main" val="167536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35051F-FDC7-4180-A819-1CC81FA2D4F1}"/>
              </a:ext>
            </a:extLst>
          </p:cNvPr>
          <p:cNvSpPr txBox="1"/>
          <p:nvPr/>
        </p:nvSpPr>
        <p:spPr>
          <a:xfrm>
            <a:off x="1581150" y="531848"/>
            <a:ext cx="7747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/>
              <a:t>Hbase</a:t>
            </a:r>
            <a:r>
              <a:rPr lang="en-IN" sz="3200" b="1" dirty="0"/>
              <a:t> installation in fully distributed mode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20579-2828-4BA6-9E09-3C01A140FF2A}"/>
              </a:ext>
            </a:extLst>
          </p:cNvPr>
          <p:cNvSpPr txBox="1"/>
          <p:nvPr/>
        </p:nvSpPr>
        <p:spPr>
          <a:xfrm>
            <a:off x="703385" y="1116623"/>
            <a:ext cx="9671538" cy="769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Perform below steps in namenode1</a:t>
            </a:r>
          </a:p>
          <a:p>
            <a:endParaRPr lang="en-IN" dirty="0"/>
          </a:p>
          <a:p>
            <a:r>
              <a:rPr lang="en-IN" u="sng" dirty="0"/>
              <a:t>Copy software</a:t>
            </a:r>
          </a:p>
          <a:p>
            <a:endParaRPr lang="en-IN" dirty="0"/>
          </a:p>
          <a:p>
            <a:r>
              <a:rPr lang="en-IN" sz="1400" dirty="0"/>
              <a:t> cp /home/</a:t>
            </a:r>
            <a:r>
              <a:rPr lang="en-IN" sz="1400" dirty="0" err="1"/>
              <a:t>hadoop</a:t>
            </a:r>
            <a:r>
              <a:rPr lang="en-IN" sz="1400" dirty="0"/>
              <a:t>/</a:t>
            </a:r>
            <a:r>
              <a:rPr lang="en-IN" sz="1400" dirty="0" err="1"/>
              <a:t>softwares</a:t>
            </a:r>
            <a:r>
              <a:rPr lang="en-IN" sz="1400" dirty="0"/>
              <a:t>/</a:t>
            </a:r>
            <a:r>
              <a:rPr lang="en-IN" sz="1400" dirty="0" err="1"/>
              <a:t>hbase</a:t>
            </a:r>
            <a:r>
              <a:rPr lang="en-IN" sz="1400" dirty="0"/>
              <a:t>* /</a:t>
            </a:r>
            <a:r>
              <a:rPr lang="en-IN" sz="1400" dirty="0" err="1"/>
              <a:t>usr</a:t>
            </a:r>
            <a:r>
              <a:rPr lang="en-IN" sz="1400" dirty="0"/>
              <a:t>/local/</a:t>
            </a:r>
            <a:r>
              <a:rPr lang="en-IN" sz="1400" dirty="0" err="1"/>
              <a:t>hbase</a:t>
            </a:r>
            <a:r>
              <a:rPr lang="en-IN" sz="1400" dirty="0"/>
              <a:t>/</a:t>
            </a:r>
          </a:p>
          <a:p>
            <a:endParaRPr lang="en-IN" sz="1400" dirty="0"/>
          </a:p>
          <a:p>
            <a:r>
              <a:rPr lang="en-IN" sz="1400" dirty="0"/>
              <a:t>        Or </a:t>
            </a:r>
          </a:p>
          <a:p>
            <a:r>
              <a:rPr lang="en-IN" u="sng" dirty="0"/>
              <a:t>Download</a:t>
            </a:r>
          </a:p>
          <a:p>
            <a:endParaRPr lang="en-IN" sz="1400" b="1" u="sng" dirty="0"/>
          </a:p>
          <a:p>
            <a:r>
              <a:rPr lang="en-IN" sz="1400" dirty="0"/>
              <a:t>cd /</a:t>
            </a:r>
            <a:r>
              <a:rPr lang="en-IN" sz="1400" dirty="0" err="1"/>
              <a:t>usr</a:t>
            </a:r>
            <a:r>
              <a:rPr lang="en-IN" sz="1400" dirty="0"/>
              <a:t>/local/</a:t>
            </a:r>
            <a:r>
              <a:rPr lang="en-IN" sz="1400" dirty="0" err="1"/>
              <a:t>hbase</a:t>
            </a:r>
            <a:r>
              <a:rPr lang="en-IN" sz="1400" dirty="0"/>
              <a:t>/</a:t>
            </a:r>
          </a:p>
          <a:p>
            <a:endParaRPr lang="en-IN" sz="1400" dirty="0"/>
          </a:p>
          <a:p>
            <a:r>
              <a:rPr lang="da-DK" sz="1400" dirty="0"/>
              <a:t>wget https://www.apache.org/dist/hbase/stable/hbase-1.4.6-bin.tar.gz</a:t>
            </a:r>
            <a:endParaRPr lang="en-IN" sz="1400" dirty="0"/>
          </a:p>
          <a:p>
            <a:endParaRPr lang="en-IN" dirty="0"/>
          </a:p>
          <a:p>
            <a:r>
              <a:rPr lang="en-IN" u="sng" dirty="0"/>
              <a:t>Extract the file</a:t>
            </a:r>
          </a:p>
          <a:p>
            <a:endParaRPr lang="en-IN" dirty="0"/>
          </a:p>
          <a:p>
            <a:r>
              <a:rPr lang="en-IN" sz="1400" dirty="0"/>
              <a:t>tar –</a:t>
            </a:r>
            <a:r>
              <a:rPr lang="en-IN" sz="1400" dirty="0" err="1"/>
              <a:t>xvzf</a:t>
            </a:r>
            <a:r>
              <a:rPr lang="en-IN" sz="1400" dirty="0"/>
              <a:t> </a:t>
            </a:r>
            <a:r>
              <a:rPr lang="da-DK" sz="1400" dirty="0"/>
              <a:t>hbase-1.4.6-bin.tar.gz</a:t>
            </a:r>
            <a:endParaRPr lang="en-IN" sz="1400" dirty="0"/>
          </a:p>
          <a:p>
            <a:endParaRPr lang="en-IN" dirty="0"/>
          </a:p>
          <a:p>
            <a:r>
              <a:rPr lang="en-IN" u="sng" dirty="0"/>
              <a:t>Move file</a:t>
            </a:r>
          </a:p>
          <a:p>
            <a:endParaRPr lang="en-IN" dirty="0"/>
          </a:p>
          <a:p>
            <a:r>
              <a:rPr lang="en-IN" sz="1400" dirty="0"/>
              <a:t>cd /</a:t>
            </a:r>
            <a:r>
              <a:rPr lang="en-IN" sz="1400" dirty="0" err="1"/>
              <a:t>usr</a:t>
            </a:r>
            <a:r>
              <a:rPr lang="en-IN" sz="1400" dirty="0"/>
              <a:t>/local/</a:t>
            </a:r>
            <a:r>
              <a:rPr lang="en-IN" sz="1400" dirty="0" err="1"/>
              <a:t>hbase</a:t>
            </a:r>
            <a:r>
              <a:rPr lang="en-IN" sz="1400" dirty="0"/>
              <a:t>/</a:t>
            </a:r>
            <a:r>
              <a:rPr lang="da-DK" sz="1400" dirty="0"/>
              <a:t>hbase-1.4.6</a:t>
            </a:r>
          </a:p>
          <a:p>
            <a:r>
              <a:rPr lang="da-DK" sz="1400" dirty="0"/>
              <a:t>mv * ../</a:t>
            </a:r>
          </a:p>
          <a:p>
            <a:r>
              <a:rPr lang="da-DK" sz="1400" dirty="0"/>
              <a:t>rmdir hbase-1.4.6</a:t>
            </a:r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108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27DB77-EC79-4231-8DD9-A6D526D1CF8A}"/>
              </a:ext>
            </a:extLst>
          </p:cNvPr>
          <p:cNvSpPr txBox="1"/>
          <p:nvPr/>
        </p:nvSpPr>
        <p:spPr>
          <a:xfrm>
            <a:off x="1581150" y="531848"/>
            <a:ext cx="7747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/>
              <a:t>Hbase</a:t>
            </a:r>
            <a:r>
              <a:rPr lang="en-IN" sz="3200" b="1" dirty="0"/>
              <a:t> installation in fully distributed mode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1A6804-66F3-463F-8995-8519E504EFF8}"/>
              </a:ext>
            </a:extLst>
          </p:cNvPr>
          <p:cNvSpPr txBox="1"/>
          <p:nvPr/>
        </p:nvSpPr>
        <p:spPr>
          <a:xfrm>
            <a:off x="1581150" y="1705707"/>
            <a:ext cx="78969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Create folder for PID</a:t>
            </a:r>
          </a:p>
          <a:p>
            <a:endParaRPr lang="en-IN" dirty="0"/>
          </a:p>
          <a:p>
            <a:r>
              <a:rPr lang="en-IN" dirty="0"/>
              <a:t>/var/</a:t>
            </a:r>
            <a:r>
              <a:rPr lang="en-IN" dirty="0" err="1"/>
              <a:t>hbase</a:t>
            </a:r>
            <a:r>
              <a:rPr lang="en-IN" dirty="0"/>
              <a:t>/</a:t>
            </a:r>
            <a:r>
              <a:rPr lang="en-IN" dirty="0" err="1"/>
              <a:t>pids</a:t>
            </a:r>
            <a:endParaRPr lang="en-IN" dirty="0"/>
          </a:p>
          <a:p>
            <a:endParaRPr lang="en-IN" dirty="0"/>
          </a:p>
          <a:p>
            <a:r>
              <a:rPr lang="en-IN" b="1" dirty="0"/>
              <a:t>Grant access </a:t>
            </a:r>
          </a:p>
          <a:p>
            <a:endParaRPr lang="en-IN" dirty="0"/>
          </a:p>
          <a:p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chmod</a:t>
            </a:r>
            <a:r>
              <a:rPr lang="en-IN" dirty="0"/>
              <a:t> -R 777 /var/</a:t>
            </a:r>
            <a:r>
              <a:rPr lang="en-IN" dirty="0" err="1"/>
              <a:t>hbase</a:t>
            </a:r>
            <a:r>
              <a:rPr lang="en-IN" dirty="0"/>
              <a:t>/</a:t>
            </a:r>
            <a:r>
              <a:rPr lang="en-IN" dirty="0" err="1"/>
              <a:t>pids</a:t>
            </a:r>
            <a:endParaRPr lang="en-IN" dirty="0"/>
          </a:p>
          <a:p>
            <a:endParaRPr lang="en-IN" dirty="0"/>
          </a:p>
          <a:p>
            <a:r>
              <a:rPr lang="en-IN" b="1" dirty="0"/>
              <a:t>Change owner </a:t>
            </a:r>
          </a:p>
          <a:p>
            <a:endParaRPr lang="en-IN" dirty="0"/>
          </a:p>
          <a:p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chown</a:t>
            </a:r>
            <a:r>
              <a:rPr lang="en-IN" dirty="0"/>
              <a:t> –R </a:t>
            </a:r>
            <a:r>
              <a:rPr lang="en-IN" dirty="0" err="1"/>
              <a:t>hadoop:hadoop</a:t>
            </a:r>
            <a:r>
              <a:rPr lang="en-IN" dirty="0"/>
              <a:t> /var/</a:t>
            </a:r>
            <a:r>
              <a:rPr lang="en-IN" dirty="0" err="1"/>
              <a:t>hbase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5022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9C655F-75D8-41AB-9A4E-9E833FFF2744}"/>
              </a:ext>
            </a:extLst>
          </p:cNvPr>
          <p:cNvSpPr txBox="1"/>
          <p:nvPr/>
        </p:nvSpPr>
        <p:spPr>
          <a:xfrm>
            <a:off x="1554773" y="320832"/>
            <a:ext cx="7747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/>
              <a:t>Hbase</a:t>
            </a:r>
            <a:r>
              <a:rPr lang="en-IN" sz="3200" b="1" dirty="0"/>
              <a:t> installation in fully distributed mode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3A93C-7BC0-47F4-B103-D5A5D5EC9C61}"/>
              </a:ext>
            </a:extLst>
          </p:cNvPr>
          <p:cNvSpPr txBox="1"/>
          <p:nvPr/>
        </p:nvSpPr>
        <p:spPr>
          <a:xfrm>
            <a:off x="1018443" y="975946"/>
            <a:ext cx="7896958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Change configurational files on namenode1</a:t>
            </a:r>
          </a:p>
          <a:p>
            <a:r>
              <a:rPr lang="en-IN" dirty="0" err="1"/>
              <a:t>gedit</a:t>
            </a:r>
            <a:r>
              <a:rPr lang="en-IN" dirty="0"/>
              <a:t> /</a:t>
            </a:r>
            <a:r>
              <a:rPr lang="en-IN" dirty="0" err="1"/>
              <a:t>usr</a:t>
            </a:r>
            <a:r>
              <a:rPr lang="en-IN" dirty="0"/>
              <a:t>/local/</a:t>
            </a:r>
            <a:r>
              <a:rPr lang="en-IN" dirty="0" err="1"/>
              <a:t>hbase</a:t>
            </a:r>
            <a:r>
              <a:rPr lang="en-IN" dirty="0"/>
              <a:t>/config/hbase-site.xml</a:t>
            </a:r>
          </a:p>
          <a:p>
            <a:endParaRPr lang="en-IN" dirty="0"/>
          </a:p>
          <a:p>
            <a:r>
              <a:rPr lang="en-IN" sz="1200" dirty="0"/>
              <a:t>&lt;configuration&gt;</a:t>
            </a:r>
          </a:p>
          <a:p>
            <a:r>
              <a:rPr lang="en-IN" sz="1200" dirty="0"/>
              <a:t> &lt;property&gt;</a:t>
            </a:r>
          </a:p>
          <a:p>
            <a:r>
              <a:rPr lang="en-IN" sz="1200" dirty="0"/>
              <a:t>    &lt;name&gt;</a:t>
            </a:r>
            <a:r>
              <a:rPr lang="en-IN" sz="1200" dirty="0" err="1"/>
              <a:t>hbase.rootdir</a:t>
            </a:r>
            <a:r>
              <a:rPr lang="en-IN" sz="1200" dirty="0"/>
              <a:t>&lt;/name&gt;</a:t>
            </a:r>
          </a:p>
          <a:p>
            <a:r>
              <a:rPr lang="en-IN" sz="1200" dirty="0"/>
              <a:t>    &lt;value&gt;hdfs://namenode1:10001/hbase&lt;/value&gt;</a:t>
            </a:r>
          </a:p>
          <a:p>
            <a:r>
              <a:rPr lang="en-IN" sz="1200" dirty="0"/>
              <a:t>  &lt;/property&gt;</a:t>
            </a:r>
          </a:p>
          <a:p>
            <a:r>
              <a:rPr lang="en-IN" sz="1200" dirty="0"/>
              <a:t> &lt;property&gt;</a:t>
            </a:r>
          </a:p>
          <a:p>
            <a:r>
              <a:rPr lang="en-IN" sz="1200" dirty="0"/>
              <a:t>    &lt;name&gt;</a:t>
            </a:r>
            <a:r>
              <a:rPr lang="en-IN" sz="1200" dirty="0" err="1"/>
              <a:t>hbase.cluster.distributed</a:t>
            </a:r>
            <a:r>
              <a:rPr lang="en-IN" sz="1200" dirty="0"/>
              <a:t>&lt;/name&gt;</a:t>
            </a:r>
          </a:p>
          <a:p>
            <a:r>
              <a:rPr lang="en-IN" sz="1200" dirty="0"/>
              <a:t>    &lt;value&gt;true&lt;/value&gt;</a:t>
            </a:r>
          </a:p>
          <a:p>
            <a:r>
              <a:rPr lang="en-IN" sz="1200" dirty="0"/>
              <a:t>  &lt;/property&gt;</a:t>
            </a:r>
          </a:p>
          <a:p>
            <a:r>
              <a:rPr lang="en-IN" sz="1200" dirty="0"/>
              <a:t> &lt;property&gt;</a:t>
            </a:r>
          </a:p>
          <a:p>
            <a:r>
              <a:rPr lang="en-IN" sz="1200" dirty="0"/>
              <a:t>    &lt;name&gt;</a:t>
            </a:r>
            <a:r>
              <a:rPr lang="en-IN" sz="1200" dirty="0" err="1"/>
              <a:t>hbase.master</a:t>
            </a:r>
            <a:r>
              <a:rPr lang="en-IN" sz="1200" dirty="0"/>
              <a:t>&lt;/name&gt;</a:t>
            </a:r>
          </a:p>
          <a:p>
            <a:r>
              <a:rPr lang="en-IN" sz="1200" dirty="0"/>
              <a:t>    &lt;value&gt;namenode1&lt;/value&gt;</a:t>
            </a:r>
          </a:p>
          <a:p>
            <a:r>
              <a:rPr lang="en-IN" sz="1200" dirty="0"/>
              <a:t>  &lt;/property&gt;</a:t>
            </a:r>
          </a:p>
          <a:p>
            <a:r>
              <a:rPr lang="en-IN" sz="1200" dirty="0"/>
              <a:t>  &lt;property&gt;</a:t>
            </a:r>
          </a:p>
          <a:p>
            <a:r>
              <a:rPr lang="en-IN" sz="1200" dirty="0"/>
              <a:t>    &lt;name&gt;</a:t>
            </a:r>
            <a:r>
              <a:rPr lang="en-IN" sz="1200" dirty="0" err="1"/>
              <a:t>hbase.zookeeper.property.dataDir</a:t>
            </a:r>
            <a:r>
              <a:rPr lang="en-IN" sz="1200" dirty="0"/>
              <a:t>&lt;/name&gt;</a:t>
            </a:r>
          </a:p>
          <a:p>
            <a:r>
              <a:rPr lang="en-IN" sz="1200" dirty="0"/>
              <a:t>    &lt;value&gt; hdfs://namenode1:10001/zookeeper&lt;/value&gt;</a:t>
            </a:r>
          </a:p>
          <a:p>
            <a:r>
              <a:rPr lang="en-IN" sz="1200" dirty="0"/>
              <a:t>  &lt;/property&gt;</a:t>
            </a:r>
          </a:p>
          <a:p>
            <a:r>
              <a:rPr lang="en-IN" sz="1200" dirty="0"/>
              <a:t>  &lt;property&gt;</a:t>
            </a:r>
          </a:p>
          <a:p>
            <a:r>
              <a:rPr lang="en-IN" sz="1200" dirty="0"/>
              <a:t>    &lt;name&gt;</a:t>
            </a:r>
            <a:r>
              <a:rPr lang="en-IN" sz="1200" dirty="0" err="1"/>
              <a:t>hbase.zookeeper.quorum</a:t>
            </a:r>
            <a:r>
              <a:rPr lang="en-IN" sz="1200" dirty="0"/>
              <a:t>&lt;/name&gt;</a:t>
            </a:r>
          </a:p>
          <a:p>
            <a:r>
              <a:rPr lang="en-IN" sz="1200" dirty="0"/>
              <a:t>    &lt;value&gt;namenode1,datanode1,datanode2&lt;/value&gt;</a:t>
            </a:r>
          </a:p>
          <a:p>
            <a:r>
              <a:rPr lang="en-IN" sz="1200" dirty="0"/>
              <a:t>  &lt;/property&gt;</a:t>
            </a:r>
          </a:p>
          <a:p>
            <a:r>
              <a:rPr lang="en-IN" sz="1200" dirty="0"/>
              <a:t>   &lt;property&gt;</a:t>
            </a:r>
          </a:p>
          <a:p>
            <a:r>
              <a:rPr lang="en-IN" sz="1200" dirty="0"/>
              <a:t>    &lt;name&gt;</a:t>
            </a:r>
            <a:r>
              <a:rPr lang="en-IN" sz="1200" dirty="0" err="1"/>
              <a:t>hbase.zookeeper.property.clientPort</a:t>
            </a:r>
            <a:r>
              <a:rPr lang="en-IN" sz="1200" dirty="0"/>
              <a:t>&lt;/name&gt;</a:t>
            </a:r>
          </a:p>
          <a:p>
            <a:r>
              <a:rPr lang="en-IN" sz="1200" dirty="0"/>
              <a:t>    &lt;value&gt;2181&lt;/value&gt;</a:t>
            </a:r>
          </a:p>
          <a:p>
            <a:r>
              <a:rPr lang="en-IN" sz="1200" dirty="0"/>
              <a:t>  &lt;/property&gt;</a:t>
            </a:r>
          </a:p>
          <a:p>
            <a:r>
              <a:rPr lang="en-IN" sz="1200" dirty="0"/>
              <a:t> </a:t>
            </a:r>
          </a:p>
          <a:p>
            <a:r>
              <a:rPr lang="en-IN" sz="1200" dirty="0"/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36256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70EDC9-2F8B-4FEB-AFED-AE45D237343E}"/>
              </a:ext>
            </a:extLst>
          </p:cNvPr>
          <p:cNvSpPr txBox="1"/>
          <p:nvPr/>
        </p:nvSpPr>
        <p:spPr>
          <a:xfrm>
            <a:off x="1572358" y="294455"/>
            <a:ext cx="7747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/>
              <a:t>Hbase</a:t>
            </a:r>
            <a:r>
              <a:rPr lang="en-IN" sz="3200" b="1" dirty="0"/>
              <a:t> installation in fully distributed mode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738ABF-6BB7-44CF-8A75-A460ED3B6B1D}"/>
              </a:ext>
            </a:extLst>
          </p:cNvPr>
          <p:cNvSpPr txBox="1"/>
          <p:nvPr/>
        </p:nvSpPr>
        <p:spPr>
          <a:xfrm>
            <a:off x="1497623" y="1143000"/>
            <a:ext cx="962464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Change configurational files on namenode1</a:t>
            </a:r>
          </a:p>
          <a:p>
            <a:r>
              <a:rPr lang="en-IN" dirty="0" err="1"/>
              <a:t>gedit</a:t>
            </a:r>
            <a:r>
              <a:rPr lang="en-IN" dirty="0"/>
              <a:t> </a:t>
            </a:r>
            <a:r>
              <a:rPr lang="pt-BR" dirty="0"/>
              <a:t>/usr/local/hbase/conf/hbase-env.sh</a:t>
            </a:r>
            <a:endParaRPr lang="en-IN" dirty="0"/>
          </a:p>
          <a:p>
            <a:endParaRPr lang="en-IN" dirty="0"/>
          </a:p>
          <a:p>
            <a:r>
              <a:rPr lang="en-IN" dirty="0"/>
              <a:t>Set the following setting in </a:t>
            </a:r>
            <a:r>
              <a:rPr lang="pt-BR" dirty="0"/>
              <a:t>hbase-env.sh file</a:t>
            </a:r>
            <a:endParaRPr lang="en-IN" dirty="0"/>
          </a:p>
          <a:p>
            <a:endParaRPr lang="en-IN" dirty="0"/>
          </a:p>
          <a:p>
            <a:r>
              <a:rPr lang="en-IN" dirty="0"/>
              <a:t>HBASE_MANAGES_ZK=true ( if we want </a:t>
            </a:r>
            <a:r>
              <a:rPr lang="en-IN" dirty="0" err="1"/>
              <a:t>Hbase</a:t>
            </a:r>
            <a:r>
              <a:rPr lang="en-IN" dirty="0"/>
              <a:t> to manage it’s own instance of zoo keeper.)</a:t>
            </a:r>
          </a:p>
          <a:p>
            <a:endParaRPr lang="en-IN" sz="1200" dirty="0"/>
          </a:p>
          <a:p>
            <a:r>
              <a:rPr lang="en-IN" dirty="0"/>
              <a:t>export HBASE_PID_DIR=/var/</a:t>
            </a:r>
            <a:r>
              <a:rPr lang="en-IN" dirty="0" err="1"/>
              <a:t>hbase</a:t>
            </a:r>
            <a:r>
              <a:rPr lang="en-IN" dirty="0"/>
              <a:t>/</a:t>
            </a:r>
            <a:r>
              <a:rPr lang="en-IN" dirty="0" err="1"/>
              <a:t>pids</a:t>
            </a:r>
            <a:endParaRPr lang="en-IN" dirty="0"/>
          </a:p>
          <a:p>
            <a:endParaRPr lang="en-IN" dirty="0"/>
          </a:p>
          <a:p>
            <a:r>
              <a:rPr lang="en-IN" dirty="0"/>
              <a:t>export HBASE_REGIONSERVERS=</a:t>
            </a:r>
            <a:r>
              <a:rPr lang="en-IN" dirty="0" err="1"/>
              <a:t>usr</a:t>
            </a:r>
            <a:r>
              <a:rPr lang="en-IN" dirty="0"/>
              <a:t>/local/</a:t>
            </a:r>
            <a:r>
              <a:rPr lang="en-IN" dirty="0" err="1"/>
              <a:t>hbase</a:t>
            </a:r>
            <a:r>
              <a:rPr lang="en-IN" dirty="0"/>
              <a:t>/conf/</a:t>
            </a:r>
            <a:r>
              <a:rPr lang="en-IN" dirty="0" err="1"/>
              <a:t>regionservers</a:t>
            </a:r>
            <a:endParaRPr lang="en-IN" dirty="0"/>
          </a:p>
          <a:p>
            <a:endParaRPr lang="en-IN" dirty="0"/>
          </a:p>
          <a:p>
            <a:r>
              <a:rPr lang="en-IN" dirty="0"/>
              <a:t>export JAVA_HOME=/</a:t>
            </a:r>
            <a:r>
              <a:rPr lang="en-IN" dirty="0" err="1"/>
              <a:t>usr</a:t>
            </a:r>
            <a:r>
              <a:rPr lang="en-IN" dirty="0"/>
              <a:t>/lib/</a:t>
            </a:r>
            <a:r>
              <a:rPr lang="en-IN" dirty="0" err="1"/>
              <a:t>jvm</a:t>
            </a:r>
            <a:r>
              <a:rPr lang="en-IN" dirty="0"/>
              <a:t>/java-1.8.0-openjdk-amd64</a:t>
            </a:r>
          </a:p>
          <a:p>
            <a:endParaRPr lang="en-IN" sz="1200" dirty="0"/>
          </a:p>
          <a:p>
            <a:r>
              <a:rPr lang="en-IN" sz="1600" b="1" u="sng" dirty="0"/>
              <a:t>Comment these lines </a:t>
            </a:r>
          </a:p>
          <a:p>
            <a:endParaRPr lang="en-IN" sz="1200" dirty="0"/>
          </a:p>
          <a:p>
            <a:r>
              <a:rPr lang="en-IN" sz="1200" dirty="0"/>
              <a:t># Configure </a:t>
            </a:r>
            <a:r>
              <a:rPr lang="en-IN" sz="1200" dirty="0" err="1"/>
              <a:t>PermSize</a:t>
            </a:r>
            <a:r>
              <a:rPr lang="en-IN" sz="1200" dirty="0"/>
              <a:t>. Only needed in JDK7. You can safely remove it for JDK8+</a:t>
            </a:r>
          </a:p>
          <a:p>
            <a:r>
              <a:rPr lang="en-IN" sz="1200" dirty="0"/>
              <a:t>#export HBASE_MASTER_OPTS="$HBASE_MASTER_OPTS -</a:t>
            </a:r>
            <a:r>
              <a:rPr lang="en-IN" sz="1200" dirty="0" err="1"/>
              <a:t>XX:PermSize</a:t>
            </a:r>
            <a:r>
              <a:rPr lang="en-IN" sz="1200" dirty="0"/>
              <a:t>=128m -</a:t>
            </a:r>
            <a:r>
              <a:rPr lang="en-IN" sz="1200" dirty="0" err="1"/>
              <a:t>XX:MaxPermSize</a:t>
            </a:r>
            <a:r>
              <a:rPr lang="en-IN" sz="1200" dirty="0"/>
              <a:t>=128m"</a:t>
            </a:r>
          </a:p>
          <a:p>
            <a:r>
              <a:rPr lang="en-IN" sz="1200" dirty="0"/>
              <a:t>#export HBASE_REGIONSERVER_OPTS="$HBASE_REGIONSERVER_OPTS -</a:t>
            </a:r>
            <a:r>
              <a:rPr lang="en-IN" sz="1200" dirty="0" err="1"/>
              <a:t>XX:PermSize</a:t>
            </a:r>
            <a:r>
              <a:rPr lang="en-IN" sz="1200" dirty="0"/>
              <a:t>=128m -</a:t>
            </a:r>
            <a:r>
              <a:rPr lang="en-IN" sz="1200" dirty="0" err="1"/>
              <a:t>XX:MaxPermSize</a:t>
            </a:r>
            <a:r>
              <a:rPr lang="en-IN" sz="1200" dirty="0"/>
              <a:t>=128m"</a:t>
            </a:r>
          </a:p>
        </p:txBody>
      </p:sp>
    </p:spTree>
    <p:extLst>
      <p:ext uri="{BB962C8B-B14F-4D97-AF65-F5344CB8AC3E}">
        <p14:creationId xmlns:p14="http://schemas.microsoft.com/office/powerpoint/2010/main" val="778525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3017</TotalTime>
  <Words>865</Words>
  <Application>Microsoft Office PowerPoint</Application>
  <PresentationFormat>Widescreen</PresentationFormat>
  <Paragraphs>228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inherit</vt:lpstr>
      <vt:lpstr>Open Sans</vt:lpstr>
      <vt:lpstr>Wingdings</vt:lpstr>
      <vt:lpstr>Office Theme</vt:lpstr>
      <vt:lpstr>Hbase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Hbase</dc:title>
  <dc:creator>Ashish Mishra</dc:creator>
  <cp:lastModifiedBy>Ashish Mishra</cp:lastModifiedBy>
  <cp:revision>31</cp:revision>
  <dcterms:created xsi:type="dcterms:W3CDTF">2018-08-27T02:12:19Z</dcterms:created>
  <dcterms:modified xsi:type="dcterms:W3CDTF">2018-08-31T16:38:18Z</dcterms:modified>
</cp:coreProperties>
</file>