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6" r:id="rId8"/>
    <p:sldId id="267" r:id="rId9"/>
    <p:sldId id="268" r:id="rId10"/>
    <p:sldId id="270" r:id="rId11"/>
    <p:sldId id="261" r:id="rId12"/>
    <p:sldId id="262" r:id="rId13"/>
    <p:sldId id="265" r:id="rId14"/>
    <p:sldId id="269"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4F1EB78-5EDB-427F-8D9E-E5E6C4740576}" type="datetimeFigureOut">
              <a:rPr lang="en-IN" smtClean="0"/>
              <a:t>28-04-2023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3D02D88-F98F-4312-B5EB-359B684F66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95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1EB78-5EDB-427F-8D9E-E5E6C4740576}"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02D88-F98F-4312-B5EB-359B684F6651}" type="slidenum">
              <a:rPr lang="en-IN" smtClean="0"/>
              <a:t>‹#›</a:t>
            </a:fld>
            <a:endParaRPr lang="en-IN"/>
          </a:p>
        </p:txBody>
      </p:sp>
    </p:spTree>
    <p:extLst>
      <p:ext uri="{BB962C8B-B14F-4D97-AF65-F5344CB8AC3E}">
        <p14:creationId xmlns:p14="http://schemas.microsoft.com/office/powerpoint/2010/main" val="404121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1EB78-5EDB-427F-8D9E-E5E6C4740576}"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02D88-F98F-4312-B5EB-359B684F6651}" type="slidenum">
              <a:rPr lang="en-IN" smtClean="0"/>
              <a:t>‹#›</a:t>
            </a:fld>
            <a:endParaRPr lang="en-IN"/>
          </a:p>
        </p:txBody>
      </p:sp>
    </p:spTree>
    <p:extLst>
      <p:ext uri="{BB962C8B-B14F-4D97-AF65-F5344CB8AC3E}">
        <p14:creationId xmlns:p14="http://schemas.microsoft.com/office/powerpoint/2010/main" val="181558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1EB78-5EDB-427F-8D9E-E5E6C4740576}"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02D88-F98F-4312-B5EB-359B684F6651}" type="slidenum">
              <a:rPr lang="en-IN" smtClean="0"/>
              <a:t>‹#›</a:t>
            </a:fld>
            <a:endParaRPr lang="en-IN"/>
          </a:p>
        </p:txBody>
      </p:sp>
    </p:spTree>
    <p:extLst>
      <p:ext uri="{BB962C8B-B14F-4D97-AF65-F5344CB8AC3E}">
        <p14:creationId xmlns:p14="http://schemas.microsoft.com/office/powerpoint/2010/main" val="116410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1EB78-5EDB-427F-8D9E-E5E6C4740576}"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02D88-F98F-4312-B5EB-359B684F66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24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1EB78-5EDB-427F-8D9E-E5E6C4740576}"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D02D88-F98F-4312-B5EB-359B684F6651}" type="slidenum">
              <a:rPr lang="en-IN" smtClean="0"/>
              <a:t>‹#›</a:t>
            </a:fld>
            <a:endParaRPr lang="en-IN"/>
          </a:p>
        </p:txBody>
      </p:sp>
    </p:spTree>
    <p:extLst>
      <p:ext uri="{BB962C8B-B14F-4D97-AF65-F5344CB8AC3E}">
        <p14:creationId xmlns:p14="http://schemas.microsoft.com/office/powerpoint/2010/main" val="185151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1EB78-5EDB-427F-8D9E-E5E6C4740576}"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D02D88-F98F-4312-B5EB-359B684F6651}" type="slidenum">
              <a:rPr lang="en-IN" smtClean="0"/>
              <a:t>‹#›</a:t>
            </a:fld>
            <a:endParaRPr lang="en-IN"/>
          </a:p>
        </p:txBody>
      </p:sp>
    </p:spTree>
    <p:extLst>
      <p:ext uri="{BB962C8B-B14F-4D97-AF65-F5344CB8AC3E}">
        <p14:creationId xmlns:p14="http://schemas.microsoft.com/office/powerpoint/2010/main" val="381001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1EB78-5EDB-427F-8D9E-E5E6C4740576}" type="datetimeFigureOut">
              <a:rPr lang="en-IN" smtClean="0"/>
              <a:t>28-04-2023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D02D88-F98F-4312-B5EB-359B684F6651}" type="slidenum">
              <a:rPr lang="en-IN" smtClean="0"/>
              <a:t>‹#›</a:t>
            </a:fld>
            <a:endParaRPr lang="en-IN"/>
          </a:p>
        </p:txBody>
      </p:sp>
    </p:spTree>
    <p:extLst>
      <p:ext uri="{BB962C8B-B14F-4D97-AF65-F5344CB8AC3E}">
        <p14:creationId xmlns:p14="http://schemas.microsoft.com/office/powerpoint/2010/main" val="39628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1EB78-5EDB-427F-8D9E-E5E6C4740576}" type="datetimeFigureOut">
              <a:rPr lang="en-IN" smtClean="0"/>
              <a:t>28-04-2023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D02D88-F98F-4312-B5EB-359B684F6651}" type="slidenum">
              <a:rPr lang="en-IN" smtClean="0"/>
              <a:t>‹#›</a:t>
            </a:fld>
            <a:endParaRPr lang="en-IN"/>
          </a:p>
        </p:txBody>
      </p:sp>
    </p:spTree>
    <p:extLst>
      <p:ext uri="{BB962C8B-B14F-4D97-AF65-F5344CB8AC3E}">
        <p14:creationId xmlns:p14="http://schemas.microsoft.com/office/powerpoint/2010/main" val="392830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1EB78-5EDB-427F-8D9E-E5E6C4740576}"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D02D88-F98F-4312-B5EB-359B684F6651}" type="slidenum">
              <a:rPr lang="en-IN" smtClean="0"/>
              <a:t>‹#›</a:t>
            </a:fld>
            <a:endParaRPr lang="en-IN"/>
          </a:p>
        </p:txBody>
      </p:sp>
    </p:spTree>
    <p:extLst>
      <p:ext uri="{BB962C8B-B14F-4D97-AF65-F5344CB8AC3E}">
        <p14:creationId xmlns:p14="http://schemas.microsoft.com/office/powerpoint/2010/main" val="411421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1EB78-5EDB-427F-8D9E-E5E6C4740576}"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D02D88-F98F-4312-B5EB-359B684F6651}" type="slidenum">
              <a:rPr lang="en-IN" smtClean="0"/>
              <a:t>‹#›</a:t>
            </a:fld>
            <a:endParaRPr lang="en-IN"/>
          </a:p>
        </p:txBody>
      </p:sp>
    </p:spTree>
    <p:extLst>
      <p:ext uri="{BB962C8B-B14F-4D97-AF65-F5344CB8AC3E}">
        <p14:creationId xmlns:p14="http://schemas.microsoft.com/office/powerpoint/2010/main" val="238644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4F1EB78-5EDB-427F-8D9E-E5E6C4740576}" type="datetimeFigureOut">
              <a:rPr lang="en-IN" smtClean="0"/>
              <a:t>28-04-2023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3D02D88-F98F-4312-B5EB-359B684F6651}" type="slidenum">
              <a:rPr lang="en-IN" smtClean="0"/>
              <a:t>‹#›</a:t>
            </a:fld>
            <a:endParaRPr lang="en-IN"/>
          </a:p>
        </p:txBody>
      </p:sp>
    </p:spTree>
    <p:extLst>
      <p:ext uri="{BB962C8B-B14F-4D97-AF65-F5344CB8AC3E}">
        <p14:creationId xmlns:p14="http://schemas.microsoft.com/office/powerpoint/2010/main" val="961532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06-740B-659F-F5BE-EC434BAC1428}"/>
              </a:ext>
            </a:extLst>
          </p:cNvPr>
          <p:cNvSpPr>
            <a:spLocks noGrp="1"/>
          </p:cNvSpPr>
          <p:nvPr>
            <p:ph type="ctrTitle"/>
          </p:nvPr>
        </p:nvSpPr>
        <p:spPr>
          <a:xfrm>
            <a:off x="1109980" y="510988"/>
            <a:ext cx="9966960" cy="3297468"/>
          </a:xfrm>
        </p:spPr>
        <p:txBody>
          <a:bodyPr>
            <a:normAutofit fontScale="90000"/>
          </a:bodyPr>
          <a:lstStyle/>
          <a:p>
            <a:r>
              <a:rPr lang="en-IN" dirty="0"/>
              <a:t>HATE SPEECH DETECTION</a:t>
            </a:r>
            <a:br>
              <a:rPr lang="en-IN" dirty="0"/>
            </a:br>
            <a:r>
              <a:rPr lang="en-IN" sz="6100" dirty="0"/>
              <a:t>using </a:t>
            </a:r>
            <a:r>
              <a:rPr lang="en-IN" sz="6100" dirty="0" err="1"/>
              <a:t>nlp</a:t>
            </a:r>
            <a:r>
              <a:rPr lang="en-IN" sz="6100" dirty="0"/>
              <a:t> &amp; decision tree</a:t>
            </a:r>
          </a:p>
        </p:txBody>
      </p:sp>
      <p:sp>
        <p:nvSpPr>
          <p:cNvPr id="3" name="Subtitle 2">
            <a:extLst>
              <a:ext uri="{FF2B5EF4-FFF2-40B4-BE49-F238E27FC236}">
                <a16:creationId xmlns:a16="http://schemas.microsoft.com/office/drawing/2014/main" id="{2A9F1607-1F75-8DC0-BDDE-E82EBFEF3EC8}"/>
              </a:ext>
            </a:extLst>
          </p:cNvPr>
          <p:cNvSpPr>
            <a:spLocks noGrp="1"/>
          </p:cNvSpPr>
          <p:nvPr>
            <p:ph type="subTitle" idx="1"/>
          </p:nvPr>
        </p:nvSpPr>
        <p:spPr>
          <a:xfrm>
            <a:off x="1709530" y="3869634"/>
            <a:ext cx="8834062" cy="1672750"/>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Team Members</a:t>
            </a:r>
          </a:p>
          <a:p>
            <a:pPr algn="l"/>
            <a:r>
              <a:rPr lang="en-IN" dirty="0">
                <a:latin typeface="Times New Roman" panose="02020603050405020304" pitchFamily="18" charset="0"/>
                <a:cs typeface="Times New Roman" panose="02020603050405020304" pitchFamily="18" charset="0"/>
              </a:rPr>
              <a:t>Aashna J. Chandrashekhar (RA2011027010009)</a:t>
            </a:r>
          </a:p>
          <a:p>
            <a:pPr algn="l"/>
            <a:r>
              <a:rPr lang="en-IN" dirty="0">
                <a:latin typeface="Times New Roman" panose="02020603050405020304" pitchFamily="18" charset="0"/>
                <a:cs typeface="Times New Roman" panose="02020603050405020304" pitchFamily="18" charset="0"/>
              </a:rPr>
              <a:t>Sonal Shabir (RA2011027010010)</a:t>
            </a:r>
          </a:p>
          <a:p>
            <a:pPr algn="l"/>
            <a:r>
              <a:rPr lang="en-IN" dirty="0">
                <a:latin typeface="Times New Roman" panose="02020603050405020304" pitchFamily="18" charset="0"/>
                <a:cs typeface="Times New Roman" panose="02020603050405020304" pitchFamily="18" charset="0"/>
              </a:rPr>
              <a:t>Shreya Dutta (RA2011027010033)</a:t>
            </a:r>
          </a:p>
        </p:txBody>
      </p:sp>
    </p:spTree>
    <p:extLst>
      <p:ext uri="{BB962C8B-B14F-4D97-AF65-F5344CB8AC3E}">
        <p14:creationId xmlns:p14="http://schemas.microsoft.com/office/powerpoint/2010/main" val="284608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788A-ABD3-CC8B-5550-5CFED64F7E5D}"/>
              </a:ext>
            </a:extLst>
          </p:cNvPr>
          <p:cNvSpPr>
            <a:spLocks noGrp="1"/>
          </p:cNvSpPr>
          <p:nvPr>
            <p:ph type="title"/>
          </p:nvPr>
        </p:nvSpPr>
        <p:spPr>
          <a:xfrm>
            <a:off x="587141" y="609600"/>
            <a:ext cx="11107554" cy="1356360"/>
          </a:xfrm>
        </p:spPr>
        <p:txBody>
          <a:bodyPr/>
          <a:lstStyle/>
          <a:p>
            <a:pPr algn="ctr"/>
            <a:r>
              <a:rPr lang="en-IN" dirty="0">
                <a:solidFill>
                  <a:schemeClr val="tx2"/>
                </a:solidFill>
                <a:latin typeface="Times New Roman" panose="02020603050405020304" pitchFamily="18" charset="0"/>
                <a:cs typeface="Times New Roman" panose="02020603050405020304" pitchFamily="18" charset="0"/>
              </a:rPr>
              <a:t>COMPARISONS OF DIFFERENT ALGORITHMS AND THEIR ACCURACY</a:t>
            </a:r>
          </a:p>
        </p:txBody>
      </p:sp>
      <p:pic>
        <p:nvPicPr>
          <p:cNvPr id="4" name="Picture 3">
            <a:extLst>
              <a:ext uri="{FF2B5EF4-FFF2-40B4-BE49-F238E27FC236}">
                <a16:creationId xmlns:a16="http://schemas.microsoft.com/office/drawing/2014/main" id="{340847D2-203C-7159-BEC1-A36F12CDA80B}"/>
              </a:ext>
            </a:extLst>
          </p:cNvPr>
          <p:cNvPicPr>
            <a:picLocks noChangeAspect="1"/>
          </p:cNvPicPr>
          <p:nvPr/>
        </p:nvPicPr>
        <p:blipFill rotWithShape="1">
          <a:blip r:embed="rId2"/>
          <a:srcRect l="36088"/>
          <a:stretch/>
        </p:blipFill>
        <p:spPr>
          <a:xfrm>
            <a:off x="2441999" y="2469967"/>
            <a:ext cx="8739749" cy="1356360"/>
          </a:xfrm>
          <a:prstGeom prst="rect">
            <a:avLst/>
          </a:prstGeom>
        </p:spPr>
      </p:pic>
      <p:pic>
        <p:nvPicPr>
          <p:cNvPr id="6" name="Picture 5">
            <a:extLst>
              <a:ext uri="{FF2B5EF4-FFF2-40B4-BE49-F238E27FC236}">
                <a16:creationId xmlns:a16="http://schemas.microsoft.com/office/drawing/2014/main" id="{CDAD982A-5104-5151-3165-6AA9138571C8}"/>
              </a:ext>
            </a:extLst>
          </p:cNvPr>
          <p:cNvPicPr>
            <a:picLocks noChangeAspect="1"/>
          </p:cNvPicPr>
          <p:nvPr/>
        </p:nvPicPr>
        <p:blipFill rotWithShape="1">
          <a:blip r:embed="rId3"/>
          <a:srcRect l="36136"/>
          <a:stretch/>
        </p:blipFill>
        <p:spPr>
          <a:xfrm>
            <a:off x="2441999" y="4214831"/>
            <a:ext cx="8020662" cy="1930693"/>
          </a:xfrm>
          <a:prstGeom prst="rect">
            <a:avLst/>
          </a:prstGeom>
        </p:spPr>
      </p:pic>
    </p:spTree>
    <p:extLst>
      <p:ext uri="{BB962C8B-B14F-4D97-AF65-F5344CB8AC3E}">
        <p14:creationId xmlns:p14="http://schemas.microsoft.com/office/powerpoint/2010/main" val="1590055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FD67-CBEF-62AA-0B65-1604CE45BCF4}"/>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COMPONENTS OF OUR MODEL</a:t>
            </a:r>
          </a:p>
        </p:txBody>
      </p:sp>
      <p:sp>
        <p:nvSpPr>
          <p:cNvPr id="3" name="Content Placeholder 2">
            <a:extLst>
              <a:ext uri="{FF2B5EF4-FFF2-40B4-BE49-F238E27FC236}">
                <a16:creationId xmlns:a16="http://schemas.microsoft.com/office/drawing/2014/main" id="{49895DEB-4015-A3A0-2EF4-F8FD99769F4C}"/>
              </a:ext>
            </a:extLst>
          </p:cNvPr>
          <p:cNvSpPr>
            <a:spLocks noGrp="1"/>
          </p:cNvSpPr>
          <p:nvPr>
            <p:ph idx="1"/>
          </p:nvPr>
        </p:nvSpPr>
        <p:spPr>
          <a:xfrm>
            <a:off x="685800" y="2057400"/>
            <a:ext cx="10991850" cy="4038600"/>
          </a:xfrm>
        </p:spPr>
        <p:txBody>
          <a:bodyPr>
            <a:normAutofit fontScale="92500"/>
          </a:bodyPr>
          <a:lstStyle/>
          <a:p>
            <a:pPr algn="just"/>
            <a:r>
              <a:rPr lang="en-US" sz="2700" b="0" i="0" dirty="0">
                <a:solidFill>
                  <a:srgbClr val="333333"/>
                </a:solidFill>
                <a:effectLst/>
                <a:latin typeface="Times New Roman" panose="02020603050405020304" pitchFamily="18" charset="0"/>
                <a:cs typeface="Times New Roman" panose="02020603050405020304" pitchFamily="18" charset="0"/>
              </a:rPr>
              <a:t>An agent can be anything that perceive its environment through sensors and act upon that environment through actuators. An Agent runs in the cycle of </a:t>
            </a:r>
            <a:r>
              <a:rPr lang="en-US" sz="2700" b="1" i="0" dirty="0">
                <a:solidFill>
                  <a:srgbClr val="333333"/>
                </a:solidFill>
                <a:effectLst/>
                <a:latin typeface="Times New Roman" panose="02020603050405020304" pitchFamily="18" charset="0"/>
                <a:cs typeface="Times New Roman" panose="02020603050405020304" pitchFamily="18" charset="0"/>
              </a:rPr>
              <a:t>perceiving</a:t>
            </a:r>
            <a:r>
              <a:rPr lang="en-US" sz="2700" b="0" i="0" dirty="0">
                <a:solidFill>
                  <a:srgbClr val="333333"/>
                </a:solidFill>
                <a:effectLst/>
                <a:latin typeface="Times New Roman" panose="02020603050405020304" pitchFamily="18" charset="0"/>
                <a:cs typeface="Times New Roman" panose="02020603050405020304" pitchFamily="18" charset="0"/>
              </a:rPr>
              <a:t>, </a:t>
            </a:r>
            <a:r>
              <a:rPr lang="en-US" sz="2700" b="1" i="0" dirty="0">
                <a:solidFill>
                  <a:srgbClr val="333333"/>
                </a:solidFill>
                <a:effectLst/>
                <a:latin typeface="Times New Roman" panose="02020603050405020304" pitchFamily="18" charset="0"/>
                <a:cs typeface="Times New Roman" panose="02020603050405020304" pitchFamily="18" charset="0"/>
              </a:rPr>
              <a:t>thinking</a:t>
            </a:r>
            <a:r>
              <a:rPr lang="en-US" sz="2700" b="0" i="0" dirty="0">
                <a:solidFill>
                  <a:srgbClr val="333333"/>
                </a:solidFill>
                <a:effectLst/>
                <a:latin typeface="Times New Roman" panose="02020603050405020304" pitchFamily="18" charset="0"/>
                <a:cs typeface="Times New Roman" panose="02020603050405020304" pitchFamily="18" charset="0"/>
              </a:rPr>
              <a:t>, and </a:t>
            </a:r>
            <a:r>
              <a:rPr lang="en-US" sz="2700" b="1" i="0" dirty="0">
                <a:solidFill>
                  <a:srgbClr val="333333"/>
                </a:solidFill>
                <a:effectLst/>
                <a:latin typeface="Times New Roman" panose="02020603050405020304" pitchFamily="18" charset="0"/>
                <a:cs typeface="Times New Roman" panose="02020603050405020304" pitchFamily="18" charset="0"/>
              </a:rPr>
              <a:t>acting</a:t>
            </a:r>
            <a:r>
              <a:rPr lang="en-US" sz="2700" b="0" i="0" dirty="0">
                <a:solidFill>
                  <a:srgbClr val="333333"/>
                </a:solidFill>
                <a:effectLst/>
                <a:latin typeface="Times New Roman" panose="02020603050405020304" pitchFamily="18" charset="0"/>
                <a:cs typeface="Times New Roman" panose="02020603050405020304" pitchFamily="18" charset="0"/>
              </a:rPr>
              <a:t>.</a:t>
            </a:r>
          </a:p>
          <a:p>
            <a:pPr algn="just"/>
            <a:r>
              <a:rPr lang="en-US" sz="2700" b="0" i="0" dirty="0">
                <a:solidFill>
                  <a:srgbClr val="333333"/>
                </a:solidFill>
                <a:effectLst/>
                <a:latin typeface="Times New Roman" panose="02020603050405020304" pitchFamily="18" charset="0"/>
                <a:cs typeface="Times New Roman" panose="02020603050405020304" pitchFamily="18" charset="0"/>
              </a:rPr>
              <a:t>For our </a:t>
            </a:r>
            <a:r>
              <a:rPr lang="en-US" sz="2700" dirty="0">
                <a:solidFill>
                  <a:srgbClr val="333333"/>
                </a:solidFill>
                <a:latin typeface="Times New Roman" panose="02020603050405020304" pitchFamily="18" charset="0"/>
                <a:cs typeface="Times New Roman" panose="02020603050405020304" pitchFamily="18" charset="0"/>
              </a:rPr>
              <a:t>project, </a:t>
            </a:r>
            <a:endParaRPr lang="en-US" sz="2700" b="0" i="0" dirty="0">
              <a:solidFill>
                <a:srgbClr val="333333"/>
              </a:solidFill>
              <a:effectLst/>
              <a:latin typeface="Times New Roman" panose="02020603050405020304" pitchFamily="18" charset="0"/>
              <a:cs typeface="Times New Roman" panose="02020603050405020304" pitchFamily="18" charset="0"/>
            </a:endParaRPr>
          </a:p>
          <a:p>
            <a:pPr lvl="1" algn="just"/>
            <a:r>
              <a:rPr lang="en-US" sz="2700" u="sng" dirty="0">
                <a:solidFill>
                  <a:srgbClr val="333333"/>
                </a:solidFill>
                <a:latin typeface="Times New Roman" panose="02020603050405020304" pitchFamily="18" charset="0"/>
                <a:cs typeface="Times New Roman" panose="02020603050405020304" pitchFamily="18" charset="0"/>
              </a:rPr>
              <a:t>Agent</a:t>
            </a:r>
            <a:r>
              <a:rPr lang="en-US" sz="2700" dirty="0">
                <a:solidFill>
                  <a:srgbClr val="333333"/>
                </a:solidFill>
                <a:latin typeface="Times New Roman" panose="02020603050405020304" pitchFamily="18" charset="0"/>
                <a:cs typeface="Times New Roman" panose="02020603050405020304" pitchFamily="18" charset="0"/>
              </a:rPr>
              <a:t>: The model trained on decision tree algorithm for detecting hate speech. </a:t>
            </a:r>
          </a:p>
          <a:p>
            <a:pPr lvl="1" algn="just"/>
            <a:r>
              <a:rPr lang="en-US" sz="2700" b="0" i="0" u="sng" dirty="0">
                <a:solidFill>
                  <a:srgbClr val="333333"/>
                </a:solidFill>
                <a:effectLst/>
                <a:latin typeface="Times New Roman" panose="02020603050405020304" pitchFamily="18" charset="0"/>
                <a:cs typeface="Times New Roman" panose="02020603050405020304" pitchFamily="18" charset="0"/>
              </a:rPr>
              <a:t>Actuator: </a:t>
            </a:r>
            <a:r>
              <a:rPr lang="en-US" sz="2700" b="0" i="0" dirty="0">
                <a:solidFill>
                  <a:srgbClr val="333333"/>
                </a:solidFill>
                <a:effectLst/>
                <a:latin typeface="Times New Roman" panose="02020603050405020304" pitchFamily="18" charset="0"/>
                <a:cs typeface="Times New Roman" panose="02020603050405020304" pitchFamily="18" charset="0"/>
              </a:rPr>
              <a:t>It is the algorithm which interacts with the environment to give us the output fo</a:t>
            </a:r>
            <a:r>
              <a:rPr lang="en-US" sz="2700" dirty="0">
                <a:solidFill>
                  <a:srgbClr val="333333"/>
                </a:solidFill>
                <a:latin typeface="Times New Roman" panose="02020603050405020304" pitchFamily="18" charset="0"/>
                <a:cs typeface="Times New Roman" panose="02020603050405020304" pitchFamily="18" charset="0"/>
              </a:rPr>
              <a:t>r a given text and tells us whether it’s a hate speech or not. </a:t>
            </a:r>
          </a:p>
          <a:p>
            <a:pPr lvl="1" algn="just"/>
            <a:r>
              <a:rPr lang="en-US" sz="2700" b="0" i="0" u="sng" dirty="0">
                <a:solidFill>
                  <a:srgbClr val="333333"/>
                </a:solidFill>
                <a:effectLst/>
                <a:latin typeface="Times New Roman" panose="02020603050405020304" pitchFamily="18" charset="0"/>
                <a:cs typeface="Times New Roman" panose="02020603050405020304" pitchFamily="18" charset="0"/>
              </a:rPr>
              <a:t>Sensor: </a:t>
            </a:r>
            <a:r>
              <a:rPr lang="en-US" sz="2700" dirty="0">
                <a:solidFill>
                  <a:srgbClr val="333333"/>
                </a:solidFill>
                <a:latin typeface="Times New Roman" panose="02020603050405020304" pitchFamily="18" charset="0"/>
                <a:cs typeface="Times New Roman" panose="02020603050405020304" pitchFamily="18" charset="0"/>
              </a:rPr>
              <a:t>The training dataset that we have acquired from social media and have hence used to fit our model will be the sensor in our case.</a:t>
            </a:r>
          </a:p>
          <a:p>
            <a:pPr lvl="1" algn="just"/>
            <a:r>
              <a:rPr lang="en-US" sz="2700" b="0" i="0" u="sng" dirty="0">
                <a:solidFill>
                  <a:srgbClr val="333333"/>
                </a:solidFill>
                <a:effectLst/>
                <a:latin typeface="Times New Roman" panose="02020603050405020304" pitchFamily="18" charset="0"/>
                <a:cs typeface="Times New Roman" panose="02020603050405020304" pitchFamily="18" charset="0"/>
              </a:rPr>
              <a:t>Environment: </a:t>
            </a:r>
            <a:r>
              <a:rPr lang="en-US" sz="2700" b="0" i="0" dirty="0">
                <a:solidFill>
                  <a:srgbClr val="333333"/>
                </a:solidFill>
                <a:effectLst/>
                <a:latin typeface="Times New Roman" panose="02020603050405020304" pitchFamily="18" charset="0"/>
                <a:cs typeface="Times New Roman" panose="02020603050405020304" pitchFamily="18" charset="0"/>
              </a:rPr>
              <a:t>Social media and its users. </a:t>
            </a:r>
          </a:p>
          <a:p>
            <a:pPr algn="just"/>
            <a:endParaRPr lang="en-IN" dirty="0">
              <a:solidFill>
                <a:schemeClr val="tx1"/>
              </a:solidFill>
            </a:endParaRPr>
          </a:p>
        </p:txBody>
      </p:sp>
    </p:spTree>
    <p:extLst>
      <p:ext uri="{BB962C8B-B14F-4D97-AF65-F5344CB8AC3E}">
        <p14:creationId xmlns:p14="http://schemas.microsoft.com/office/powerpoint/2010/main" val="287447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C366-F4DA-BFEF-AF03-3B36BADBA55E}"/>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EXPECTED OUTCOME</a:t>
            </a:r>
          </a:p>
        </p:txBody>
      </p:sp>
      <p:sp>
        <p:nvSpPr>
          <p:cNvPr id="3" name="Content Placeholder 2">
            <a:extLst>
              <a:ext uri="{FF2B5EF4-FFF2-40B4-BE49-F238E27FC236}">
                <a16:creationId xmlns:a16="http://schemas.microsoft.com/office/drawing/2014/main" id="{B7AAB673-EC25-F7C1-F8D5-35BE25F93245}"/>
              </a:ext>
            </a:extLst>
          </p:cNvPr>
          <p:cNvSpPr>
            <a:spLocks noGrp="1"/>
          </p:cNvSpPr>
          <p:nvPr>
            <p:ph idx="1"/>
          </p:nvPr>
        </p:nvSpPr>
        <p:spPr/>
        <p:txBody>
          <a:bodyPr/>
          <a:lstStyle/>
          <a:p>
            <a:pPr algn="just"/>
            <a:r>
              <a:rPr lang="en-IN" sz="2500" dirty="0">
                <a:solidFill>
                  <a:schemeClr val="tx1"/>
                </a:solidFill>
                <a:latin typeface="Times New Roman" panose="02020603050405020304" pitchFamily="18" charset="0"/>
                <a:cs typeface="Times New Roman" panose="02020603050405020304" pitchFamily="18" charset="0"/>
              </a:rPr>
              <a:t>Therefore, we need to build a robust model working on decision tree algorithm for precise categorisation of hate speech.</a:t>
            </a:r>
          </a:p>
          <a:p>
            <a:pPr algn="just"/>
            <a:r>
              <a:rPr lang="en-US" sz="2500" dirty="0">
                <a:solidFill>
                  <a:schemeClr val="tx1"/>
                </a:solidFill>
                <a:latin typeface="Times New Roman" panose="02020603050405020304" pitchFamily="18" charset="0"/>
                <a:cs typeface="Times New Roman" panose="02020603050405020304" pitchFamily="18" charset="0"/>
              </a:rPr>
              <a:t>As hate speech continues to be a societal problem, the need for automatic hate speech detection systems becomes more apparent.</a:t>
            </a:r>
          </a:p>
          <a:p>
            <a:pPr algn="just"/>
            <a:r>
              <a:rPr lang="en-US" sz="2500" dirty="0">
                <a:solidFill>
                  <a:schemeClr val="tx1"/>
                </a:solidFill>
                <a:latin typeface="Times New Roman" panose="02020603050405020304" pitchFamily="18" charset="0"/>
                <a:cs typeface="Times New Roman" panose="02020603050405020304" pitchFamily="18" charset="0"/>
              </a:rPr>
              <a:t>Hence, we aim to create an effective algorithm that can identify and flag hate speech in various forms of online communication are apparent.</a:t>
            </a:r>
          </a:p>
          <a:p>
            <a:pPr marL="4572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29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285B-C388-A27F-D400-9461B2CDE957}"/>
              </a:ext>
            </a:extLst>
          </p:cNvPr>
          <p:cNvSpPr>
            <a:spLocks noGrp="1"/>
          </p:cNvSpPr>
          <p:nvPr>
            <p:ph type="title"/>
          </p:nvPr>
        </p:nvSpPr>
        <p:spPr/>
        <p:txBody>
          <a:bodyPr/>
          <a:lstStyle/>
          <a:p>
            <a:r>
              <a:rPr lang="en-IN" dirty="0"/>
              <a:t>ACTUAL OUTCOME</a:t>
            </a:r>
          </a:p>
        </p:txBody>
      </p:sp>
      <p:pic>
        <p:nvPicPr>
          <p:cNvPr id="9" name="Content Placeholder 8">
            <a:extLst>
              <a:ext uri="{FF2B5EF4-FFF2-40B4-BE49-F238E27FC236}">
                <a16:creationId xmlns:a16="http://schemas.microsoft.com/office/drawing/2014/main" id="{66E3A0E6-A579-42FB-B1AE-72E09397DB38}"/>
              </a:ext>
            </a:extLst>
          </p:cNvPr>
          <p:cNvPicPr>
            <a:picLocks noGrp="1" noChangeAspect="1"/>
          </p:cNvPicPr>
          <p:nvPr>
            <p:ph idx="1"/>
          </p:nvPr>
        </p:nvPicPr>
        <p:blipFill>
          <a:blip r:embed="rId2"/>
          <a:stretch>
            <a:fillRect/>
          </a:stretch>
        </p:blipFill>
        <p:spPr>
          <a:xfrm>
            <a:off x="773712" y="2714268"/>
            <a:ext cx="5141285" cy="2516410"/>
          </a:xfrm>
        </p:spPr>
      </p:pic>
      <p:pic>
        <p:nvPicPr>
          <p:cNvPr id="11" name="Picture 10">
            <a:extLst>
              <a:ext uri="{FF2B5EF4-FFF2-40B4-BE49-F238E27FC236}">
                <a16:creationId xmlns:a16="http://schemas.microsoft.com/office/drawing/2014/main" id="{E0C6D63D-0339-D354-7E39-4A5DFA77481F}"/>
              </a:ext>
            </a:extLst>
          </p:cNvPr>
          <p:cNvPicPr>
            <a:picLocks noChangeAspect="1"/>
          </p:cNvPicPr>
          <p:nvPr/>
        </p:nvPicPr>
        <p:blipFill>
          <a:blip r:embed="rId3"/>
          <a:stretch>
            <a:fillRect/>
          </a:stretch>
        </p:blipFill>
        <p:spPr>
          <a:xfrm>
            <a:off x="6963641" y="2994431"/>
            <a:ext cx="4656777" cy="1897610"/>
          </a:xfrm>
          <a:prstGeom prst="rect">
            <a:avLst/>
          </a:prstGeom>
        </p:spPr>
      </p:pic>
    </p:spTree>
    <p:extLst>
      <p:ext uri="{BB962C8B-B14F-4D97-AF65-F5344CB8AC3E}">
        <p14:creationId xmlns:p14="http://schemas.microsoft.com/office/powerpoint/2010/main" val="386126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83E0-3478-2F82-765D-775A11433CA3}"/>
              </a:ext>
            </a:extLst>
          </p:cNvPr>
          <p:cNvSpPr>
            <a:spLocks noGrp="1"/>
          </p:cNvSpPr>
          <p:nvPr>
            <p:ph type="title"/>
          </p:nvPr>
        </p:nvSpPr>
        <p:spPr>
          <a:xfrm>
            <a:off x="854241" y="542223"/>
            <a:ext cx="9875520" cy="834189"/>
          </a:xfrm>
        </p:spPr>
        <p:txBody>
          <a:bodyPr/>
          <a:lstStyle/>
          <a:p>
            <a:r>
              <a:rPr lang="en-IN" b="1" dirty="0">
                <a:solidFill>
                  <a:schemeClr val="tx2"/>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70F9FC6B-CCCF-48A8-AC2D-F140FD6DD235}"/>
              </a:ext>
            </a:extLst>
          </p:cNvPr>
          <p:cNvSpPr txBox="1"/>
          <p:nvPr/>
        </p:nvSpPr>
        <p:spPr>
          <a:xfrm>
            <a:off x="690612" y="1549667"/>
            <a:ext cx="10965582" cy="4154984"/>
          </a:xfrm>
          <a:prstGeom prst="rect">
            <a:avLst/>
          </a:prstGeom>
          <a:noFill/>
        </p:spPr>
        <p:txBody>
          <a:bodyPr wrap="square" rtlCol="0">
            <a:spAutoFit/>
          </a:bodyPr>
          <a:lstStyle/>
          <a:p>
            <a:pPr marL="285750" indent="-285750" algn="just">
              <a:buFont typeface="Wingdings" panose="05000000000000000000" pitchFamily="2" charset="2"/>
              <a:buChar char="§"/>
            </a:pPr>
            <a:r>
              <a:rPr lang="en-US" sz="2200" b="0" i="0" dirty="0">
                <a:solidFill>
                  <a:srgbClr val="575757"/>
                </a:solidFill>
                <a:effectLst/>
                <a:latin typeface="Times New Roman" panose="02020603050405020304" pitchFamily="18" charset="0"/>
                <a:cs typeface="Times New Roman" panose="02020603050405020304" pitchFamily="18" charset="0"/>
              </a:rPr>
              <a:t>Hate speech detection is a difficult task to accomplish because it involves processing text and understanding the context. </a:t>
            </a:r>
          </a:p>
          <a:p>
            <a:pPr marL="285750" indent="-285750" algn="just">
              <a:buFont typeface="Wingdings" panose="05000000000000000000" pitchFamily="2" charset="2"/>
              <a:buChar char="§"/>
            </a:pPr>
            <a:r>
              <a:rPr lang="en-US" sz="2200" b="0" i="0" dirty="0">
                <a:solidFill>
                  <a:srgbClr val="575757"/>
                </a:solidFill>
                <a:effectLst/>
                <a:latin typeface="Times New Roman" panose="02020603050405020304" pitchFamily="18" charset="0"/>
                <a:cs typeface="Times New Roman" panose="02020603050405020304" pitchFamily="18" charset="0"/>
              </a:rPr>
              <a:t>The hate speech data sets are usually not clean, so they need to be pre-processed before classification algorithms can detect hate speech in them.  </a:t>
            </a:r>
          </a:p>
          <a:p>
            <a:pPr marL="285750" indent="-285750" algn="just">
              <a:buFont typeface="Wingdings" panose="05000000000000000000" pitchFamily="2" charset="2"/>
              <a:buChar char="§"/>
            </a:pPr>
            <a:r>
              <a:rPr lang="en-US" sz="2200" b="0" i="0" dirty="0">
                <a:solidFill>
                  <a:srgbClr val="575757"/>
                </a:solidFill>
                <a:effectLst/>
                <a:latin typeface="Times New Roman" panose="02020603050405020304" pitchFamily="18" charset="0"/>
                <a:cs typeface="Times New Roman" panose="02020603050405020304" pitchFamily="18" charset="0"/>
              </a:rPr>
              <a:t>Different machine learning models have different strengths that make some better than others for certain tasks such as detecting hate speech. Some models are more accurate while others are more efficient. </a:t>
            </a:r>
          </a:p>
          <a:p>
            <a:pPr marL="285750" indent="-285750" algn="just">
              <a:buFont typeface="Wingdings" panose="05000000000000000000" pitchFamily="2" charset="2"/>
              <a:buChar char="§"/>
            </a:pPr>
            <a:r>
              <a:rPr lang="en-US" sz="2200" b="0" i="0" dirty="0">
                <a:solidFill>
                  <a:srgbClr val="575757"/>
                </a:solidFill>
                <a:effectLst/>
                <a:latin typeface="Times New Roman" panose="02020603050405020304" pitchFamily="18" charset="0"/>
                <a:cs typeface="Times New Roman" panose="02020603050405020304" pitchFamily="18" charset="0"/>
              </a:rPr>
              <a:t>It is important to use different models and compare their performance in order to find the best one for hate speech detection. Pre-training methods have become popular in recent years and it is important to test whether they work well with hate speech detection algorithms. </a:t>
            </a:r>
          </a:p>
          <a:p>
            <a:pPr marL="285750" indent="-285750" algn="just">
              <a:buFont typeface="Wingdings" panose="05000000000000000000" pitchFamily="2" charset="2"/>
              <a:buChar char="§"/>
            </a:pPr>
            <a:r>
              <a:rPr lang="en-US" sz="2200" b="0" i="0" dirty="0">
                <a:solidFill>
                  <a:srgbClr val="575757"/>
                </a:solidFill>
                <a:effectLst/>
                <a:latin typeface="Times New Roman" panose="02020603050405020304" pitchFamily="18" charset="0"/>
                <a:cs typeface="Times New Roman" panose="02020603050405020304" pitchFamily="18" charset="0"/>
              </a:rPr>
              <a:t>It is also important to see how hate speech detection models can be used to address domain changes.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998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5F54-861B-77F1-12A3-6309E22CDC6A}"/>
              </a:ext>
            </a:extLst>
          </p:cNvPr>
          <p:cNvSpPr>
            <a:spLocks noGrp="1"/>
          </p:cNvSpPr>
          <p:nvPr>
            <p:ph type="title"/>
          </p:nvPr>
        </p:nvSpPr>
        <p:spPr>
          <a:xfrm>
            <a:off x="1143000" y="609600"/>
            <a:ext cx="9875520" cy="5295900"/>
          </a:xfrm>
        </p:spPr>
        <p:txBody>
          <a:bodyPr>
            <a:normAutofit/>
          </a:bodyPr>
          <a:lstStyle/>
          <a:p>
            <a:pPr algn="ctr"/>
            <a:r>
              <a:rPr lang="en-IN" sz="80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300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5511-93AF-0CEA-B6C9-5E7C707FE885}"/>
              </a:ext>
            </a:extLst>
          </p:cNvPr>
          <p:cNvSpPr>
            <a:spLocks noGrp="1"/>
          </p:cNvSpPr>
          <p:nvPr>
            <p:ph type="title"/>
          </p:nvPr>
        </p:nvSpPr>
        <p:spPr>
          <a:xfrm>
            <a:off x="1143000" y="609600"/>
            <a:ext cx="9875520" cy="1251420"/>
          </a:xfrm>
        </p:spPr>
        <p:txBody>
          <a:bodyPr/>
          <a:lstStyle/>
          <a:p>
            <a:r>
              <a:rPr lang="en-IN" dirty="0">
                <a:solidFill>
                  <a:schemeClr val="tx1"/>
                </a:solidFill>
                <a:latin typeface="Times New Roman" panose="02020603050405020304" pitchFamily="18" charset="0"/>
                <a:cs typeface="Times New Roman" panose="02020603050405020304" pitchFamily="18" charset="0"/>
              </a:rPr>
              <a:t>OBJECTIVE</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FF05DC3-F193-E389-0AAE-43F04631575C}"/>
              </a:ext>
            </a:extLst>
          </p:cNvPr>
          <p:cNvSpPr>
            <a:spLocks noGrp="1"/>
          </p:cNvSpPr>
          <p:nvPr>
            <p:ph idx="1"/>
          </p:nvPr>
        </p:nvSpPr>
        <p:spPr>
          <a:xfrm>
            <a:off x="781665" y="1861020"/>
            <a:ext cx="5804665" cy="4234980"/>
          </a:xfrm>
        </p:spPr>
        <p:txBody>
          <a:bodyPr>
            <a:normAutofit lnSpcReduction="10000"/>
          </a:bodyPr>
          <a:lstStyle/>
          <a:p>
            <a:pPr marL="45720" indent="0" algn="just">
              <a:buNone/>
            </a:pPr>
            <a:r>
              <a:rPr lang="en-IN" sz="2500" dirty="0">
                <a:solidFill>
                  <a:schemeClr val="tx1"/>
                </a:solidFill>
                <a:latin typeface="Times New Roman" panose="02020603050405020304" pitchFamily="18" charset="0"/>
                <a:cs typeface="Times New Roman" panose="02020603050405020304" pitchFamily="18" charset="0"/>
              </a:rPr>
              <a:t>What is hate speech? </a:t>
            </a:r>
          </a:p>
          <a:p>
            <a:pPr algn="just"/>
            <a:r>
              <a:rPr lang="en-IN" sz="2500" dirty="0">
                <a:solidFill>
                  <a:schemeClr val="tx1"/>
                </a:solidFill>
                <a:latin typeface="Times New Roman" panose="02020603050405020304" pitchFamily="18" charset="0"/>
                <a:cs typeface="Times New Roman" panose="02020603050405020304" pitchFamily="18" charset="0"/>
              </a:rPr>
              <a:t>Any speech that disparages a group of people because of their race, religion, nationality, national origin, sexual orientation, or gender identity is considered hate speech.</a:t>
            </a:r>
          </a:p>
          <a:p>
            <a:pPr algn="just"/>
            <a:r>
              <a:rPr lang="en-IN" sz="2500" dirty="0">
                <a:solidFill>
                  <a:schemeClr val="tx1"/>
                </a:solidFill>
                <a:latin typeface="Times New Roman" panose="02020603050405020304" pitchFamily="18" charset="0"/>
                <a:cs typeface="Times New Roman" panose="02020603050405020304" pitchFamily="18" charset="0"/>
              </a:rPr>
              <a:t>Therefore, to avoid bigotry and hatred we strive to create a model that can recognise or detect such conversations online and hence take a step towards reducing the adverse effect hate speeches have on mental health. </a:t>
            </a:r>
          </a:p>
          <a:p>
            <a:pPr marL="45720" indent="0">
              <a:buNone/>
            </a:pPr>
            <a:endParaRPr lang="en-IN" dirty="0"/>
          </a:p>
        </p:txBody>
      </p:sp>
      <p:pic>
        <p:nvPicPr>
          <p:cNvPr id="5" name="Picture 4">
            <a:extLst>
              <a:ext uri="{FF2B5EF4-FFF2-40B4-BE49-F238E27FC236}">
                <a16:creationId xmlns:a16="http://schemas.microsoft.com/office/drawing/2014/main" id="{47416D23-63BA-6EE2-C5CF-A845636CB2A6}"/>
              </a:ext>
            </a:extLst>
          </p:cNvPr>
          <p:cNvPicPr>
            <a:picLocks noChangeAspect="1"/>
          </p:cNvPicPr>
          <p:nvPr/>
        </p:nvPicPr>
        <p:blipFill>
          <a:blip r:embed="rId2"/>
          <a:stretch>
            <a:fillRect/>
          </a:stretch>
        </p:blipFill>
        <p:spPr>
          <a:xfrm>
            <a:off x="6851374" y="1861020"/>
            <a:ext cx="4846393" cy="4038600"/>
          </a:xfrm>
          <a:prstGeom prst="rect">
            <a:avLst/>
          </a:prstGeom>
        </p:spPr>
      </p:pic>
    </p:spTree>
    <p:extLst>
      <p:ext uri="{BB962C8B-B14F-4D97-AF65-F5344CB8AC3E}">
        <p14:creationId xmlns:p14="http://schemas.microsoft.com/office/powerpoint/2010/main" val="58951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0FC-368A-5D5A-562A-21A22EDDE81E}"/>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INSPIRATION OF THE PROJECT</a:t>
            </a:r>
          </a:p>
        </p:txBody>
      </p:sp>
      <p:sp>
        <p:nvSpPr>
          <p:cNvPr id="3" name="Content Placeholder 2">
            <a:extLst>
              <a:ext uri="{FF2B5EF4-FFF2-40B4-BE49-F238E27FC236}">
                <a16:creationId xmlns:a16="http://schemas.microsoft.com/office/drawing/2014/main" id="{26756DF0-948B-A613-34DA-7CBB837B73FB}"/>
              </a:ext>
            </a:extLst>
          </p:cNvPr>
          <p:cNvSpPr>
            <a:spLocks noGrp="1"/>
          </p:cNvSpPr>
          <p:nvPr>
            <p:ph idx="1"/>
          </p:nvPr>
        </p:nvSpPr>
        <p:spPr>
          <a:xfrm>
            <a:off x="733425" y="1965960"/>
            <a:ext cx="11010900" cy="4282440"/>
          </a:xfrm>
        </p:spPr>
        <p:txBody>
          <a:bodyPr>
            <a:normAutofit/>
          </a:bodyPr>
          <a:lstStyle/>
          <a:p>
            <a:pPr algn="just"/>
            <a:r>
              <a:rPr lang="en-US" sz="2500" dirty="0">
                <a:solidFill>
                  <a:schemeClr val="tx1"/>
                </a:solidFill>
                <a:latin typeface="Times New Roman" panose="02020603050405020304" pitchFamily="18" charset="0"/>
                <a:cs typeface="Times New Roman" panose="02020603050405020304" pitchFamily="18" charset="0"/>
              </a:rPr>
              <a:t>In social media platforms, hate speech can be a reason of “cyber conflict” which can affect social life in both, the individual-level and the country-level. </a:t>
            </a:r>
          </a:p>
          <a:p>
            <a:pPr algn="just"/>
            <a:r>
              <a:rPr lang="en-US" sz="2500" dirty="0">
                <a:solidFill>
                  <a:schemeClr val="tx1"/>
                </a:solidFill>
                <a:latin typeface="Times New Roman" panose="02020603050405020304" pitchFamily="18" charset="0"/>
                <a:cs typeface="Times New Roman" panose="02020603050405020304" pitchFamily="18" charset="0"/>
              </a:rPr>
              <a:t>Hateful and antagonistic content propagated via social networks has the potential to cause harm and suffering on an individual basis and thus leads to social tension and disorder beyond cyber space. </a:t>
            </a:r>
          </a:p>
          <a:p>
            <a:pPr algn="just"/>
            <a:r>
              <a:rPr lang="en-US" sz="2500" dirty="0">
                <a:solidFill>
                  <a:schemeClr val="tx1"/>
                </a:solidFill>
                <a:latin typeface="Times New Roman" panose="02020603050405020304" pitchFamily="18" charset="0"/>
                <a:cs typeface="Times New Roman" panose="02020603050405020304" pitchFamily="18" charset="0"/>
              </a:rPr>
              <a:t>However, social networks cannot control all the content that users post. For this reason, there is a demand for automatic detection of hate speech.</a:t>
            </a:r>
          </a:p>
          <a:p>
            <a:pPr algn="just"/>
            <a:r>
              <a:rPr lang="en-US" sz="2500" dirty="0">
                <a:solidFill>
                  <a:schemeClr val="tx1"/>
                </a:solidFill>
                <a:latin typeface="Times New Roman" panose="02020603050405020304" pitchFamily="18" charset="0"/>
                <a:cs typeface="Times New Roman" panose="02020603050405020304" pitchFamily="18" charset="0"/>
              </a:rPr>
              <a:t>Thus we got inspired to make a model for hate speech detection which is the task of detecting if communication such as text, audio, and so on contains hatred and or encourages violence towards a person or a group of people.</a:t>
            </a:r>
            <a:endParaRPr lang="en-IN"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54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o is the number one target of hate speech on Twitter? | WIRED UK">
            <a:extLst>
              <a:ext uri="{FF2B5EF4-FFF2-40B4-BE49-F238E27FC236}">
                <a16:creationId xmlns:a16="http://schemas.microsoft.com/office/drawing/2014/main" id="{E4F946E0-76DC-E2D4-FE49-9B7B9620FC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 b="3889"/>
          <a:stretch/>
        </p:blipFill>
        <p:spPr bwMode="auto">
          <a:xfrm>
            <a:off x="629265" y="2255202"/>
            <a:ext cx="5466735" cy="33385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C1A3E5B-4810-62BC-677E-5C63F2390613}"/>
              </a:ext>
            </a:extLst>
          </p:cNvPr>
          <p:cNvPicPr>
            <a:picLocks noChangeAspect="1"/>
          </p:cNvPicPr>
          <p:nvPr/>
        </p:nvPicPr>
        <p:blipFill>
          <a:blip r:embed="rId3"/>
          <a:stretch>
            <a:fillRect/>
          </a:stretch>
        </p:blipFill>
        <p:spPr>
          <a:xfrm>
            <a:off x="6284366" y="2214562"/>
            <a:ext cx="5476452" cy="3476624"/>
          </a:xfrm>
          <a:prstGeom prst="rect">
            <a:avLst/>
          </a:prstGeom>
        </p:spPr>
      </p:pic>
      <p:sp>
        <p:nvSpPr>
          <p:cNvPr id="6" name="TextBox 5">
            <a:extLst>
              <a:ext uri="{FF2B5EF4-FFF2-40B4-BE49-F238E27FC236}">
                <a16:creationId xmlns:a16="http://schemas.microsoft.com/office/drawing/2014/main" id="{3071A3C1-F156-60D6-6719-D4096B170AD0}"/>
              </a:ext>
            </a:extLst>
          </p:cNvPr>
          <p:cNvSpPr txBox="1"/>
          <p:nvPr/>
        </p:nvSpPr>
        <p:spPr>
          <a:xfrm>
            <a:off x="391160" y="673100"/>
            <a:ext cx="11409680" cy="1446550"/>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HATE SPEECH STATISTICS AROUND THE WORLD</a:t>
            </a:r>
          </a:p>
        </p:txBody>
      </p:sp>
    </p:spTree>
    <p:extLst>
      <p:ext uri="{BB962C8B-B14F-4D97-AF65-F5344CB8AC3E}">
        <p14:creationId xmlns:p14="http://schemas.microsoft.com/office/powerpoint/2010/main" val="374388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2DD0-8F61-1B4A-4DC7-3572CCD8FA3E}"/>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87798E53-EC82-FBF5-673C-7299526CDCB1}"/>
              </a:ext>
            </a:extLst>
          </p:cNvPr>
          <p:cNvSpPr>
            <a:spLocks noGrp="1"/>
          </p:cNvSpPr>
          <p:nvPr>
            <p:ph idx="1"/>
          </p:nvPr>
        </p:nvSpPr>
        <p:spPr>
          <a:xfrm>
            <a:off x="560772" y="1839728"/>
            <a:ext cx="11306175" cy="4740070"/>
          </a:xfrm>
        </p:spPr>
        <p:txBody>
          <a:bodyPr>
            <a:normAutofit/>
          </a:bodyPr>
          <a:lstStyle/>
          <a:p>
            <a:pPr algn="just"/>
            <a:r>
              <a:rPr lang="en-IN" dirty="0">
                <a:solidFill>
                  <a:schemeClr val="tx1"/>
                </a:solidFill>
                <a:latin typeface="Times New Roman" panose="02020603050405020304" pitchFamily="18" charset="0"/>
                <a:cs typeface="Times New Roman" panose="02020603050405020304" pitchFamily="18" charset="0"/>
              </a:rPr>
              <a:t>To support and stabilise our model, we have chosen the Decision Tree Algorithm that </a:t>
            </a:r>
            <a:r>
              <a:rPr lang="en-US" dirty="0">
                <a:solidFill>
                  <a:schemeClr val="tx1"/>
                </a:solidFill>
                <a:latin typeface="Times New Roman" panose="02020603050405020304" pitchFamily="18" charset="0"/>
                <a:cs typeface="Times New Roman" panose="02020603050405020304" pitchFamily="18" charset="0"/>
              </a:rPr>
              <a:t>predicts the value of a target variable by learning simple decision rules inferred from the data features.</a:t>
            </a:r>
          </a:p>
          <a:p>
            <a:pPr algn="just"/>
            <a:r>
              <a:rPr lang="en-US" dirty="0">
                <a:solidFill>
                  <a:schemeClr val="tx1"/>
                </a:solidFill>
                <a:latin typeface="Times New Roman" panose="02020603050405020304" pitchFamily="18" charset="0"/>
                <a:cs typeface="Times New Roman" panose="02020603050405020304" pitchFamily="18" charset="0"/>
              </a:rPr>
              <a:t>Decision Tree is a </a:t>
            </a:r>
            <a:r>
              <a:rPr lang="en-US" u="sng" dirty="0">
                <a:solidFill>
                  <a:schemeClr val="tx1"/>
                </a:solidFill>
                <a:latin typeface="Times New Roman" panose="02020603050405020304" pitchFamily="18" charset="0"/>
                <a:cs typeface="Times New Roman" panose="02020603050405020304" pitchFamily="18" charset="0"/>
              </a:rPr>
              <a:t>supervised learning </a:t>
            </a:r>
            <a:r>
              <a:rPr lang="en-US" dirty="0">
                <a:solidFill>
                  <a:schemeClr val="tx1"/>
                </a:solidFill>
                <a:latin typeface="Times New Roman" panose="02020603050405020304" pitchFamily="18" charset="0"/>
                <a:cs typeface="Times New Roman" panose="02020603050405020304" pitchFamily="18" charset="0"/>
              </a:rPr>
              <a:t>technique that can be used for both classification and regression problems, but mostly, it is preferred for solving classification problems.</a:t>
            </a:r>
          </a:p>
          <a:p>
            <a:pPr algn="just"/>
            <a:r>
              <a:rPr lang="en-US" dirty="0">
                <a:solidFill>
                  <a:schemeClr val="tx1"/>
                </a:solidFill>
                <a:latin typeface="Times New Roman" panose="02020603050405020304" pitchFamily="18" charset="0"/>
                <a:cs typeface="Times New Roman" panose="02020603050405020304" pitchFamily="18" charset="0"/>
              </a:rPr>
              <a:t>How the algorithm works: </a:t>
            </a:r>
          </a:p>
          <a:p>
            <a:pPr lvl="1" algn="just"/>
            <a:r>
              <a:rPr lang="en-US" sz="2200" dirty="0">
                <a:solidFill>
                  <a:schemeClr val="tx1"/>
                </a:solidFill>
                <a:latin typeface="Times New Roman" panose="02020603050405020304" pitchFamily="18" charset="0"/>
                <a:cs typeface="Times New Roman" panose="02020603050405020304" pitchFamily="18" charset="0"/>
              </a:rPr>
              <a:t>Decision nodes are used to make any decision and have multiple branches, where as Leaf nodes are the output of those decisions.</a:t>
            </a:r>
          </a:p>
          <a:p>
            <a:pPr lvl="1" algn="just"/>
            <a:r>
              <a:rPr lang="en-US" sz="2200" dirty="0">
                <a:solidFill>
                  <a:schemeClr val="tx1"/>
                </a:solidFill>
                <a:latin typeface="Times New Roman" panose="02020603050405020304" pitchFamily="18" charset="0"/>
                <a:cs typeface="Times New Roman" panose="02020603050405020304" pitchFamily="18" charset="0"/>
              </a:rPr>
              <a:t>The decisions or the tests are performed on the basis of features of the given dataset and it simply asks a question and based on the answer (YES/NO), it further splits the tree into subtrees.</a:t>
            </a:r>
          </a:p>
          <a:p>
            <a:pPr lvl="1" algn="just"/>
            <a:r>
              <a:rPr lang="en-US" sz="2200" dirty="0">
                <a:solidFill>
                  <a:schemeClr val="tx1"/>
                </a:solidFill>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p>
          <a:p>
            <a:pPr marL="274320" lvl="1" indent="0" algn="just">
              <a:buNone/>
            </a:pPr>
            <a:endParaRPr lang="en-US" sz="2200" dirty="0">
              <a:solidFill>
                <a:schemeClr val="tx1"/>
              </a:solidFill>
              <a:latin typeface="Times New Roman" panose="02020603050405020304" pitchFamily="18" charset="0"/>
              <a:cs typeface="Times New Roman" panose="02020603050405020304" pitchFamily="18" charset="0"/>
            </a:endParaRPr>
          </a:p>
          <a:p>
            <a:pPr marL="4572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23507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8CC27C-EAFA-335E-041F-4A693AF8E943}"/>
              </a:ext>
            </a:extLst>
          </p:cNvPr>
          <p:cNvPicPr>
            <a:picLocks noGrp="1" noChangeAspect="1"/>
          </p:cNvPicPr>
          <p:nvPr>
            <p:ph idx="1"/>
          </p:nvPr>
        </p:nvPicPr>
        <p:blipFill>
          <a:blip r:embed="rId2">
            <a:alphaModFix/>
          </a:blip>
          <a:stretch>
            <a:fillRect/>
          </a:stretch>
        </p:blipFill>
        <p:spPr>
          <a:xfrm>
            <a:off x="717785" y="1522630"/>
            <a:ext cx="4981576" cy="3858995"/>
          </a:xfrm>
          <a:prstGeom prst="rect">
            <a:avLst/>
          </a:prstGeom>
        </p:spPr>
      </p:pic>
      <p:pic>
        <p:nvPicPr>
          <p:cNvPr id="7" name="Picture 6">
            <a:extLst>
              <a:ext uri="{FF2B5EF4-FFF2-40B4-BE49-F238E27FC236}">
                <a16:creationId xmlns:a16="http://schemas.microsoft.com/office/drawing/2014/main" id="{D9739B56-A786-BBC4-6538-14B7DB4B6240}"/>
              </a:ext>
            </a:extLst>
          </p:cNvPr>
          <p:cNvPicPr>
            <a:picLocks noChangeAspect="1"/>
          </p:cNvPicPr>
          <p:nvPr/>
        </p:nvPicPr>
        <p:blipFill>
          <a:blip r:embed="rId3"/>
          <a:stretch>
            <a:fillRect/>
          </a:stretch>
        </p:blipFill>
        <p:spPr>
          <a:xfrm>
            <a:off x="6896099" y="1312825"/>
            <a:ext cx="4810125" cy="4068800"/>
          </a:xfrm>
          <a:prstGeom prst="rect">
            <a:avLst/>
          </a:prstGeom>
        </p:spPr>
      </p:pic>
      <p:sp>
        <p:nvSpPr>
          <p:cNvPr id="8" name="TextBox 7">
            <a:extLst>
              <a:ext uri="{FF2B5EF4-FFF2-40B4-BE49-F238E27FC236}">
                <a16:creationId xmlns:a16="http://schemas.microsoft.com/office/drawing/2014/main" id="{292C4627-4DA9-84E4-F5C0-328FA8B5D5CC}"/>
              </a:ext>
            </a:extLst>
          </p:cNvPr>
          <p:cNvSpPr txBox="1"/>
          <p:nvPr/>
        </p:nvSpPr>
        <p:spPr>
          <a:xfrm>
            <a:off x="1521972" y="749213"/>
            <a:ext cx="337320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DECISION TREE ALGORITHM</a:t>
            </a:r>
          </a:p>
        </p:txBody>
      </p:sp>
      <p:sp>
        <p:nvSpPr>
          <p:cNvPr id="9" name="TextBox 8">
            <a:extLst>
              <a:ext uri="{FF2B5EF4-FFF2-40B4-BE49-F238E27FC236}">
                <a16:creationId xmlns:a16="http://schemas.microsoft.com/office/drawing/2014/main" id="{088AEED7-50BA-BC4B-6359-57841D7D4B3A}"/>
              </a:ext>
            </a:extLst>
          </p:cNvPr>
          <p:cNvSpPr txBox="1"/>
          <p:nvPr/>
        </p:nvSpPr>
        <p:spPr>
          <a:xfrm>
            <a:off x="7018078" y="711113"/>
            <a:ext cx="4602422"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DECISION TREE ARCHITECTURE FOR HATE SPEECH</a:t>
            </a:r>
          </a:p>
        </p:txBody>
      </p:sp>
    </p:spTree>
    <p:extLst>
      <p:ext uri="{BB962C8B-B14F-4D97-AF65-F5344CB8AC3E}">
        <p14:creationId xmlns:p14="http://schemas.microsoft.com/office/powerpoint/2010/main" val="123604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5EFA-054E-231D-01EA-0503A3B29412}"/>
              </a:ext>
            </a:extLst>
          </p:cNvPr>
          <p:cNvSpPr>
            <a:spLocks noGrp="1"/>
          </p:cNvSpPr>
          <p:nvPr>
            <p:ph type="title"/>
          </p:nvPr>
        </p:nvSpPr>
        <p:spPr>
          <a:xfrm>
            <a:off x="639837" y="551849"/>
            <a:ext cx="9875520" cy="853440"/>
          </a:xfrm>
        </p:spPr>
        <p:txBody>
          <a:bodyPr/>
          <a:lstStyle/>
          <a:p>
            <a:r>
              <a:rPr lang="en-IN" b="1" dirty="0">
                <a:solidFill>
                  <a:schemeClr val="bg2">
                    <a:lumMod val="10000"/>
                  </a:schemeClr>
                </a:solidFill>
              </a:rPr>
              <a:t>WORKING OF MODEL</a:t>
            </a:r>
          </a:p>
        </p:txBody>
      </p:sp>
      <p:sp>
        <p:nvSpPr>
          <p:cNvPr id="4" name="TextBox 3">
            <a:extLst>
              <a:ext uri="{FF2B5EF4-FFF2-40B4-BE49-F238E27FC236}">
                <a16:creationId xmlns:a16="http://schemas.microsoft.com/office/drawing/2014/main" id="{99F4CAEF-76CF-480D-F56C-C2823CCAFE5C}"/>
              </a:ext>
            </a:extLst>
          </p:cNvPr>
          <p:cNvSpPr txBox="1"/>
          <p:nvPr/>
        </p:nvSpPr>
        <p:spPr>
          <a:xfrm>
            <a:off x="728312" y="1568918"/>
            <a:ext cx="10616665"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Dataset used: </a:t>
            </a:r>
            <a:r>
              <a:rPr lang="en-IN" sz="2200" dirty="0">
                <a:latin typeface="Times New Roman" panose="02020603050405020304" pitchFamily="18" charset="0"/>
                <a:cs typeface="Times New Roman" panose="02020603050405020304" pitchFamily="18" charset="0"/>
              </a:rPr>
              <a:t>twitter_data.csv</a:t>
            </a:r>
          </a:p>
        </p:txBody>
      </p:sp>
      <p:pic>
        <p:nvPicPr>
          <p:cNvPr id="6" name="Picture 5">
            <a:extLst>
              <a:ext uri="{FF2B5EF4-FFF2-40B4-BE49-F238E27FC236}">
                <a16:creationId xmlns:a16="http://schemas.microsoft.com/office/drawing/2014/main" id="{D7E2417E-2F26-100F-DE0C-F6F851C6820C}"/>
              </a:ext>
            </a:extLst>
          </p:cNvPr>
          <p:cNvPicPr>
            <a:picLocks noChangeAspect="1"/>
          </p:cNvPicPr>
          <p:nvPr/>
        </p:nvPicPr>
        <p:blipFill>
          <a:blip r:embed="rId2"/>
          <a:stretch>
            <a:fillRect/>
          </a:stretch>
        </p:blipFill>
        <p:spPr>
          <a:xfrm>
            <a:off x="1960345" y="2258866"/>
            <a:ext cx="8271309" cy="4047285"/>
          </a:xfrm>
          <a:prstGeom prst="rect">
            <a:avLst/>
          </a:prstGeom>
        </p:spPr>
      </p:pic>
    </p:spTree>
    <p:extLst>
      <p:ext uri="{BB962C8B-B14F-4D97-AF65-F5344CB8AC3E}">
        <p14:creationId xmlns:p14="http://schemas.microsoft.com/office/powerpoint/2010/main" val="394897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E07645-0D3E-A1D3-87D6-DA23F8A070A7}"/>
              </a:ext>
            </a:extLst>
          </p:cNvPr>
          <p:cNvSpPr txBox="1"/>
          <p:nvPr/>
        </p:nvSpPr>
        <p:spPr>
          <a:xfrm>
            <a:off x="837399" y="731520"/>
            <a:ext cx="8470231" cy="43088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Input String: “I </a:t>
            </a:r>
            <a:r>
              <a:rPr lang="en-IN" sz="2200" b="1" dirty="0">
                <a:latin typeface="Times New Roman" panose="02020603050405020304" pitchFamily="18" charset="0"/>
                <a:cs typeface="Times New Roman" panose="02020603050405020304" pitchFamily="18" charset="0"/>
              </a:rPr>
              <a:t>hate</a:t>
            </a:r>
            <a:r>
              <a:rPr lang="en-IN" b="1" dirty="0">
                <a:latin typeface="Times New Roman" panose="02020603050405020304" pitchFamily="18" charset="0"/>
                <a:cs typeface="Times New Roman" panose="02020603050405020304" pitchFamily="18" charset="0"/>
              </a:rPr>
              <a:t> you”</a:t>
            </a:r>
          </a:p>
        </p:txBody>
      </p:sp>
      <p:pic>
        <p:nvPicPr>
          <p:cNvPr id="4" name="Picture 3">
            <a:extLst>
              <a:ext uri="{FF2B5EF4-FFF2-40B4-BE49-F238E27FC236}">
                <a16:creationId xmlns:a16="http://schemas.microsoft.com/office/drawing/2014/main" id="{B8737A19-AA62-8BDE-90F6-781B15C15A1D}"/>
              </a:ext>
            </a:extLst>
          </p:cNvPr>
          <p:cNvPicPr>
            <a:picLocks noChangeAspect="1"/>
          </p:cNvPicPr>
          <p:nvPr/>
        </p:nvPicPr>
        <p:blipFill rotWithShape="1">
          <a:blip r:embed="rId2"/>
          <a:srcRect r="3133"/>
          <a:stretch/>
        </p:blipFill>
        <p:spPr>
          <a:xfrm>
            <a:off x="925015" y="1532811"/>
            <a:ext cx="5042648" cy="4521479"/>
          </a:xfrm>
          <a:prstGeom prst="rect">
            <a:avLst/>
          </a:prstGeom>
        </p:spPr>
      </p:pic>
      <p:sp>
        <p:nvSpPr>
          <p:cNvPr id="5" name="TextBox 4">
            <a:extLst>
              <a:ext uri="{FF2B5EF4-FFF2-40B4-BE49-F238E27FC236}">
                <a16:creationId xmlns:a16="http://schemas.microsoft.com/office/drawing/2014/main" id="{50D57AE6-ADF1-713C-4660-AF6144AB3AEF}"/>
              </a:ext>
            </a:extLst>
          </p:cNvPr>
          <p:cNvSpPr txBox="1"/>
          <p:nvPr/>
        </p:nvSpPr>
        <p:spPr>
          <a:xfrm>
            <a:off x="6670308" y="2199564"/>
            <a:ext cx="4427621" cy="2800767"/>
          </a:xfrm>
          <a:prstGeom prst="rect">
            <a:avLst/>
          </a:prstGeom>
          <a:noFill/>
        </p:spPr>
        <p:txBody>
          <a:bodyPr wrap="square" rtlCol="0">
            <a:spAutoFit/>
          </a:bodyPr>
          <a:lstStyle/>
          <a:p>
            <a:pPr marL="342900" indent="-342900">
              <a:buAutoNum type="arabicPeriod"/>
            </a:pP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hate you</a:t>
            </a:r>
          </a:p>
          <a:p>
            <a:pPr marL="342900" indent="-342900">
              <a:buAutoNum type="arabicPeriod"/>
            </a:pPr>
            <a:endParaRPr lang="en-IN" sz="2200" dirty="0">
              <a:latin typeface="Times New Roman" panose="02020603050405020304" pitchFamily="18" charset="0"/>
              <a:cs typeface="Times New Roman" panose="02020603050405020304" pitchFamily="18" charset="0"/>
            </a:endParaRPr>
          </a:p>
          <a:p>
            <a:pPr marL="342900" indent="-342900">
              <a:buAutoNum type="arabicPeriod"/>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‘hate’, ‘you’</a:t>
            </a:r>
          </a:p>
          <a:p>
            <a:pPr marL="342900" indent="-342900">
              <a:buAutoNum type="arabicPeriod"/>
            </a:pPr>
            <a:endParaRPr lang="en-IN" sz="2200" dirty="0">
              <a:latin typeface="Times New Roman" panose="02020603050405020304" pitchFamily="18" charset="0"/>
              <a:cs typeface="Times New Roman" panose="02020603050405020304" pitchFamily="18" charset="0"/>
            </a:endParaRPr>
          </a:p>
          <a:p>
            <a:pPr marL="342900" indent="-342900">
              <a:buAutoNum type="arabicPeriod"/>
            </a:pPr>
            <a:r>
              <a:rPr lang="en-IN" sz="2200" dirty="0">
                <a:latin typeface="Times New Roman" panose="02020603050405020304" pitchFamily="18" charset="0"/>
                <a:cs typeface="Times New Roman" panose="02020603050405020304" pitchFamily="18" charset="0"/>
              </a:rPr>
              <a:t>Here, ‘</a:t>
            </a: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and ‘you’ are stop words so they will be removed.</a:t>
            </a:r>
          </a:p>
          <a:p>
            <a:pPr marL="342900" indent="-342900">
              <a:buAutoNum type="arabicPeriod"/>
            </a:pPr>
            <a:endParaRPr lang="en-IN" sz="2200" dirty="0">
              <a:latin typeface="Times New Roman" panose="02020603050405020304" pitchFamily="18" charset="0"/>
              <a:cs typeface="Times New Roman" panose="02020603050405020304" pitchFamily="18" charset="0"/>
            </a:endParaRPr>
          </a:p>
          <a:p>
            <a:pPr marL="342900" indent="-342900">
              <a:buAutoNum type="arabicPeriod"/>
            </a:pPr>
            <a:r>
              <a:rPr lang="en-IN" sz="2200" dirty="0">
                <a:latin typeface="Times New Roman" panose="02020603050405020304" pitchFamily="18" charset="0"/>
                <a:cs typeface="Times New Roman" panose="02020603050405020304" pitchFamily="18" charset="0"/>
              </a:rPr>
              <a:t>Remaining word/string: ‘hate’</a:t>
            </a:r>
          </a:p>
        </p:txBody>
      </p:sp>
    </p:spTree>
    <p:extLst>
      <p:ext uri="{BB962C8B-B14F-4D97-AF65-F5344CB8AC3E}">
        <p14:creationId xmlns:p14="http://schemas.microsoft.com/office/powerpoint/2010/main" val="260618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03AA2A-ABE3-4CAB-8388-63D982049916}"/>
              </a:ext>
            </a:extLst>
          </p:cNvPr>
          <p:cNvPicPr>
            <a:picLocks noChangeAspect="1"/>
          </p:cNvPicPr>
          <p:nvPr/>
        </p:nvPicPr>
        <p:blipFill rotWithShape="1">
          <a:blip r:embed="rId2"/>
          <a:srcRect l="1313"/>
          <a:stretch/>
        </p:blipFill>
        <p:spPr>
          <a:xfrm>
            <a:off x="924025" y="692637"/>
            <a:ext cx="4301825" cy="5380904"/>
          </a:xfrm>
          <a:prstGeom prst="rect">
            <a:avLst/>
          </a:prstGeom>
        </p:spPr>
      </p:pic>
      <p:sp>
        <p:nvSpPr>
          <p:cNvPr id="4" name="TextBox 3">
            <a:extLst>
              <a:ext uri="{FF2B5EF4-FFF2-40B4-BE49-F238E27FC236}">
                <a16:creationId xmlns:a16="http://schemas.microsoft.com/office/drawing/2014/main" id="{F31DF44D-862E-0327-ABFA-D44C66481C06}"/>
              </a:ext>
            </a:extLst>
          </p:cNvPr>
          <p:cNvSpPr txBox="1"/>
          <p:nvPr/>
        </p:nvSpPr>
        <p:spPr>
          <a:xfrm>
            <a:off x="6323798" y="779646"/>
            <a:ext cx="4581625" cy="430887"/>
          </a:xfrm>
          <a:prstGeom prst="rect">
            <a:avLst/>
          </a:prstGeom>
          <a:noFill/>
        </p:spPr>
        <p:txBody>
          <a:bodyPr wrap="square" rtlCol="0">
            <a:spAutoFit/>
          </a:bodyPr>
          <a:lstStyle/>
          <a:p>
            <a:pPr algn="ctr"/>
            <a:r>
              <a:rPr lang="en-IN" sz="2200" u="sng" dirty="0" err="1">
                <a:solidFill>
                  <a:schemeClr val="accent4">
                    <a:lumMod val="50000"/>
                  </a:schemeClr>
                </a:solidFill>
                <a:latin typeface="Times New Roman" panose="02020603050405020304" pitchFamily="18" charset="0"/>
                <a:cs typeface="Times New Roman" panose="02020603050405020304" pitchFamily="18" charset="0"/>
              </a:rPr>
              <a:t>i</a:t>
            </a:r>
            <a:r>
              <a:rPr lang="en-IN" sz="2200" u="sng" dirty="0">
                <a:solidFill>
                  <a:schemeClr val="accent4">
                    <a:lumMod val="50000"/>
                  </a:schemeClr>
                </a:solidFill>
                <a:latin typeface="Times New Roman" panose="02020603050405020304" pitchFamily="18" charset="0"/>
                <a:cs typeface="Times New Roman" panose="02020603050405020304" pitchFamily="18" charset="0"/>
              </a:rPr>
              <a:t> hate you</a:t>
            </a:r>
          </a:p>
        </p:txBody>
      </p:sp>
      <p:cxnSp>
        <p:nvCxnSpPr>
          <p:cNvPr id="6" name="Straight Arrow Connector 5">
            <a:extLst>
              <a:ext uri="{FF2B5EF4-FFF2-40B4-BE49-F238E27FC236}">
                <a16:creationId xmlns:a16="http://schemas.microsoft.com/office/drawing/2014/main" id="{AD54932F-0935-24DC-EE83-9FF762FE23A6}"/>
              </a:ext>
            </a:extLst>
          </p:cNvPr>
          <p:cNvCxnSpPr>
            <a:cxnSpLocks/>
          </p:cNvCxnSpPr>
          <p:nvPr/>
        </p:nvCxnSpPr>
        <p:spPr>
          <a:xfrm flipH="1">
            <a:off x="7440328" y="1210533"/>
            <a:ext cx="635267" cy="69301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270E1DCF-CCE2-FE32-839E-D48B03B91FBA}"/>
              </a:ext>
            </a:extLst>
          </p:cNvPr>
          <p:cNvCxnSpPr>
            <a:cxnSpLocks/>
          </p:cNvCxnSpPr>
          <p:nvPr/>
        </p:nvCxnSpPr>
        <p:spPr>
          <a:xfrm>
            <a:off x="9029164" y="1150531"/>
            <a:ext cx="692352" cy="69301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C460CF47-A260-D134-AE2D-1F669C5508B4}"/>
              </a:ext>
            </a:extLst>
          </p:cNvPr>
          <p:cNvSpPr txBox="1"/>
          <p:nvPr/>
        </p:nvSpPr>
        <p:spPr>
          <a:xfrm>
            <a:off x="6882063" y="1843550"/>
            <a:ext cx="1280160" cy="646331"/>
          </a:xfrm>
          <a:prstGeom prst="rect">
            <a:avLst/>
          </a:prstGeom>
          <a:noFill/>
        </p:spPr>
        <p:txBody>
          <a:bodyPr wrap="square" rtlCol="0">
            <a:spAutoFit/>
          </a:bodyPr>
          <a:lstStyle/>
          <a:p>
            <a:r>
              <a:rPr lang="en-IN" dirty="0">
                <a:solidFill>
                  <a:srgbClr val="FF0000"/>
                </a:solidFill>
              </a:rPr>
              <a:t>Stop word</a:t>
            </a:r>
          </a:p>
          <a:p>
            <a:r>
              <a:rPr lang="en-IN" dirty="0">
                <a:solidFill>
                  <a:srgbClr val="FF0000"/>
                </a:solidFill>
              </a:rPr>
              <a:t>(removed)</a:t>
            </a:r>
          </a:p>
        </p:txBody>
      </p:sp>
      <p:sp>
        <p:nvSpPr>
          <p:cNvPr id="15" name="TextBox 14">
            <a:extLst>
              <a:ext uri="{FF2B5EF4-FFF2-40B4-BE49-F238E27FC236}">
                <a16:creationId xmlns:a16="http://schemas.microsoft.com/office/drawing/2014/main" id="{1939B333-E1E4-33EB-BAA4-5E27B91E4826}"/>
              </a:ext>
            </a:extLst>
          </p:cNvPr>
          <p:cNvSpPr txBox="1"/>
          <p:nvPr/>
        </p:nvSpPr>
        <p:spPr>
          <a:xfrm>
            <a:off x="9375340" y="1845103"/>
            <a:ext cx="1280160" cy="646331"/>
          </a:xfrm>
          <a:prstGeom prst="rect">
            <a:avLst/>
          </a:prstGeom>
          <a:noFill/>
        </p:spPr>
        <p:txBody>
          <a:bodyPr wrap="square" rtlCol="0">
            <a:spAutoFit/>
          </a:bodyPr>
          <a:lstStyle/>
          <a:p>
            <a:r>
              <a:rPr lang="en-IN" dirty="0">
                <a:solidFill>
                  <a:srgbClr val="FF0000"/>
                </a:solidFill>
              </a:rPr>
              <a:t>Stop word (removed)</a:t>
            </a:r>
          </a:p>
        </p:txBody>
      </p:sp>
      <p:cxnSp>
        <p:nvCxnSpPr>
          <p:cNvPr id="17" name="Straight Arrow Connector 16">
            <a:extLst>
              <a:ext uri="{FF2B5EF4-FFF2-40B4-BE49-F238E27FC236}">
                <a16:creationId xmlns:a16="http://schemas.microsoft.com/office/drawing/2014/main" id="{39551FE5-66D0-9050-F45A-D455F7EC8876}"/>
              </a:ext>
            </a:extLst>
          </p:cNvPr>
          <p:cNvCxnSpPr>
            <a:cxnSpLocks/>
          </p:cNvCxnSpPr>
          <p:nvPr/>
        </p:nvCxnSpPr>
        <p:spPr>
          <a:xfrm>
            <a:off x="8585734" y="1169781"/>
            <a:ext cx="28876" cy="167929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42ACE9EC-FD64-FB26-723F-1FF76406A37F}"/>
              </a:ext>
            </a:extLst>
          </p:cNvPr>
          <p:cNvSpPr txBox="1"/>
          <p:nvPr/>
        </p:nvSpPr>
        <p:spPr>
          <a:xfrm>
            <a:off x="7599478" y="2849078"/>
            <a:ext cx="2415942" cy="369332"/>
          </a:xfrm>
          <a:prstGeom prst="rect">
            <a:avLst/>
          </a:prstGeom>
          <a:noFill/>
        </p:spPr>
        <p:txBody>
          <a:bodyPr wrap="square" rtlCol="0">
            <a:spAutoFit/>
          </a:bodyPr>
          <a:lstStyle/>
          <a:p>
            <a:r>
              <a:rPr lang="en-IN" dirty="0"/>
              <a:t>Decision Tree Classifier</a:t>
            </a:r>
          </a:p>
        </p:txBody>
      </p:sp>
      <p:cxnSp>
        <p:nvCxnSpPr>
          <p:cNvPr id="21" name="Straight Arrow Connector 20">
            <a:extLst>
              <a:ext uri="{FF2B5EF4-FFF2-40B4-BE49-F238E27FC236}">
                <a16:creationId xmlns:a16="http://schemas.microsoft.com/office/drawing/2014/main" id="{4D831190-4381-5AF5-46FD-86BB14FFFAEE}"/>
              </a:ext>
            </a:extLst>
          </p:cNvPr>
          <p:cNvCxnSpPr/>
          <p:nvPr/>
        </p:nvCxnSpPr>
        <p:spPr>
          <a:xfrm>
            <a:off x="8614610" y="3218410"/>
            <a:ext cx="0" cy="35256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A361DC08-03B7-B855-6DFF-6FB6868F8A37}"/>
              </a:ext>
            </a:extLst>
          </p:cNvPr>
          <p:cNvSpPr txBox="1"/>
          <p:nvPr/>
        </p:nvSpPr>
        <p:spPr>
          <a:xfrm>
            <a:off x="7758628" y="3463408"/>
            <a:ext cx="2541071" cy="369332"/>
          </a:xfrm>
          <a:prstGeom prst="rect">
            <a:avLst/>
          </a:prstGeom>
          <a:noFill/>
        </p:spPr>
        <p:txBody>
          <a:bodyPr wrap="square" rtlCol="0">
            <a:spAutoFit/>
          </a:bodyPr>
          <a:lstStyle/>
          <a:p>
            <a:r>
              <a:rPr lang="en-IN" dirty="0"/>
              <a:t>No offensive language </a:t>
            </a:r>
          </a:p>
        </p:txBody>
      </p:sp>
      <p:cxnSp>
        <p:nvCxnSpPr>
          <p:cNvPr id="24" name="Straight Arrow Connector 23">
            <a:extLst>
              <a:ext uri="{FF2B5EF4-FFF2-40B4-BE49-F238E27FC236}">
                <a16:creationId xmlns:a16="http://schemas.microsoft.com/office/drawing/2014/main" id="{57C8A3EC-6829-7A68-5DB8-73F4E22DBAB8}"/>
              </a:ext>
            </a:extLst>
          </p:cNvPr>
          <p:cNvCxnSpPr/>
          <p:nvPr/>
        </p:nvCxnSpPr>
        <p:spPr>
          <a:xfrm flipH="1">
            <a:off x="7757961" y="3940305"/>
            <a:ext cx="404262" cy="42626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5E47A8F6-35CC-2B7C-7AA0-CE61495ED945}"/>
              </a:ext>
            </a:extLst>
          </p:cNvPr>
          <p:cNvCxnSpPr/>
          <p:nvPr/>
        </p:nvCxnSpPr>
        <p:spPr>
          <a:xfrm>
            <a:off x="9172876" y="3864741"/>
            <a:ext cx="404261" cy="45700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6A8DA9A9-66BA-F851-368A-06E03B881A87}"/>
              </a:ext>
            </a:extLst>
          </p:cNvPr>
          <p:cNvSpPr txBox="1"/>
          <p:nvPr/>
        </p:nvSpPr>
        <p:spPr>
          <a:xfrm>
            <a:off x="9375006" y="3892296"/>
            <a:ext cx="731856" cy="307777"/>
          </a:xfrm>
          <a:prstGeom prst="rect">
            <a:avLst/>
          </a:prstGeom>
          <a:noFill/>
        </p:spPr>
        <p:txBody>
          <a:bodyPr wrap="square" rtlCol="0">
            <a:spAutoFit/>
          </a:bodyPr>
          <a:lstStyle/>
          <a:p>
            <a:r>
              <a:rPr lang="en-IN" sz="1400" b="1" dirty="0">
                <a:solidFill>
                  <a:srgbClr val="92D050"/>
                </a:solidFill>
                <a:latin typeface="Times New Roman" panose="02020603050405020304" pitchFamily="18" charset="0"/>
                <a:cs typeface="Times New Roman" panose="02020603050405020304" pitchFamily="18" charset="0"/>
              </a:rPr>
              <a:t>YES</a:t>
            </a:r>
          </a:p>
        </p:txBody>
      </p:sp>
      <p:sp>
        <p:nvSpPr>
          <p:cNvPr id="28" name="TextBox 27">
            <a:extLst>
              <a:ext uri="{FF2B5EF4-FFF2-40B4-BE49-F238E27FC236}">
                <a16:creationId xmlns:a16="http://schemas.microsoft.com/office/drawing/2014/main" id="{55345777-1858-DB13-EF37-3787E229AD78}"/>
              </a:ext>
            </a:extLst>
          </p:cNvPr>
          <p:cNvSpPr txBox="1"/>
          <p:nvPr/>
        </p:nvSpPr>
        <p:spPr>
          <a:xfrm>
            <a:off x="9283900" y="4349298"/>
            <a:ext cx="1463040" cy="369332"/>
          </a:xfrm>
          <a:prstGeom prst="rect">
            <a:avLst/>
          </a:prstGeom>
          <a:noFill/>
        </p:spPr>
        <p:txBody>
          <a:bodyPr wrap="square" rtlCol="0">
            <a:spAutoFit/>
          </a:bodyPr>
          <a:lstStyle/>
          <a:p>
            <a:r>
              <a:rPr lang="en-IN" dirty="0">
                <a:solidFill>
                  <a:srgbClr val="C00000"/>
                </a:solidFill>
              </a:rPr>
              <a:t>Terminate</a:t>
            </a:r>
          </a:p>
        </p:txBody>
      </p:sp>
      <p:sp>
        <p:nvSpPr>
          <p:cNvPr id="31" name="TextBox 30">
            <a:extLst>
              <a:ext uri="{FF2B5EF4-FFF2-40B4-BE49-F238E27FC236}">
                <a16:creationId xmlns:a16="http://schemas.microsoft.com/office/drawing/2014/main" id="{BE33AFE1-172E-9046-C400-7D0B7CE88A13}"/>
              </a:ext>
            </a:extLst>
          </p:cNvPr>
          <p:cNvSpPr txBox="1"/>
          <p:nvPr/>
        </p:nvSpPr>
        <p:spPr>
          <a:xfrm>
            <a:off x="7458911" y="3895522"/>
            <a:ext cx="703312" cy="307777"/>
          </a:xfrm>
          <a:prstGeom prst="rect">
            <a:avLst/>
          </a:prstGeom>
          <a:noFill/>
        </p:spPr>
        <p:txBody>
          <a:bodyPr wrap="square">
            <a:spAutoFit/>
          </a:bodyPr>
          <a:lstStyle/>
          <a:p>
            <a:r>
              <a:rPr lang="en-IN" sz="1400" b="1" dirty="0">
                <a:solidFill>
                  <a:srgbClr val="92D050"/>
                </a:solidFill>
                <a:latin typeface="Times New Roman" panose="02020603050405020304" pitchFamily="18" charset="0"/>
                <a:cs typeface="Times New Roman" panose="02020603050405020304" pitchFamily="18" charset="0"/>
              </a:rPr>
              <a:t>NO</a:t>
            </a:r>
          </a:p>
        </p:txBody>
      </p:sp>
      <p:sp>
        <p:nvSpPr>
          <p:cNvPr id="32" name="TextBox 31">
            <a:extLst>
              <a:ext uri="{FF2B5EF4-FFF2-40B4-BE49-F238E27FC236}">
                <a16:creationId xmlns:a16="http://schemas.microsoft.com/office/drawing/2014/main" id="{D548720E-75D4-1302-E9C1-705C4969C33D}"/>
              </a:ext>
            </a:extLst>
          </p:cNvPr>
          <p:cNvSpPr txBox="1"/>
          <p:nvPr/>
        </p:nvSpPr>
        <p:spPr>
          <a:xfrm>
            <a:off x="7093818" y="4411350"/>
            <a:ext cx="1732547" cy="369332"/>
          </a:xfrm>
          <a:prstGeom prst="rect">
            <a:avLst/>
          </a:prstGeom>
          <a:noFill/>
        </p:spPr>
        <p:txBody>
          <a:bodyPr wrap="square" rtlCol="0">
            <a:spAutoFit/>
          </a:bodyPr>
          <a:lstStyle/>
          <a:p>
            <a:r>
              <a:rPr lang="en-IN" dirty="0"/>
              <a:t>Hate speech</a:t>
            </a:r>
          </a:p>
        </p:txBody>
      </p:sp>
      <p:sp>
        <p:nvSpPr>
          <p:cNvPr id="33" name="TextBox 32">
            <a:extLst>
              <a:ext uri="{FF2B5EF4-FFF2-40B4-BE49-F238E27FC236}">
                <a16:creationId xmlns:a16="http://schemas.microsoft.com/office/drawing/2014/main" id="{AB53382C-45D0-6775-1295-D7A14B52E614}"/>
              </a:ext>
            </a:extLst>
          </p:cNvPr>
          <p:cNvSpPr txBox="1"/>
          <p:nvPr/>
        </p:nvSpPr>
        <p:spPr>
          <a:xfrm>
            <a:off x="6966152" y="4767448"/>
            <a:ext cx="703312" cy="307777"/>
          </a:xfrm>
          <a:prstGeom prst="rect">
            <a:avLst/>
          </a:prstGeom>
          <a:noFill/>
        </p:spPr>
        <p:txBody>
          <a:bodyPr wrap="square">
            <a:spAutoFit/>
          </a:bodyPr>
          <a:lstStyle/>
          <a:p>
            <a:r>
              <a:rPr lang="en-IN" sz="1400" b="1" dirty="0">
                <a:solidFill>
                  <a:srgbClr val="92D050"/>
                </a:solidFill>
                <a:latin typeface="Times New Roman" panose="02020603050405020304" pitchFamily="18" charset="0"/>
                <a:cs typeface="Times New Roman" panose="02020603050405020304" pitchFamily="18" charset="0"/>
              </a:rPr>
              <a:t>NO</a:t>
            </a:r>
          </a:p>
        </p:txBody>
      </p:sp>
      <p:cxnSp>
        <p:nvCxnSpPr>
          <p:cNvPr id="34" name="Straight Arrow Connector 33">
            <a:extLst>
              <a:ext uri="{FF2B5EF4-FFF2-40B4-BE49-F238E27FC236}">
                <a16:creationId xmlns:a16="http://schemas.microsoft.com/office/drawing/2014/main" id="{4C7E8357-D1D6-70B4-CA6D-A847E8D00FF7}"/>
              </a:ext>
            </a:extLst>
          </p:cNvPr>
          <p:cNvCxnSpPr>
            <a:cxnSpLocks/>
          </p:cNvCxnSpPr>
          <p:nvPr/>
        </p:nvCxnSpPr>
        <p:spPr>
          <a:xfrm flipH="1">
            <a:off x="7170856" y="4775602"/>
            <a:ext cx="353860" cy="48281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82820711-02D2-B824-3EFB-3CFC69A97B5E}"/>
              </a:ext>
            </a:extLst>
          </p:cNvPr>
          <p:cNvCxnSpPr/>
          <p:nvPr/>
        </p:nvCxnSpPr>
        <p:spPr>
          <a:xfrm>
            <a:off x="8162223" y="4801412"/>
            <a:ext cx="404261" cy="45700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CAE123A0-470B-4C05-224C-6FBD08EB76A5}"/>
              </a:ext>
            </a:extLst>
          </p:cNvPr>
          <p:cNvSpPr txBox="1"/>
          <p:nvPr/>
        </p:nvSpPr>
        <p:spPr>
          <a:xfrm>
            <a:off x="8306971" y="4732519"/>
            <a:ext cx="762802" cy="307777"/>
          </a:xfrm>
          <a:prstGeom prst="rect">
            <a:avLst/>
          </a:prstGeom>
          <a:noFill/>
        </p:spPr>
        <p:txBody>
          <a:bodyPr wrap="square">
            <a:spAutoFit/>
          </a:bodyPr>
          <a:lstStyle/>
          <a:p>
            <a:r>
              <a:rPr lang="en-IN" sz="1400" b="1" dirty="0">
                <a:solidFill>
                  <a:srgbClr val="92D050"/>
                </a:solidFill>
                <a:latin typeface="Times New Roman" panose="02020603050405020304" pitchFamily="18" charset="0"/>
                <a:cs typeface="Times New Roman" panose="02020603050405020304" pitchFamily="18" charset="0"/>
              </a:rPr>
              <a:t>YES</a:t>
            </a:r>
          </a:p>
        </p:txBody>
      </p:sp>
      <p:sp>
        <p:nvSpPr>
          <p:cNvPr id="40" name="TextBox 39">
            <a:extLst>
              <a:ext uri="{FF2B5EF4-FFF2-40B4-BE49-F238E27FC236}">
                <a16:creationId xmlns:a16="http://schemas.microsoft.com/office/drawing/2014/main" id="{76F3CE9A-79C4-857A-DE8D-CFE48D3EA3B6}"/>
              </a:ext>
            </a:extLst>
          </p:cNvPr>
          <p:cNvSpPr txBox="1"/>
          <p:nvPr/>
        </p:nvSpPr>
        <p:spPr>
          <a:xfrm>
            <a:off x="6669205" y="5285774"/>
            <a:ext cx="1357161" cy="646331"/>
          </a:xfrm>
          <a:prstGeom prst="rect">
            <a:avLst/>
          </a:prstGeom>
          <a:noFill/>
        </p:spPr>
        <p:txBody>
          <a:bodyPr wrap="square" rtlCol="0">
            <a:spAutoFit/>
          </a:bodyPr>
          <a:lstStyle/>
          <a:p>
            <a:r>
              <a:rPr lang="en-IN" dirty="0"/>
              <a:t>Not a Hate </a:t>
            </a:r>
          </a:p>
          <a:p>
            <a:r>
              <a:rPr lang="en-IN" dirty="0"/>
              <a:t>Speech</a:t>
            </a:r>
          </a:p>
        </p:txBody>
      </p:sp>
      <p:sp>
        <p:nvSpPr>
          <p:cNvPr id="41" name="TextBox 40">
            <a:extLst>
              <a:ext uri="{FF2B5EF4-FFF2-40B4-BE49-F238E27FC236}">
                <a16:creationId xmlns:a16="http://schemas.microsoft.com/office/drawing/2014/main" id="{43D59A5C-61C9-FBDD-5534-AC917D4CC8E0}"/>
              </a:ext>
            </a:extLst>
          </p:cNvPr>
          <p:cNvSpPr txBox="1"/>
          <p:nvPr/>
        </p:nvSpPr>
        <p:spPr>
          <a:xfrm>
            <a:off x="8288054" y="5279144"/>
            <a:ext cx="2778493" cy="646331"/>
          </a:xfrm>
          <a:prstGeom prst="rect">
            <a:avLst/>
          </a:prstGeom>
          <a:noFill/>
        </p:spPr>
        <p:txBody>
          <a:bodyPr wrap="square" rtlCol="0">
            <a:spAutoFit/>
          </a:bodyPr>
          <a:lstStyle/>
          <a:p>
            <a:r>
              <a:rPr lang="en-IN" dirty="0"/>
              <a:t>‘</a:t>
            </a:r>
            <a:r>
              <a:rPr lang="en-IN" b="1" dirty="0">
                <a:solidFill>
                  <a:schemeClr val="accent2"/>
                </a:solidFill>
              </a:rPr>
              <a:t>hate</a:t>
            </a:r>
            <a:r>
              <a:rPr lang="en-IN" dirty="0"/>
              <a:t>’ is a Hate word, so sentence is a hate speech.</a:t>
            </a:r>
          </a:p>
        </p:txBody>
      </p:sp>
    </p:spTree>
    <p:extLst>
      <p:ext uri="{BB962C8B-B14F-4D97-AF65-F5344CB8AC3E}">
        <p14:creationId xmlns:p14="http://schemas.microsoft.com/office/powerpoint/2010/main" val="22518763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239</TotalTime>
  <Words>860</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Corbel</vt:lpstr>
      <vt:lpstr>Times New Roman</vt:lpstr>
      <vt:lpstr>Wingdings</vt:lpstr>
      <vt:lpstr>Basis</vt:lpstr>
      <vt:lpstr>HATE SPEECH DETECTION using nlp &amp; decision tree</vt:lpstr>
      <vt:lpstr>OBJECTIVE </vt:lpstr>
      <vt:lpstr>INSPIRATION OF THE PROJECT</vt:lpstr>
      <vt:lpstr>PowerPoint Presentation</vt:lpstr>
      <vt:lpstr>ALGORITHM</vt:lpstr>
      <vt:lpstr>PowerPoint Presentation</vt:lpstr>
      <vt:lpstr>WORKING OF MODEL</vt:lpstr>
      <vt:lpstr>PowerPoint Presentation</vt:lpstr>
      <vt:lpstr>PowerPoint Presentation</vt:lpstr>
      <vt:lpstr>COMPARISONS OF DIFFERENT ALGORITHMS AND THEIR ACCURACY</vt:lpstr>
      <vt:lpstr>COMPONENTS OF OUR MODEL</vt:lpstr>
      <vt:lpstr>EXPECTED OUTCOME</vt:lpstr>
      <vt:lpstr>ACTUAL OUTCOME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Sonal Shabir</dc:creator>
  <cp:lastModifiedBy>Aashna JC</cp:lastModifiedBy>
  <cp:revision>4</cp:revision>
  <dcterms:created xsi:type="dcterms:W3CDTF">2023-03-26T15:48:12Z</dcterms:created>
  <dcterms:modified xsi:type="dcterms:W3CDTF">2023-04-27T20:31:11Z</dcterms:modified>
</cp:coreProperties>
</file>