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5pPr>
    <a:lvl6pPr marL="2286000" algn="l" defTabSz="457200" rtl="0" eaLnBrk="1" latinLnBrk="0" hangingPunct="1"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6pPr>
    <a:lvl7pPr marL="2743200" algn="l" defTabSz="457200" rtl="0" eaLnBrk="1" latinLnBrk="0" hangingPunct="1"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7pPr>
    <a:lvl8pPr marL="3200400" algn="l" defTabSz="457200" rtl="0" eaLnBrk="1" latinLnBrk="0" hangingPunct="1"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8pPr>
    <a:lvl9pPr marL="3657600" algn="l" defTabSz="457200" rtl="0" eaLnBrk="1" latinLnBrk="0" hangingPunct="1">
      <a:defRPr kumimoji="1" sz="6200" kern="1200">
        <a:solidFill>
          <a:schemeClr val="tx1"/>
        </a:solidFill>
        <a:latin typeface="Arial" charset="0"/>
        <a:ea typeface="PMingLiU" charset="0"/>
        <a:cs typeface="PMingLiU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94"/>
    <a:srgbClr val="9BB965"/>
    <a:srgbClr val="8AD698"/>
    <a:srgbClr val="B1DF5C"/>
    <a:srgbClr val="B4ECAD"/>
    <a:srgbClr val="85A644"/>
    <a:srgbClr val="FDF7E9"/>
    <a:srgbClr val="FFF2DA"/>
    <a:srgbClr val="FFF2E0"/>
    <a:srgbClr val="962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9" autoAdjust="0"/>
  </p:normalViewPr>
  <p:slideViewPr>
    <p:cSldViewPr>
      <p:cViewPr>
        <p:scale>
          <a:sx n="32" d="100"/>
          <a:sy n="32" d="100"/>
        </p:scale>
        <p:origin x="-712" y="616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300" smtClean="0">
                <a:latin typeface="Calibri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 smtClean="0">
                <a:latin typeface="Calibri" charset="0"/>
              </a:defRPr>
            </a:lvl1pPr>
          </a:lstStyle>
          <a:p>
            <a:pPr>
              <a:defRPr/>
            </a:pPr>
            <a:fld id="{18DF2978-EC03-4F4C-8E69-E6EF4D375604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300" smtClean="0">
                <a:latin typeface="Calibri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 smtClean="0">
                <a:latin typeface="Calibri" charset="0"/>
              </a:defRPr>
            </a:lvl1pPr>
          </a:lstStyle>
          <a:p>
            <a:pPr>
              <a:defRPr/>
            </a:pPr>
            <a:fld id="{7651EABA-1D43-EF47-91AB-1497541317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05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PMingLiU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fld id="{115CC3AB-9A92-FB4D-8C92-A626B74DEF4A}" type="slidenum">
              <a:rPr kumimoji="0" lang="zh-TW" altLang="en-US" sz="1300">
                <a:latin typeface="Calibri" charset="0"/>
              </a:rPr>
              <a:pPr/>
              <a:t>1</a:t>
            </a:fld>
            <a:endParaRPr kumimoji="0" lang="zh-TW" alt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5CF1F-99C7-D443-A8E1-A20D4280E604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329E-80B1-2B41-B8AB-E2CFA9651D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57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CCD54-6510-0947-8A46-70C3FF78B721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5103F-EBC5-A641-B35C-BD8F7974061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4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CDD81-E7D7-5B4E-9AE0-8A0733F88992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DDBC8-6608-424B-834C-A7CD322A539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49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CB2D-F392-004A-B081-AF7C5DFE8A6D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7070-EE98-B443-8337-8F826D4290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6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32603-2084-8B41-9F53-D9912F31C687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9F2E-446D-FF46-BFA8-6BB73FB82A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84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5B6-5955-CF40-9CEF-7CBD5CDB2C33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63689-A1E1-DD43-93D1-D270E5D82B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5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5AE98-7719-BC4E-A120-8B0F294E890B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BC2EC-C0A9-1440-AD76-DACD7529B7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02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6A3F0-F729-3D4F-A69F-6BB0F7BABEC0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E990C-E423-1446-A46D-916828D7FE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8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C5593-52EC-9443-B1B9-195ADE21B45B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3A911-EBEE-0441-AB6B-4375EA2DAA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32C51-ED7E-DE4D-A5D9-3063797BA86E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DB83-D7D7-914D-A484-921B99BFDD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7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A334-0007-994A-A06E-034B5B6D06D4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BA6EC-F9EC-F141-92FE-B79E950E91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32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41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CD84C44-448B-B54E-8AED-840E481069F1}" type="datetimeFigureOut">
              <a:rPr lang="zh-TW" altLang="en-US"/>
              <a:pPr>
                <a:defRPr/>
              </a:pPr>
              <a:t>12/12/16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41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4E441908-B311-0041-A322-815ECB8910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PMingLiU" charset="0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hdphoto" Target="../media/hdphoto1.wdp"/><Relationship Id="rId20" Type="http://schemas.openxmlformats.org/officeDocument/2006/relationships/image" Target="../media/image13.jpg"/><Relationship Id="rId21" Type="http://schemas.openxmlformats.org/officeDocument/2006/relationships/image" Target="../media/image14.png"/><Relationship Id="rId22" Type="http://schemas.openxmlformats.org/officeDocument/2006/relationships/image" Target="../media/image15.png"/><Relationship Id="rId23" Type="http://schemas.openxmlformats.org/officeDocument/2006/relationships/image" Target="../media/image16.jpeg"/><Relationship Id="rId24" Type="http://schemas.microsoft.com/office/2007/relationships/hdphoto" Target="../media/hdphoto6.wdp"/><Relationship Id="rId10" Type="http://schemas.openxmlformats.org/officeDocument/2006/relationships/image" Target="../media/image7.png"/><Relationship Id="rId11" Type="http://schemas.microsoft.com/office/2007/relationships/hdphoto" Target="../media/hdphoto2.wdp"/><Relationship Id="rId12" Type="http://schemas.openxmlformats.org/officeDocument/2006/relationships/image" Target="../media/image8.png"/><Relationship Id="rId13" Type="http://schemas.microsoft.com/office/2007/relationships/hdphoto" Target="../media/hdphoto3.wdp"/><Relationship Id="rId14" Type="http://schemas.openxmlformats.org/officeDocument/2006/relationships/image" Target="../media/image9.png"/><Relationship Id="rId15" Type="http://schemas.microsoft.com/office/2007/relationships/hdphoto" Target="../media/hdphoto4.wdp"/><Relationship Id="rId16" Type="http://schemas.openxmlformats.org/officeDocument/2006/relationships/image" Target="../media/image10.png"/><Relationship Id="rId17" Type="http://schemas.microsoft.com/office/2007/relationships/hdphoto" Target="../media/hdphoto5.wdp"/><Relationship Id="rId18" Type="http://schemas.openxmlformats.org/officeDocument/2006/relationships/image" Target="../media/image11.png"/><Relationship Id="rId19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7"/>
          <p:cNvSpPr txBox="1">
            <a:spLocks noChangeArrowheads="1"/>
          </p:cNvSpPr>
          <p:nvPr/>
        </p:nvSpPr>
        <p:spPr bwMode="auto">
          <a:xfrm>
            <a:off x="457200" y="11430000"/>
            <a:ext cx="5181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r>
              <a:rPr lang="tr-TR" sz="3000" b="1" dirty="0" smtClean="0">
                <a:latin typeface="Corbel"/>
                <a:cs typeface="Corbel"/>
              </a:rPr>
              <a:t>Class </a:t>
            </a:r>
            <a:r>
              <a:rPr lang="tr-TR" sz="3000" b="1" dirty="0" err="1" smtClean="0">
                <a:latin typeface="Corbel"/>
                <a:cs typeface="Corbel"/>
              </a:rPr>
              <a:t>Labels</a:t>
            </a:r>
            <a:r>
              <a:rPr lang="tr-TR" sz="3000" b="1" dirty="0" smtClean="0">
                <a:latin typeface="Corbel"/>
                <a:cs typeface="Corbel"/>
              </a:rPr>
              <a:t>:</a:t>
            </a:r>
          </a:p>
          <a:p>
            <a:r>
              <a:rPr lang="tr-TR" sz="3000" dirty="0" smtClean="0">
                <a:latin typeface="Corbel"/>
                <a:cs typeface="Corbel"/>
              </a:rPr>
              <a:t>'</a:t>
            </a:r>
            <a:r>
              <a:rPr lang="tr-TR" sz="3000" dirty="0">
                <a:latin typeface="Corbel"/>
                <a:cs typeface="Corbel"/>
              </a:rPr>
              <a:t>PD2_H32</a:t>
            </a:r>
            <a:r>
              <a:rPr lang="tr-TR" sz="3000" dirty="0" smtClean="0">
                <a:latin typeface="Corbel"/>
                <a:cs typeface="Corbel"/>
              </a:rPr>
              <a:t>’     'D2_T2’     '</a:t>
            </a:r>
            <a:r>
              <a:rPr lang="tr-TR" sz="3000" dirty="0">
                <a:latin typeface="Corbel"/>
                <a:cs typeface="Corbel"/>
              </a:rPr>
              <a:t>D3_T3'</a:t>
            </a:r>
          </a:p>
          <a:p>
            <a:r>
              <a:rPr lang="tr-TR" sz="3000" dirty="0">
                <a:latin typeface="Corbel"/>
                <a:cs typeface="Corbel"/>
              </a:rPr>
              <a:t>'D2_H32</a:t>
            </a:r>
            <a:r>
              <a:rPr lang="tr-TR" sz="3000" dirty="0" smtClean="0">
                <a:latin typeface="Corbel"/>
                <a:cs typeface="Corbel"/>
              </a:rPr>
              <a:t>’        'U2_T2      '</a:t>
            </a:r>
            <a:r>
              <a:rPr lang="tr-TR" sz="3000" dirty="0">
                <a:latin typeface="Corbel"/>
                <a:cs typeface="Corbel"/>
              </a:rPr>
              <a:t>M3_T3'</a:t>
            </a:r>
          </a:p>
          <a:p>
            <a:r>
              <a:rPr lang="tr-TR" sz="3000" dirty="0">
                <a:latin typeface="Corbel"/>
                <a:cs typeface="Corbel"/>
              </a:rPr>
              <a:t>'PU3_H32’	</a:t>
            </a:r>
            <a:r>
              <a:rPr lang="tr-TR" sz="3000" dirty="0" smtClean="0">
                <a:latin typeface="Corbel"/>
                <a:cs typeface="Corbel"/>
              </a:rPr>
              <a:t>      '</a:t>
            </a:r>
            <a:r>
              <a:rPr lang="tr-TR" sz="3000" dirty="0">
                <a:latin typeface="Corbel"/>
                <a:cs typeface="Corbel"/>
              </a:rPr>
              <a:t>U3_T3</a:t>
            </a:r>
          </a:p>
          <a:p>
            <a:r>
              <a:rPr lang="tr-TR" sz="3000" dirty="0">
                <a:latin typeface="Corbel"/>
                <a:cs typeface="Corbel"/>
              </a:rPr>
              <a:t> 'U3_H32’</a:t>
            </a:r>
            <a:br>
              <a:rPr lang="tr-TR" sz="3000" dirty="0">
                <a:latin typeface="Corbel"/>
                <a:cs typeface="Corbel"/>
              </a:rPr>
            </a:br>
            <a:endParaRPr lang="en-US" sz="3000" dirty="0">
              <a:latin typeface="Corbel"/>
              <a:cs typeface="Corbe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6513"/>
            <a:ext cx="329184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eaLnBrk="1" hangingPunct="1">
              <a:defRPr/>
            </a:pPr>
            <a:r>
              <a:rPr lang="en-US" sz="5500" b="1" dirty="0" smtClean="0">
                <a:solidFill>
                  <a:schemeClr val="tx1"/>
                </a:solidFill>
                <a:latin typeface="Calibri"/>
                <a:ea typeface="PMingLiU" charset="0"/>
                <a:cs typeface="Calibri"/>
              </a:rPr>
              <a:t>Predicting Imagined Meters in Musical Patterns from MEG Data</a:t>
            </a:r>
            <a:endParaRPr lang="en-US" sz="5500" dirty="0" smtClean="0">
              <a:solidFill>
                <a:schemeClr val="tx1"/>
              </a:solidFill>
              <a:latin typeface="Calibri"/>
              <a:ea typeface="PMingLiU" charset="0"/>
              <a:cs typeface="Calibri"/>
            </a:endParaRPr>
          </a:p>
          <a:p>
            <a:pPr algn="ctr" eaLnBrk="1" hangingPunct="1">
              <a:defRPr/>
            </a:pPr>
            <a:r>
              <a:rPr kumimoji="0"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新細明體" charset="0"/>
                <a:cs typeface="Calibri"/>
              </a:rPr>
              <a:t>Ben </a:t>
            </a:r>
            <a:r>
              <a:rPr kumimoji="0" lang="en-US" altLang="zh-TW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新細明體" charset="0"/>
                <a:cs typeface="Calibri"/>
              </a:rPr>
              <a:t>Limonchik</a:t>
            </a:r>
            <a:r>
              <a:rPr kumimoji="0"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新細明體" charset="0"/>
                <a:cs typeface="Calibri"/>
              </a:rPr>
              <a:t>, Zoe-</a:t>
            </a:r>
            <a:r>
              <a:rPr kumimoji="0" lang="en-US" altLang="zh-TW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新細明體" charset="0"/>
                <a:cs typeface="Calibri"/>
              </a:rPr>
              <a:t>Alanah</a:t>
            </a:r>
            <a:r>
              <a:rPr kumimoji="0"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新細明體" charset="0"/>
                <a:cs typeface="Calibri"/>
              </a:rPr>
              <a:t> Robert, Aashna </a:t>
            </a:r>
            <a:r>
              <a:rPr kumimoji="0"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新細明體" charset="0"/>
                <a:cs typeface="Calibri"/>
              </a:rPr>
              <a:t>Shroff</a:t>
            </a:r>
            <a:br>
              <a:rPr kumimoji="0"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新細明體" charset="0"/>
                <a:cs typeface="Calibri"/>
              </a:rPr>
            </a:br>
            <a:r>
              <a:rPr kumimoji="0"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新細明體" charset="0"/>
                <a:cs typeface="Calibri"/>
              </a:rPr>
              <a:t>Computer Science, Stanford University</a:t>
            </a:r>
          </a:p>
        </p:txBody>
      </p:sp>
      <p:sp>
        <p:nvSpPr>
          <p:cNvPr id="14347" name="TextBox 1"/>
          <p:cNvSpPr txBox="1">
            <a:spLocks noChangeArrowheads="1"/>
          </p:cNvSpPr>
          <p:nvPr/>
        </p:nvSpPr>
        <p:spPr bwMode="auto">
          <a:xfrm>
            <a:off x="16865600" y="10845800"/>
            <a:ext cx="1841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1" name="TextBox 112"/>
          <p:cNvSpPr txBox="1">
            <a:spLocks noChangeArrowheads="1"/>
          </p:cNvSpPr>
          <p:nvPr/>
        </p:nvSpPr>
        <p:spPr bwMode="auto">
          <a:xfrm>
            <a:off x="441325" y="3214688"/>
            <a:ext cx="10302875" cy="694692"/>
          </a:xfrm>
          <a:prstGeom prst="rect">
            <a:avLst/>
          </a:prstGeom>
          <a:solidFill>
            <a:srgbClr val="962C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4000" b="1" dirty="0" smtClean="0">
                <a:solidFill>
                  <a:schemeClr val="bg1"/>
                </a:solidFill>
                <a:latin typeface="Corbel"/>
                <a:cs typeface="Corbel"/>
              </a:rPr>
              <a:t>Motivation</a:t>
            </a:r>
            <a:endParaRPr kumimoji="0" lang="zh-TW" altLang="en-US" sz="40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4351" name="TextBox 4"/>
          <p:cNvSpPr txBox="1">
            <a:spLocks noChangeArrowheads="1"/>
          </p:cNvSpPr>
          <p:nvPr/>
        </p:nvSpPr>
        <p:spPr bwMode="auto">
          <a:xfrm>
            <a:off x="457200" y="8424208"/>
            <a:ext cx="10820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eaLnBrk="1" hangingPunct="1"/>
            <a:r>
              <a:rPr lang="en-US" sz="3000" dirty="0" smtClean="0">
                <a:latin typeface="Corbel"/>
                <a:cs typeface="Corbel"/>
              </a:rPr>
              <a:t>12 musicians studied. A constant metronome of 12 </a:t>
            </a:r>
            <a:r>
              <a:rPr lang="en-US" sz="3000" dirty="0">
                <a:latin typeface="Corbel"/>
                <a:cs typeface="Corbel"/>
              </a:rPr>
              <a:t>unaccented clicks was played with an interval of 390 </a:t>
            </a:r>
            <a:r>
              <a:rPr lang="en-US" sz="3000" dirty="0" err="1" smtClean="0">
                <a:latin typeface="Corbel"/>
                <a:cs typeface="Corbel"/>
              </a:rPr>
              <a:t>ms.</a:t>
            </a:r>
            <a:r>
              <a:rPr lang="en-US" sz="3000" dirty="0" smtClean="0">
                <a:latin typeface="Corbel"/>
                <a:cs typeface="Corbel"/>
              </a:rPr>
              <a:t> Participants were asked to imagine one of the following musical rhythms: </a:t>
            </a:r>
            <a:br>
              <a:rPr lang="en-US" sz="3000" dirty="0" smtClean="0">
                <a:latin typeface="Corbel"/>
                <a:cs typeface="Corbel"/>
              </a:rPr>
            </a:br>
            <a:endParaRPr lang="en-US" sz="3000" dirty="0">
              <a:latin typeface="Corbel"/>
              <a:cs typeface="Corbel"/>
            </a:endParaRPr>
          </a:p>
        </p:txBody>
      </p:sp>
      <p:pic>
        <p:nvPicPr>
          <p:cNvPr id="4" name="Picture 3" descr="1459872161_stanford-university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0" y="228600"/>
            <a:ext cx="2819400" cy="2819400"/>
          </a:xfrm>
          <a:prstGeom prst="rect">
            <a:avLst/>
          </a:prstGeom>
        </p:spPr>
      </p:pic>
      <p:pic>
        <p:nvPicPr>
          <p:cNvPr id="5" name="Picture 4" descr="log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0" y="381000"/>
            <a:ext cx="5017970" cy="2590800"/>
          </a:xfrm>
          <a:prstGeom prst="rect">
            <a:avLst/>
          </a:prstGeom>
        </p:spPr>
      </p:pic>
      <p:sp>
        <p:nvSpPr>
          <p:cNvPr id="36" name="TextBox 112"/>
          <p:cNvSpPr txBox="1">
            <a:spLocks noChangeArrowheads="1"/>
          </p:cNvSpPr>
          <p:nvPr/>
        </p:nvSpPr>
        <p:spPr bwMode="auto">
          <a:xfrm>
            <a:off x="457200" y="7611108"/>
            <a:ext cx="10287000" cy="694692"/>
          </a:xfrm>
          <a:prstGeom prst="rect">
            <a:avLst/>
          </a:prstGeom>
          <a:solidFill>
            <a:srgbClr val="962C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4000" b="1" dirty="0" smtClean="0">
                <a:solidFill>
                  <a:schemeClr val="bg1"/>
                </a:solidFill>
                <a:latin typeface="Corbel"/>
                <a:cs typeface="Corbel"/>
              </a:rPr>
              <a:t>Data and Experiment </a:t>
            </a:r>
            <a:endParaRPr kumimoji="0" lang="zh-TW" altLang="en-US" sz="40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1043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rbel"/>
                <a:cs typeface="Corbel"/>
              </a:rPr>
              <a:t>Musical data is often interpreted within a metrical framework that integrates hierarchical timing information. Listening to metronomes and imagining different meters evoke auditory responses in temporal lobe and motor-related brain areas. </a:t>
            </a:r>
            <a:r>
              <a:rPr lang="en-US" sz="3000" dirty="0">
                <a:latin typeface="Corbel"/>
                <a:cs typeface="Corbel"/>
              </a:rPr>
              <a:t>We </a:t>
            </a:r>
            <a:r>
              <a:rPr lang="en-US" sz="3000" dirty="0" smtClean="0">
                <a:latin typeface="Corbel"/>
                <a:cs typeface="Corbel"/>
              </a:rPr>
              <a:t>aim </a:t>
            </a:r>
            <a:r>
              <a:rPr lang="en-US" sz="3000" b="1" dirty="0" smtClean="0">
                <a:latin typeface="Corbel"/>
                <a:cs typeface="Corbel"/>
              </a:rPr>
              <a:t>to </a:t>
            </a:r>
            <a:r>
              <a:rPr lang="en-US" sz="3000" b="1" dirty="0">
                <a:latin typeface="Corbel"/>
                <a:cs typeface="Corbel"/>
              </a:rPr>
              <a:t>use MEG data of imagined meters to classify the metrical framework (i.e. march, waltz or </a:t>
            </a:r>
            <a:r>
              <a:rPr lang="en-US" sz="3000" b="1" dirty="0" err="1">
                <a:latin typeface="Corbel"/>
                <a:cs typeface="Corbel"/>
              </a:rPr>
              <a:t>hemiola</a:t>
            </a:r>
            <a:r>
              <a:rPr lang="en-US" sz="3000" b="1" dirty="0">
                <a:latin typeface="Corbel"/>
                <a:cs typeface="Corbel"/>
              </a:rPr>
              <a:t>) that </a:t>
            </a:r>
            <a:r>
              <a:rPr lang="en-US" sz="3000" b="1" dirty="0" smtClean="0">
                <a:latin typeface="Corbel"/>
                <a:cs typeface="Corbel"/>
              </a:rPr>
              <a:t>a person is imagining</a:t>
            </a:r>
            <a:r>
              <a:rPr lang="en-US" sz="3000" dirty="0" smtClean="0">
                <a:latin typeface="Corbel"/>
                <a:cs typeface="Corbel"/>
              </a:rPr>
              <a:t> while listening to a constant metronome.</a:t>
            </a:r>
            <a:endParaRPr lang="en-US" sz="3000" dirty="0">
              <a:latin typeface="Corbel"/>
              <a:cs typeface="Corbe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372600"/>
            <a:ext cx="495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en-US" sz="3000" dirty="0" smtClean="0">
              <a:latin typeface="Corbel"/>
              <a:cs typeface="Corbel"/>
            </a:endParaRPr>
          </a:p>
          <a:p>
            <a:pPr eaLnBrk="1" hangingPunct="1"/>
            <a:r>
              <a:rPr lang="cs-CZ" sz="3000" dirty="0" smtClean="0">
                <a:latin typeface="Corbel"/>
                <a:cs typeface="Corbel"/>
              </a:rPr>
              <a:t> </a:t>
            </a:r>
            <a:r>
              <a:rPr lang="cs-CZ" sz="3000" b="1" dirty="0" err="1" smtClean="0">
                <a:latin typeface="Corbel"/>
                <a:cs typeface="Corbel"/>
              </a:rPr>
              <a:t>March</a:t>
            </a:r>
            <a:r>
              <a:rPr lang="cs-CZ" sz="3000" dirty="0" smtClean="0">
                <a:latin typeface="Corbel"/>
                <a:cs typeface="Corbel"/>
              </a:rPr>
              <a:t>:  1 2 1 2 1 2 1 2 1 2 1 2 </a:t>
            </a:r>
            <a:br>
              <a:rPr lang="cs-CZ" sz="3000" dirty="0" smtClean="0">
                <a:latin typeface="Corbel"/>
                <a:cs typeface="Corbel"/>
              </a:rPr>
            </a:br>
            <a:r>
              <a:rPr lang="cs-CZ" sz="3000" dirty="0" smtClean="0">
                <a:latin typeface="Corbel"/>
                <a:cs typeface="Corbel"/>
              </a:rPr>
              <a:t> </a:t>
            </a:r>
            <a:r>
              <a:rPr lang="cs-CZ" sz="3000" b="1" dirty="0" smtClean="0">
                <a:latin typeface="Corbel"/>
                <a:cs typeface="Corbel"/>
              </a:rPr>
              <a:t>Waltz</a:t>
            </a:r>
            <a:r>
              <a:rPr lang="cs-CZ" sz="3000" dirty="0" smtClean="0">
                <a:latin typeface="Corbel"/>
                <a:cs typeface="Corbel"/>
              </a:rPr>
              <a:t>:   1 2 3 1 2 3 1 2 3 1 2 3 </a:t>
            </a:r>
            <a:br>
              <a:rPr lang="cs-CZ" sz="3000" dirty="0" smtClean="0">
                <a:latin typeface="Corbel"/>
                <a:cs typeface="Corbel"/>
              </a:rPr>
            </a:br>
            <a:r>
              <a:rPr lang="cs-CZ" sz="3000" b="1" dirty="0" err="1" smtClean="0">
                <a:latin typeface="Corbel"/>
                <a:cs typeface="Corbel"/>
              </a:rPr>
              <a:t>Hemiola</a:t>
            </a:r>
            <a:r>
              <a:rPr lang="cs-CZ" sz="3000" dirty="0" smtClean="0">
                <a:latin typeface="Corbel"/>
                <a:cs typeface="Corbel"/>
              </a:rPr>
              <a:t>: 1 2 3 1 2 3 1 2 1 2 1 2</a:t>
            </a:r>
            <a:r>
              <a:rPr lang="en-US" sz="3000" dirty="0" smtClean="0">
                <a:latin typeface="Corbel"/>
                <a:cs typeface="Corbel"/>
              </a:rPr>
              <a:t> </a:t>
            </a:r>
            <a:endParaRPr lang="en-US" sz="3000" dirty="0">
              <a:latin typeface="Corbel"/>
              <a:cs typeface="Corbe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19507200"/>
            <a:ext cx="1013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rbel"/>
                <a:cs typeface="Corbel"/>
              </a:rPr>
              <a:t>Overall, the data consisted 190 </a:t>
            </a:r>
            <a:r>
              <a:rPr lang="en-US" sz="3000" dirty="0">
                <a:latin typeface="Corbel"/>
                <a:cs typeface="Corbel"/>
              </a:rPr>
              <a:t>trials * 12 participants * 9 classifications </a:t>
            </a:r>
            <a:r>
              <a:rPr lang="en-US" sz="3000" b="1" dirty="0">
                <a:latin typeface="Corbel"/>
                <a:cs typeface="Corbel"/>
              </a:rPr>
              <a:t>= 20,520 data points</a:t>
            </a:r>
            <a:r>
              <a:rPr lang="en-US" sz="3000" dirty="0">
                <a:latin typeface="Corbel"/>
                <a:cs typeface="Corbel"/>
              </a:rPr>
              <a:t>, each with 12,180 voxels * 94 time-intervals = </a:t>
            </a:r>
            <a:r>
              <a:rPr lang="en-US" sz="3000" b="1" dirty="0">
                <a:latin typeface="Corbel"/>
                <a:cs typeface="Corbel"/>
              </a:rPr>
              <a:t>1,169,280 features.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19400" y="13868400"/>
            <a:ext cx="6705600" cy="5429310"/>
            <a:chOff x="2819400" y="13735110"/>
            <a:chExt cx="6705600" cy="5429310"/>
          </a:xfrm>
        </p:grpSpPr>
        <p:pic>
          <p:nvPicPr>
            <p:cNvPr id="13" name="Picture 12" descr="fpsyg-05-01257-g00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13735110"/>
              <a:ext cx="6705600" cy="491744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19400" y="18764310"/>
              <a:ext cx="60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Figure 1: Stimulus sequence and tasks</a:t>
              </a:r>
              <a:endParaRPr lang="en-US" sz="2000" dirty="0">
                <a:latin typeface="Corbel"/>
                <a:cs typeface="Corbel"/>
              </a:endParaRPr>
            </a:p>
          </p:txBody>
        </p:sp>
      </p:grpSp>
      <p:graphicFrame>
        <p:nvGraphicFramePr>
          <p:cNvPr id="4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49191"/>
              </p:ext>
            </p:extLst>
          </p:nvPr>
        </p:nvGraphicFramePr>
        <p:xfrm>
          <a:off x="5638800" y="9982200"/>
          <a:ext cx="53340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892"/>
                <a:gridCol w="1874108"/>
              </a:tblGrid>
              <a:tr h="621665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rbel"/>
                          <a:cs typeface="Corbel"/>
                        </a:rPr>
                        <a:t>No. </a:t>
                      </a:r>
                      <a:r>
                        <a:rPr lang="en-US" sz="2600" baseline="0" dirty="0" smtClean="0">
                          <a:latin typeface="Corbel"/>
                          <a:cs typeface="Corbel"/>
                        </a:rPr>
                        <a:t>of participants</a:t>
                      </a:r>
                      <a:endParaRPr lang="en-US" sz="26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30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rbel"/>
                          <a:cs typeface="Corbel"/>
                        </a:rPr>
                        <a:t>No. of</a:t>
                      </a:r>
                      <a:r>
                        <a:rPr lang="en-US" sz="2600" baseline="0" dirty="0" smtClean="0">
                          <a:latin typeface="Corbel"/>
                          <a:cs typeface="Corbel"/>
                        </a:rPr>
                        <a:t> trials/ participant</a:t>
                      </a:r>
                      <a:endParaRPr lang="en-US" sz="26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orbel"/>
                          <a:cs typeface="Corbel"/>
                        </a:rPr>
                        <a:t>190</a:t>
                      </a:r>
                      <a:endParaRPr lang="en-US" sz="30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rbel"/>
                          <a:cs typeface="Corbel"/>
                        </a:rPr>
                        <a:t>No. of time intervals</a:t>
                      </a:r>
                      <a:endParaRPr lang="en-US" sz="26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orbel"/>
                          <a:cs typeface="Corbel"/>
                        </a:rPr>
                        <a:t>94</a:t>
                      </a:r>
                      <a:endParaRPr lang="en-US" sz="30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rbel"/>
                          <a:cs typeface="Corbel"/>
                        </a:rPr>
                        <a:t>No. </a:t>
                      </a:r>
                      <a:r>
                        <a:rPr lang="en-US" sz="2600" baseline="0" dirty="0" smtClean="0">
                          <a:latin typeface="Corbel"/>
                          <a:cs typeface="Corbel"/>
                        </a:rPr>
                        <a:t>of  brain voxels</a:t>
                      </a:r>
                      <a:endParaRPr lang="en-US" sz="26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orbel"/>
                          <a:cs typeface="Corbel"/>
                        </a:rPr>
                        <a:t>12,180</a:t>
                      </a:r>
                      <a:endParaRPr lang="en-US" sz="30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rbel"/>
                          <a:cs typeface="Corbel"/>
                        </a:rPr>
                        <a:t>Labeled classes</a:t>
                      </a:r>
                      <a:r>
                        <a:rPr lang="en-US" sz="2600" baseline="0" dirty="0" smtClean="0">
                          <a:latin typeface="Corbel"/>
                          <a:cs typeface="Corbel"/>
                        </a:rPr>
                        <a:t> </a:t>
                      </a:r>
                      <a:endParaRPr lang="en-US" sz="26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300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112"/>
          <p:cNvSpPr txBox="1">
            <a:spLocks noChangeArrowheads="1"/>
          </p:cNvSpPr>
          <p:nvPr/>
        </p:nvSpPr>
        <p:spPr bwMode="auto">
          <a:xfrm>
            <a:off x="11353800" y="3200400"/>
            <a:ext cx="10287000" cy="694692"/>
          </a:xfrm>
          <a:prstGeom prst="rect">
            <a:avLst/>
          </a:prstGeom>
          <a:solidFill>
            <a:srgbClr val="962C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4000" b="1" dirty="0" smtClean="0">
                <a:solidFill>
                  <a:schemeClr val="bg1"/>
                </a:solidFill>
                <a:latin typeface="Corbel"/>
                <a:cs typeface="Corbel"/>
              </a:rPr>
              <a:t>Methodology</a:t>
            </a:r>
            <a:endParaRPr kumimoji="0" lang="zh-TW" altLang="en-US" sz="40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pic>
        <p:nvPicPr>
          <p:cNvPr id="18" name="Picture 17" descr="250px-Treble_a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267200"/>
            <a:ext cx="1237012" cy="762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9200" y="4419600"/>
            <a:ext cx="761999" cy="51569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30400" y="4419600"/>
            <a:ext cx="761999" cy="5156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526" b="93534" l="1420" r="974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92400" y="4038600"/>
            <a:ext cx="1965434" cy="1295400"/>
          </a:xfrm>
          <a:prstGeom prst="rect">
            <a:avLst/>
          </a:prstGeom>
        </p:spPr>
      </p:pic>
      <p:pic>
        <p:nvPicPr>
          <p:cNvPr id="449" name="Picture 448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0203" t="17366" r="9248" b="11207"/>
          <a:stretch/>
        </p:blipFill>
        <p:spPr>
          <a:xfrm>
            <a:off x="13430872" y="3886200"/>
            <a:ext cx="1580528" cy="1600200"/>
          </a:xfrm>
          <a:prstGeom prst="rect">
            <a:avLst/>
          </a:prstGeom>
        </p:spPr>
      </p:pic>
      <p:pic>
        <p:nvPicPr>
          <p:cNvPr id="452" name="Picture 45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45400" y="4267200"/>
            <a:ext cx="1219200" cy="1045768"/>
          </a:xfrm>
          <a:prstGeom prst="rect">
            <a:avLst/>
          </a:prstGeom>
        </p:spPr>
      </p:pic>
      <p:pic>
        <p:nvPicPr>
          <p:cNvPr id="454" name="Picture 453"/>
          <p:cNvPicPr>
            <a:picLocks noChangeAspect="1"/>
          </p:cNvPicPr>
          <p:nvPr/>
        </p:nvPicPr>
        <p:blipFill>
          <a:blip r:embed="rId14">
            <a:grayscl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11800" y="4114800"/>
            <a:ext cx="1219200" cy="12192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97400" y="4419600"/>
            <a:ext cx="761999" cy="51569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1000" y="4419600"/>
            <a:ext cx="761999" cy="51569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820400" y="5420104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Metronome beat</a:t>
            </a:r>
            <a:endParaRPr lang="en-US" sz="2000" b="1" dirty="0">
              <a:latin typeface="Corbel"/>
              <a:cs typeface="Corbe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649200" y="5410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MEG data</a:t>
            </a:r>
            <a:endParaRPr lang="en-US" sz="2000" b="1" dirty="0">
              <a:latin typeface="Corbel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401800" y="5410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Spatial- Temporal Brain Data</a:t>
            </a:r>
            <a:endParaRPr lang="en-US" sz="2000" b="1" dirty="0">
              <a:latin typeface="Corbel"/>
              <a:cs typeface="Corbe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449800" y="5410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Machine Learning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659600" y="54102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Predicted imagination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82" name="TextBox 112"/>
          <p:cNvSpPr txBox="1">
            <a:spLocks noChangeArrowheads="1"/>
          </p:cNvSpPr>
          <p:nvPr/>
        </p:nvSpPr>
        <p:spPr bwMode="auto">
          <a:xfrm>
            <a:off x="11277600" y="6172200"/>
            <a:ext cx="10287000" cy="694692"/>
          </a:xfrm>
          <a:prstGeom prst="rect">
            <a:avLst/>
          </a:prstGeom>
          <a:solidFill>
            <a:srgbClr val="962C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4000" b="1" dirty="0" smtClean="0">
                <a:solidFill>
                  <a:schemeClr val="bg1"/>
                </a:solidFill>
                <a:latin typeface="Corbel"/>
                <a:cs typeface="Corbel"/>
              </a:rPr>
              <a:t>Feature Engineering</a:t>
            </a:r>
            <a:endParaRPr kumimoji="0" lang="zh-TW" altLang="en-US" sz="40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84" name="TextBox 112"/>
          <p:cNvSpPr txBox="1">
            <a:spLocks noChangeArrowheads="1"/>
          </p:cNvSpPr>
          <p:nvPr/>
        </p:nvSpPr>
        <p:spPr bwMode="auto">
          <a:xfrm>
            <a:off x="22098000" y="3200400"/>
            <a:ext cx="10287000" cy="694692"/>
          </a:xfrm>
          <a:prstGeom prst="rect">
            <a:avLst/>
          </a:prstGeom>
          <a:solidFill>
            <a:srgbClr val="962C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4000" b="1" dirty="0" smtClean="0">
                <a:solidFill>
                  <a:schemeClr val="bg1"/>
                </a:solidFill>
                <a:latin typeface="Corbel"/>
                <a:cs typeface="Corbel"/>
              </a:rPr>
              <a:t>Results</a:t>
            </a:r>
            <a:endParaRPr kumimoji="0" lang="zh-TW" altLang="en-US" sz="40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16535400" y="8481339"/>
            <a:ext cx="5105400" cy="2996863"/>
            <a:chOff x="16840200" y="7949864"/>
            <a:chExt cx="5105400" cy="2996863"/>
          </a:xfrm>
        </p:grpSpPr>
        <p:pic>
          <p:nvPicPr>
            <p:cNvPr id="457" name="Picture 456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66752" y1="54675" x2="66752" y2="54675"/>
                          <a14:foregroundMark x1="92367" y1="59045" x2="92367" y2="59045"/>
                          <a14:foregroundMark x1="44775" y1="47459" x2="44775" y2="47459"/>
                          <a14:foregroundMark x1="78484" y1="50305" x2="78484" y2="50305"/>
                          <a14:foregroundMark x1="85041" y1="48882" x2="85041" y2="48882"/>
                          <a14:foregroundMark x1="81660" y1="49187" x2="81660" y2="49187"/>
                          <a14:foregroundMark x1="74180" y1="26626" x2="74180" y2="266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75094" y="7949864"/>
              <a:ext cx="3979906" cy="2006264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16840200" y="9931064"/>
              <a:ext cx="5105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orbel"/>
                  <a:cs typeface="Corbel"/>
                </a:rPr>
                <a:t>Figure 2: </a:t>
              </a:r>
              <a:r>
                <a:rPr lang="en-US" sz="2000" dirty="0" smtClean="0">
                  <a:latin typeface="Corbel"/>
                  <a:cs typeface="Corbel"/>
                </a:rPr>
                <a:t>Flattening of 3D spatial-temporal tensor into 2D matrix. Each row contains brain signals across all time intervals. </a:t>
              </a:r>
              <a:endParaRPr lang="en-US" sz="2000" dirty="0">
                <a:latin typeface="Corbel"/>
                <a:cs typeface="Corbel"/>
              </a:endParaRPr>
            </a:p>
          </p:txBody>
        </p:sp>
      </p:grpSp>
      <p:sp>
        <p:nvSpPr>
          <p:cNvPr id="458" name="TextBox 457"/>
          <p:cNvSpPr txBox="1"/>
          <p:nvPr/>
        </p:nvSpPr>
        <p:spPr>
          <a:xfrm>
            <a:off x="11277600" y="7010400"/>
            <a:ext cx="1021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rbel"/>
                <a:cs typeface="Corbel"/>
              </a:rPr>
              <a:t>Given the large number of observations and features, it was necessary to perform feature reduction to save storage and computation time and increase comprehensibility. </a:t>
            </a:r>
            <a:endParaRPr lang="en-US" sz="3000" dirty="0">
              <a:latin typeface="Corbel"/>
              <a:cs typeface="Corbel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11277600" y="8458200"/>
            <a:ext cx="5486400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orbel"/>
                <a:cs typeface="Corbel"/>
              </a:rPr>
              <a:t>Any voxel outside the brain periphery with a zero-reading was removed, resulting in 4,840 remaining cubes.</a:t>
            </a:r>
            <a:br>
              <a:rPr lang="en-US" sz="3000" dirty="0" smtClean="0">
                <a:latin typeface="Corbel"/>
                <a:cs typeface="Corbel"/>
              </a:rPr>
            </a:br>
            <a:endParaRPr lang="en-US" sz="1000" dirty="0" smtClean="0">
              <a:latin typeface="Corbel"/>
              <a:cs typeface="Corbe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orbel"/>
                <a:cs typeface="Corbel"/>
              </a:rPr>
              <a:t>The </a:t>
            </a:r>
            <a:r>
              <a:rPr lang="en-US" sz="3000" dirty="0">
                <a:latin typeface="Corbel"/>
                <a:cs typeface="Corbel"/>
              </a:rPr>
              <a:t> first and last 8 MEG measurements </a:t>
            </a:r>
            <a:r>
              <a:rPr lang="en-US" sz="3000" dirty="0" smtClean="0">
                <a:latin typeface="Corbel"/>
                <a:cs typeface="Corbel"/>
              </a:rPr>
              <a:t>in the time</a:t>
            </a:r>
            <a:r>
              <a:rPr lang="en-US" sz="3000" dirty="0">
                <a:latin typeface="Corbel"/>
                <a:cs typeface="Corbel"/>
              </a:rPr>
              <a:t>-frame were removed so only 78 time-intervals </a:t>
            </a:r>
            <a:r>
              <a:rPr lang="en-US" sz="3000" dirty="0" smtClean="0">
                <a:latin typeface="Corbel"/>
                <a:cs typeface="Corbel"/>
              </a:rPr>
              <a:t>remained.</a:t>
            </a:r>
          </a:p>
          <a:p>
            <a:pPr marL="457200" indent="-457200">
              <a:buFont typeface="Arial"/>
              <a:buChar char="•"/>
            </a:pPr>
            <a:endParaRPr lang="en-US" sz="1000" dirty="0">
              <a:latin typeface="Corbel"/>
              <a:cs typeface="Corbe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>
                <a:latin typeface="Corbel"/>
                <a:cs typeface="Corbel"/>
              </a:rPr>
              <a:t>B</a:t>
            </a:r>
            <a:r>
              <a:rPr lang="en-US" sz="3000" dirty="0" smtClean="0">
                <a:latin typeface="Corbel"/>
                <a:cs typeface="Corbel"/>
              </a:rPr>
              <a:t>rain voxels were spatially averaged according to the </a:t>
            </a:r>
            <a:r>
              <a:rPr lang="en-US" sz="3000" dirty="0" err="1" smtClean="0">
                <a:latin typeface="Corbel"/>
                <a:cs typeface="Corbel"/>
              </a:rPr>
              <a:t>Talairach</a:t>
            </a:r>
            <a:r>
              <a:rPr lang="en-US" sz="3000" dirty="0" smtClean="0">
                <a:latin typeface="Corbel"/>
                <a:cs typeface="Corbel"/>
              </a:rPr>
              <a:t> coordinate system. Each voxel was mapped to one of 72 well-known regions of the brain. </a:t>
            </a:r>
            <a:br>
              <a:rPr lang="en-US" sz="3000" dirty="0" smtClean="0">
                <a:latin typeface="Corbel"/>
                <a:cs typeface="Corbel"/>
              </a:rPr>
            </a:br>
            <a:endParaRPr lang="en-US" sz="1000" dirty="0" smtClean="0">
              <a:latin typeface="Corbel"/>
              <a:cs typeface="Corbe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orbel"/>
                <a:cs typeface="Corbel"/>
              </a:rPr>
              <a:t>Features were then selected using a filter approach. Applying the </a:t>
            </a:r>
            <a:r>
              <a:rPr lang="en-US" sz="3000" dirty="0" err="1" smtClean="0">
                <a:latin typeface="Corbel"/>
                <a:cs typeface="Corbel"/>
              </a:rPr>
              <a:t>ttest</a:t>
            </a:r>
            <a:r>
              <a:rPr lang="en-US" sz="3000" dirty="0">
                <a:latin typeface="Corbel"/>
                <a:cs typeface="Corbel"/>
              </a:rPr>
              <a:t> </a:t>
            </a:r>
            <a:r>
              <a:rPr lang="en-US" sz="3000" dirty="0" smtClean="0">
                <a:latin typeface="Corbel"/>
                <a:cs typeface="Corbel"/>
              </a:rPr>
              <a:t>on each feature and comparing the </a:t>
            </a:r>
            <a:r>
              <a:rPr lang="en-US" sz="3000" i="1" dirty="0" smtClean="0">
                <a:latin typeface="Corbel"/>
                <a:cs typeface="Corbel"/>
              </a:rPr>
              <a:t>p</a:t>
            </a:r>
            <a:r>
              <a:rPr lang="en-US" sz="3000" dirty="0" smtClean="0">
                <a:latin typeface="Corbel"/>
                <a:cs typeface="Corbel"/>
              </a:rPr>
              <a:t>-values, it is seen that 75% of the 5616 (72 avg. </a:t>
            </a:r>
            <a:r>
              <a:rPr lang="en-US" sz="3000" dirty="0" err="1" smtClean="0">
                <a:latin typeface="Corbel"/>
                <a:cs typeface="Corbel"/>
              </a:rPr>
              <a:t>cortextes</a:t>
            </a:r>
            <a:r>
              <a:rPr lang="en-US" sz="3000" dirty="0" smtClean="0">
                <a:latin typeface="Corbel"/>
                <a:cs typeface="Corbel"/>
              </a:rPr>
              <a:t> x 78 time intervals) had strong discriminative power. However, as seen in Figure 5, over-fitting occurs when more than 50 features are used. </a:t>
            </a:r>
            <a:r>
              <a:rPr lang="en-US" sz="3000" dirty="0">
                <a:latin typeface="Corbel"/>
                <a:cs typeface="Corbel"/>
              </a:rPr>
              <a:t>B</a:t>
            </a:r>
            <a:r>
              <a:rPr lang="en-US" sz="3000" dirty="0" smtClean="0">
                <a:latin typeface="Corbel"/>
                <a:cs typeface="Corbel"/>
              </a:rPr>
              <a:t>est 50 features were selected according to their </a:t>
            </a:r>
            <a:r>
              <a:rPr lang="en-US" sz="3000" i="1" dirty="0" smtClean="0">
                <a:latin typeface="Corbel"/>
                <a:cs typeface="Corbel"/>
              </a:rPr>
              <a:t>p</a:t>
            </a:r>
            <a:r>
              <a:rPr lang="en-US" sz="3000" dirty="0" smtClean="0">
                <a:latin typeface="Corbel"/>
                <a:cs typeface="Corbel"/>
              </a:rPr>
              <a:t>-values.</a:t>
            </a:r>
          </a:p>
        </p:txBody>
      </p:sp>
      <p:pic>
        <p:nvPicPr>
          <p:cNvPr id="461" name="Picture 46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826107" y="11529340"/>
            <a:ext cx="3900293" cy="19812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6535400" y="13434339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rbel"/>
                <a:cs typeface="Corbel"/>
              </a:rPr>
              <a:t>Figure 3: </a:t>
            </a:r>
            <a:r>
              <a:rPr lang="en-US" sz="2000" dirty="0" smtClean="0">
                <a:latin typeface="Corbel"/>
                <a:cs typeface="Corbel"/>
              </a:rPr>
              <a:t> Human brain with superimposed </a:t>
            </a:r>
            <a:r>
              <a:rPr lang="en-US" sz="2000" dirty="0" err="1" smtClean="0">
                <a:latin typeface="Corbel"/>
                <a:cs typeface="Corbel"/>
              </a:rPr>
              <a:t>Talairach</a:t>
            </a:r>
            <a:r>
              <a:rPr lang="en-US" sz="2000" dirty="0" smtClean="0">
                <a:latin typeface="Corbel"/>
                <a:cs typeface="Corbel"/>
              </a:rPr>
              <a:t> grid </a:t>
            </a:r>
            <a:endParaRPr lang="en-US" sz="2000" dirty="0">
              <a:latin typeface="Corbel"/>
              <a:cs typeface="Corbel"/>
            </a:endParaRPr>
          </a:p>
        </p:txBody>
      </p:sp>
      <p:pic>
        <p:nvPicPr>
          <p:cNvPr id="462" name="Picture 461" descr="t2t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5134" r="6207" b="1687"/>
          <a:stretch/>
        </p:blipFill>
        <p:spPr>
          <a:xfrm>
            <a:off x="17221200" y="14120139"/>
            <a:ext cx="3850640" cy="3088640"/>
          </a:xfrm>
          <a:prstGeom prst="rect">
            <a:avLst/>
          </a:prstGeom>
        </p:spPr>
      </p:pic>
      <p:pic>
        <p:nvPicPr>
          <p:cNvPr id="463" name="Picture 462" descr="mce_t2t3_plot3.jp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17" r="4300" b="3512"/>
          <a:stretch/>
        </p:blipFill>
        <p:spPr>
          <a:xfrm>
            <a:off x="17165320" y="17472939"/>
            <a:ext cx="4246880" cy="339344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6840200" y="17091939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rbel"/>
                <a:cs typeface="Corbel"/>
              </a:rPr>
              <a:t>Figure 4: </a:t>
            </a:r>
            <a:r>
              <a:rPr lang="en-US" sz="2000" dirty="0" smtClean="0">
                <a:latin typeface="Corbel"/>
                <a:cs typeface="Corbel"/>
              </a:rPr>
              <a:t>Empirical CDF of </a:t>
            </a:r>
            <a:r>
              <a:rPr lang="en-US" sz="2000" i="1" dirty="0" smtClean="0">
                <a:latin typeface="Corbel"/>
                <a:cs typeface="Corbel"/>
              </a:rPr>
              <a:t>p</a:t>
            </a:r>
            <a:r>
              <a:rPr lang="en-US" sz="2000" dirty="0" smtClean="0">
                <a:latin typeface="Corbel"/>
                <a:cs typeface="Corbel"/>
              </a:rPr>
              <a:t>-values 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992600" y="20856714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rbel"/>
                <a:cs typeface="Corbel"/>
              </a:rPr>
              <a:t>Figure 5:  </a:t>
            </a:r>
            <a:r>
              <a:rPr lang="en-US" sz="2000" dirty="0" err="1" smtClean="0">
                <a:latin typeface="Corbel"/>
                <a:cs typeface="Corbel"/>
              </a:rPr>
              <a:t>Resubstitution</a:t>
            </a:r>
            <a:r>
              <a:rPr lang="en-US" sz="2000" dirty="0" smtClean="0">
                <a:latin typeface="Corbel"/>
                <a:cs typeface="Corbel"/>
              </a:rPr>
              <a:t> and Test Misclassification error for different features  </a:t>
            </a:r>
            <a:endParaRPr lang="en-US" sz="2000" dirty="0">
              <a:latin typeface="Corbel"/>
              <a:cs typeface="Corbel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60121"/>
              </p:ext>
            </p:extLst>
          </p:nvPr>
        </p:nvGraphicFramePr>
        <p:xfrm>
          <a:off x="22174200" y="8458200"/>
          <a:ext cx="96012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800"/>
                <a:gridCol w="1828800"/>
                <a:gridCol w="1752600"/>
              </a:tblGrid>
              <a:tr h="404216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Test Accurac</a:t>
                      </a:r>
                      <a:r>
                        <a:rPr lang="en-US" sz="3000" b="1" baseline="0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y for  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Seen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Unseen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7951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Corbel"/>
                          <a:cs typeface="Corbel"/>
                        </a:rPr>
                        <a:t>100 random </a:t>
                      </a:r>
                      <a:r>
                        <a:rPr lang="en-US" sz="3000" b="1" baseline="0" dirty="0" smtClean="0">
                          <a:latin typeface="Corbel"/>
                          <a:cs typeface="Corbel"/>
                        </a:rPr>
                        <a:t>features out of </a:t>
                      </a: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latin typeface="Corbel"/>
                          <a:ea typeface="+mn-ea"/>
                          <a:cs typeface="Corbel"/>
                        </a:rPr>
                        <a:t>377,520</a:t>
                      </a: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latin typeface="Corbel"/>
                          <a:ea typeface="+mn-ea"/>
                          <a:cs typeface="Corbel"/>
                        </a:rPr>
                        <a:t> (78 time</a:t>
                      </a:r>
                      <a:r>
                        <a:rPr lang="en-US" sz="3000" kern="1200" baseline="0" dirty="0" smtClean="0">
                          <a:solidFill>
                            <a:schemeClr val="tx1"/>
                          </a:solidFill>
                          <a:latin typeface="Corbel"/>
                          <a:ea typeface="+mn-ea"/>
                          <a:cs typeface="Corbel"/>
                        </a:rPr>
                        <a:t> intervals x 4848 non-zero brain voxels)</a:t>
                      </a:r>
                      <a:endParaRPr lang="en-US" sz="3000" b="1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99.5%</a:t>
                      </a:r>
                      <a:endParaRPr lang="en-US" sz="30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33.33%</a:t>
                      </a:r>
                      <a:endParaRPr lang="en-US" sz="30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4216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Corbel"/>
                          <a:cs typeface="Corbel"/>
                        </a:rPr>
                        <a:t>5616</a:t>
                      </a:r>
                      <a:r>
                        <a:rPr lang="en-US" sz="3000" b="1" baseline="0" dirty="0" smtClean="0">
                          <a:latin typeface="Corbel"/>
                          <a:cs typeface="Corbel"/>
                        </a:rPr>
                        <a:t> features </a:t>
                      </a:r>
                      <a:r>
                        <a:rPr lang="en-US" sz="3000" b="0" baseline="0" dirty="0" smtClean="0">
                          <a:latin typeface="Corbel"/>
                          <a:cs typeface="Corbel"/>
                        </a:rPr>
                        <a:t>(78 time intervals x 72 averaged brain cortexes)</a:t>
                      </a:r>
                      <a:endParaRPr lang="en-US" sz="3000" b="0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1349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98.2%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38.50%</a:t>
                      </a:r>
                      <a:endParaRPr lang="en-US" sz="30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917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Corbel"/>
                          <a:cs typeface="Corbel"/>
                        </a:rPr>
                        <a:t>50 best features </a:t>
                      </a:r>
                      <a:r>
                        <a:rPr lang="en-US" sz="3000" b="0" dirty="0" smtClean="0">
                          <a:latin typeface="Corbel"/>
                          <a:cs typeface="Corbel"/>
                        </a:rPr>
                        <a:t>using</a:t>
                      </a:r>
                      <a:r>
                        <a:rPr lang="en-US" sz="3000" b="0" baseline="0" dirty="0" smtClean="0">
                          <a:latin typeface="Corbel"/>
                          <a:cs typeface="Corbel"/>
                        </a:rPr>
                        <a:t> </a:t>
                      </a:r>
                      <a:r>
                        <a:rPr lang="en-US" sz="2800" b="0" baseline="0" dirty="0" smtClean="0">
                          <a:latin typeface="Corbel"/>
                          <a:cs typeface="Corbel"/>
                        </a:rPr>
                        <a:t>filter approach</a:t>
                      </a:r>
                      <a:endParaRPr lang="en-US" sz="2800" b="1" dirty="0">
                        <a:latin typeface="Corbel"/>
                        <a:cs typeface="Corbe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alibri"/>
                          <a:cs typeface="Calibri"/>
                        </a:rPr>
                        <a:t>43.23%</a:t>
                      </a:r>
                      <a:endParaRPr lang="en-US" sz="30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174200" y="3962400"/>
            <a:ext cx="1013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rbel"/>
                <a:cs typeface="Corbel"/>
              </a:rPr>
              <a:t>Both </a:t>
            </a:r>
            <a:r>
              <a:rPr lang="en-US" sz="3000" b="1" dirty="0" smtClean="0">
                <a:latin typeface="Corbel"/>
                <a:cs typeface="Corbel"/>
              </a:rPr>
              <a:t>binary classification </a:t>
            </a:r>
            <a:r>
              <a:rPr lang="en-US" sz="3000" dirty="0" smtClean="0">
                <a:latin typeface="Corbel"/>
                <a:cs typeface="Corbel"/>
              </a:rPr>
              <a:t>between ‘D2_T2’ and ‘PD2_H32’ and </a:t>
            </a:r>
            <a:r>
              <a:rPr lang="en-US" sz="3000" b="1" dirty="0" smtClean="0">
                <a:latin typeface="Corbel"/>
                <a:cs typeface="Corbel"/>
              </a:rPr>
              <a:t>multiclass classification </a:t>
            </a:r>
            <a:r>
              <a:rPr lang="en-US" sz="3000" dirty="0" smtClean="0">
                <a:latin typeface="Corbel"/>
                <a:cs typeface="Corbel"/>
              </a:rPr>
              <a:t>between ‘D2_T2’, ‘D3_T3’ and ‘PD2_H32’ was performed. Model was trained using trials of 10 people, and tested in two ways: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orbel"/>
                <a:cs typeface="Corbel"/>
              </a:rPr>
              <a:t>Using </a:t>
            </a:r>
            <a:r>
              <a:rPr lang="en-US" sz="3000" b="1" dirty="0" smtClean="0">
                <a:latin typeface="Corbel"/>
                <a:cs typeface="Corbel"/>
              </a:rPr>
              <a:t>‘seen people</a:t>
            </a:r>
            <a:r>
              <a:rPr lang="en-US" sz="3000" dirty="0" smtClean="0">
                <a:latin typeface="Corbel"/>
                <a:cs typeface="Corbel"/>
              </a:rPr>
              <a:t>’, which the model was trained on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orbel"/>
                <a:cs typeface="Corbel"/>
              </a:rPr>
              <a:t>Using </a:t>
            </a:r>
            <a:r>
              <a:rPr lang="en-US" sz="3000" b="1" dirty="0" smtClean="0">
                <a:latin typeface="Corbel"/>
                <a:cs typeface="Corbel"/>
              </a:rPr>
              <a:t>‘unseen people</a:t>
            </a:r>
            <a:r>
              <a:rPr lang="en-US" sz="3000" dirty="0" smtClean="0">
                <a:latin typeface="Corbel"/>
                <a:cs typeface="Corbel"/>
              </a:rPr>
              <a:t>’, which model was </a:t>
            </a:r>
            <a:r>
              <a:rPr lang="en-US" sz="3000" i="1" dirty="0" smtClean="0">
                <a:latin typeface="Corbel"/>
                <a:cs typeface="Corbel"/>
              </a:rPr>
              <a:t>not</a:t>
            </a:r>
            <a:r>
              <a:rPr lang="en-US" sz="3000" dirty="0" smtClean="0">
                <a:latin typeface="Corbel"/>
                <a:cs typeface="Corbel"/>
              </a:rPr>
              <a:t> trained on</a:t>
            </a:r>
            <a:endParaRPr lang="en-US" sz="3000" dirty="0">
              <a:latin typeface="Corbel"/>
              <a:cs typeface="Corbel"/>
            </a:endParaRPr>
          </a:p>
          <a:p>
            <a:r>
              <a:rPr lang="en-US" sz="1000" dirty="0">
                <a:latin typeface="Corbel"/>
                <a:cs typeface="Corbel"/>
              </a:rPr>
              <a:t/>
            </a:r>
            <a:br>
              <a:rPr lang="en-US" sz="1000" dirty="0">
                <a:latin typeface="Corbel"/>
                <a:cs typeface="Corbel"/>
              </a:rPr>
            </a:br>
            <a:r>
              <a:rPr lang="en-US" sz="3000" dirty="0" smtClean="0">
                <a:latin typeface="Corbel"/>
                <a:cs typeface="Corbel"/>
              </a:rPr>
              <a:t>Different models were tried, including Logistic Regression, Linear Discriminant, Quadratic Discriminant and different SVMs. Overall, Cubic SVM performed better.</a:t>
            </a:r>
            <a:endParaRPr lang="en-US" sz="3000" dirty="0">
              <a:latin typeface="Corbel"/>
              <a:cs typeface="Corb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21800" y="12039600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rbel"/>
                <a:cs typeface="Corbel"/>
              </a:rPr>
              <a:t>Figure 6:  </a:t>
            </a:r>
            <a:r>
              <a:rPr lang="en-US" sz="2000" dirty="0" smtClean="0">
                <a:latin typeface="Corbel"/>
                <a:cs typeface="Corbel"/>
              </a:rPr>
              <a:t>Multiclass classification using different feature subsets using Cubic SVM 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2" name="TextBox 112"/>
          <p:cNvSpPr txBox="1">
            <a:spLocks noChangeArrowheads="1"/>
          </p:cNvSpPr>
          <p:nvPr/>
        </p:nvSpPr>
        <p:spPr bwMode="auto">
          <a:xfrm>
            <a:off x="22098000" y="12725400"/>
            <a:ext cx="10287000" cy="694692"/>
          </a:xfrm>
          <a:prstGeom prst="rect">
            <a:avLst/>
          </a:prstGeom>
          <a:solidFill>
            <a:srgbClr val="962C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4000" b="1" dirty="0" smtClean="0">
                <a:solidFill>
                  <a:schemeClr val="bg1"/>
                </a:solidFill>
                <a:latin typeface="Corbel"/>
                <a:cs typeface="Corbel"/>
              </a:rPr>
              <a:t>Analysis and Future Work</a:t>
            </a:r>
            <a:endParaRPr kumimoji="0" lang="zh-TW" altLang="en-US" sz="4000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0" y="13487400"/>
            <a:ext cx="1036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rbel"/>
                <a:cs typeface="Corbel"/>
              </a:rPr>
              <a:t>The 50 best features were mapped back to their original spatial and temporal locations and analyzed: </a:t>
            </a:r>
          </a:p>
        </p:txBody>
      </p:sp>
      <p:pic>
        <p:nvPicPr>
          <p:cNvPr id="9" name="Picture 8" descr="Screen Shot 2016-12-11 at 8.46.50 PM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424" y="17145000"/>
            <a:ext cx="4343776" cy="3352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50400" y="14478000"/>
            <a:ext cx="5867400" cy="758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Corbel"/>
                <a:cs typeface="Corbel"/>
              </a:rPr>
              <a:t>Spatial Brain Locations: </a:t>
            </a:r>
            <a:br>
              <a:rPr lang="en-US" sz="3000" b="1" dirty="0">
                <a:latin typeface="Corbel"/>
                <a:cs typeface="Corbel"/>
              </a:rPr>
            </a:br>
            <a:r>
              <a:rPr lang="en-US" sz="3000" dirty="0" smtClean="0">
                <a:latin typeface="Corbel"/>
                <a:cs typeface="Corbel"/>
              </a:rPr>
              <a:t>Temporal lobe </a:t>
            </a:r>
            <a:r>
              <a:rPr lang="en-US" sz="3000" dirty="0">
                <a:latin typeface="Corbel"/>
                <a:cs typeface="Corbel"/>
              </a:rPr>
              <a:t>and pre-motor </a:t>
            </a:r>
            <a:r>
              <a:rPr lang="en-US" sz="3000" dirty="0" smtClean="0">
                <a:latin typeface="Corbel"/>
                <a:cs typeface="Corbel"/>
              </a:rPr>
              <a:t>cortex areas were common, which are known to be involved in </a:t>
            </a:r>
            <a:r>
              <a:rPr lang="en-US" sz="3000" b="1" dirty="0" smtClean="0">
                <a:latin typeface="Corbel"/>
                <a:cs typeface="Corbel"/>
              </a:rPr>
              <a:t>primary auditory perception.</a:t>
            </a:r>
            <a:endParaRPr lang="en-US" sz="3000" b="1" dirty="0">
              <a:latin typeface="Corbel"/>
              <a:cs typeface="Corbe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Corbel"/>
                <a:cs typeface="Corbel"/>
              </a:rPr>
              <a:t>Temporal Locations</a:t>
            </a:r>
            <a:r>
              <a:rPr lang="en-US" sz="3000" b="1" dirty="0" smtClean="0">
                <a:latin typeface="Corbel"/>
                <a:cs typeface="Corbel"/>
              </a:rPr>
              <a:t>:</a:t>
            </a:r>
            <a:br>
              <a:rPr lang="en-US" sz="3000" b="1" dirty="0" smtClean="0">
                <a:latin typeface="Corbel"/>
                <a:cs typeface="Corbel"/>
              </a:rPr>
            </a:br>
            <a:r>
              <a:rPr lang="en-US" sz="3000" b="1" dirty="0" smtClean="0">
                <a:latin typeface="Corbel"/>
                <a:cs typeface="Corbel"/>
              </a:rPr>
              <a:t> </a:t>
            </a:r>
            <a:r>
              <a:rPr lang="en-US" sz="3000" dirty="0" smtClean="0">
                <a:latin typeface="Corbel"/>
                <a:cs typeface="Corbel"/>
              </a:rPr>
              <a:t>Most indicative time intervals were about 0.05 s before and after the auditory stimulus.</a:t>
            </a:r>
          </a:p>
          <a:p>
            <a:endParaRPr lang="en-US" sz="700" dirty="0" smtClean="0">
              <a:latin typeface="Corbel"/>
              <a:cs typeface="Corbel"/>
            </a:endParaRPr>
          </a:p>
          <a:p>
            <a:r>
              <a:rPr lang="en-US" sz="3000" dirty="0" smtClean="0">
                <a:latin typeface="Corbel"/>
                <a:cs typeface="Corbel"/>
              </a:rPr>
              <a:t>In the future, it would be interesting to leverage feature engineering to avoid </a:t>
            </a:r>
            <a:r>
              <a:rPr lang="en-US" sz="3000" dirty="0" err="1" smtClean="0">
                <a:latin typeface="Corbel"/>
                <a:cs typeface="Corbel"/>
              </a:rPr>
              <a:t>overfitting</a:t>
            </a:r>
            <a:r>
              <a:rPr lang="en-US" sz="3000" dirty="0" smtClean="0">
                <a:latin typeface="Corbel"/>
                <a:cs typeface="Corbel"/>
              </a:rPr>
              <a:t> and be able to make better predictions for unseen people across more metrical classifications. </a:t>
            </a:r>
          </a:p>
          <a:p>
            <a:r>
              <a:rPr lang="en-US" sz="3000" b="1" dirty="0" smtClean="0">
                <a:latin typeface="Corbel"/>
                <a:cs typeface="Corbel"/>
              </a:rPr>
              <a:t>	</a:t>
            </a:r>
            <a:endParaRPr lang="en-US" sz="3000" b="1" dirty="0">
              <a:latin typeface="Corbel"/>
              <a:cs typeface="Corbe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117800" y="14687490"/>
            <a:ext cx="2133600" cy="157457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7736800" y="1644009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rbel"/>
                <a:cs typeface="Corbel"/>
              </a:rPr>
              <a:t>Figure 7:  </a:t>
            </a:r>
            <a:r>
              <a:rPr lang="en-US" sz="2000" dirty="0" smtClean="0">
                <a:latin typeface="Corbel"/>
                <a:cs typeface="Corbel"/>
              </a:rPr>
              <a:t>Te</a:t>
            </a:r>
            <a:r>
              <a:rPr lang="en-US" sz="2000" dirty="0" smtClean="0">
                <a:latin typeface="Corbel"/>
                <a:cs typeface="Corbel"/>
              </a:rPr>
              <a:t>mporal Lobe;  Pre-Motor Cortex</a:t>
            </a:r>
            <a:endParaRPr lang="en-US" sz="2000" dirty="0"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3">
            <a:biLevel thresh="75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62444" y="14687490"/>
            <a:ext cx="2322556" cy="157317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7584400" y="2055489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rbel"/>
                <a:cs typeface="Corbel"/>
              </a:rPr>
              <a:t>Figure 8:  </a:t>
            </a:r>
            <a:r>
              <a:rPr lang="en-US" sz="2000" dirty="0" smtClean="0">
                <a:latin typeface="Corbel"/>
                <a:cs typeface="Corbel"/>
              </a:rPr>
              <a:t>Time Interval vs. Aggregated p-values</a:t>
            </a:r>
            <a:endParaRPr lang="en-US" sz="20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507</Words>
  <Application>Microsoft Macintosh PowerPoint</Application>
  <PresentationFormat>Custom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Aashna Shroff</cp:lastModifiedBy>
  <cp:revision>40</cp:revision>
  <cp:lastPrinted>2016-12-05T04:54:04Z</cp:lastPrinted>
  <dcterms:created xsi:type="dcterms:W3CDTF">2016-12-05T17:15:59Z</dcterms:created>
  <dcterms:modified xsi:type="dcterms:W3CDTF">2016-12-12T11:43:12Z</dcterms:modified>
</cp:coreProperties>
</file>