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1"/>
  </p:notesMasterIdLst>
  <p:sldIdLst>
    <p:sldId id="257" r:id="rId3"/>
    <p:sldId id="268" r:id="rId4"/>
    <p:sldId id="283" r:id="rId5"/>
    <p:sldId id="276" r:id="rId6"/>
    <p:sldId id="271" r:id="rId7"/>
    <p:sldId id="272" r:id="rId8"/>
    <p:sldId id="273" r:id="rId9"/>
    <p:sldId id="280" r:id="rId10"/>
    <p:sldId id="302" r:id="rId11"/>
    <p:sldId id="300" r:id="rId12"/>
    <p:sldId id="303" r:id="rId13"/>
    <p:sldId id="304" r:id="rId14"/>
    <p:sldId id="305" r:id="rId15"/>
    <p:sldId id="290" r:id="rId16"/>
    <p:sldId id="306" r:id="rId17"/>
    <p:sldId id="307" r:id="rId18"/>
    <p:sldId id="308" r:id="rId19"/>
    <p:sldId id="279" r:id="rId20"/>
    <p:sldId id="309" r:id="rId21"/>
    <p:sldId id="310" r:id="rId22"/>
    <p:sldId id="311" r:id="rId23"/>
    <p:sldId id="278" r:id="rId24"/>
    <p:sldId id="312" r:id="rId25"/>
    <p:sldId id="313" r:id="rId26"/>
    <p:sldId id="288" r:id="rId27"/>
    <p:sldId id="281" r:id="rId28"/>
    <p:sldId id="277" r:id="rId29"/>
    <p:sldId id="270" r:id="rId30"/>
    <p:sldId id="285" r:id="rId31"/>
    <p:sldId id="287" r:id="rId32"/>
    <p:sldId id="274" r:id="rId33"/>
    <p:sldId id="275" r:id="rId34"/>
    <p:sldId id="291" r:id="rId35"/>
    <p:sldId id="292" r:id="rId36"/>
    <p:sldId id="298" r:id="rId37"/>
    <p:sldId id="296" r:id="rId38"/>
    <p:sldId id="266" r:id="rId39"/>
    <p:sldId id="28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ok Acharya" initials="AA" lastIdx="1" clrIdx="0">
    <p:extLst>
      <p:ext uri="{19B8F6BF-5375-455C-9EA6-DF929625EA0E}">
        <p15:presenceInfo xmlns:p15="http://schemas.microsoft.com/office/powerpoint/2012/main" userId="e062bcb110f552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08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68" autoAdjust="0"/>
    <p:restoredTop sz="94291" autoAdjust="0"/>
  </p:normalViewPr>
  <p:slideViewPr>
    <p:cSldViewPr snapToGrid="0">
      <p:cViewPr varScale="1">
        <p:scale>
          <a:sx n="107" d="100"/>
          <a:sy n="107" d="100"/>
        </p:scale>
        <p:origin x="1302" y="1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D59FE-92BC-41DD-918F-94D85E84C521}" type="datetimeFigureOut">
              <a:rPr lang="en-IN" smtClean="0"/>
              <a:t>15-10-2022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84B6D0-F0FB-46C8-B609-07158B5EBB83}" type="slidenum">
              <a:rPr lang="en-IN" smtClean="0"/>
              <a:t>‹#›</a:t>
            </a:fld>
            <a:endParaRPr lang="en-IN"/>
          </a:p>
        </p:txBody>
      </p:sp>
    </p:spTree>
    <p:extLst>
      <p:ext uri="{BB962C8B-B14F-4D97-AF65-F5344CB8AC3E}">
        <p14:creationId xmlns:p14="http://schemas.microsoft.com/office/powerpoint/2010/main" val="5303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84B6D0-F0FB-46C8-B609-07158B5EBB83}" type="slidenum">
              <a:rPr lang="en-IN" smtClean="0"/>
              <a:t>2</a:t>
            </a:fld>
            <a:endParaRPr lang="en-IN"/>
          </a:p>
        </p:txBody>
      </p:sp>
    </p:spTree>
    <p:extLst>
      <p:ext uri="{BB962C8B-B14F-4D97-AF65-F5344CB8AC3E}">
        <p14:creationId xmlns:p14="http://schemas.microsoft.com/office/powerpoint/2010/main" val="2595031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84B6D0-F0FB-46C8-B609-07158B5EBB83}" type="slidenum">
              <a:rPr lang="en-IN" smtClean="0"/>
              <a:t>4</a:t>
            </a:fld>
            <a:endParaRPr lang="en-IN"/>
          </a:p>
        </p:txBody>
      </p:sp>
    </p:spTree>
    <p:extLst>
      <p:ext uri="{BB962C8B-B14F-4D97-AF65-F5344CB8AC3E}">
        <p14:creationId xmlns:p14="http://schemas.microsoft.com/office/powerpoint/2010/main" val="1515547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84B6D0-F0FB-46C8-B609-07158B5EBB83}" type="slidenum">
              <a:rPr lang="en-IN" smtClean="0"/>
              <a:t>8</a:t>
            </a:fld>
            <a:endParaRPr lang="en-IN"/>
          </a:p>
        </p:txBody>
      </p:sp>
    </p:spTree>
    <p:extLst>
      <p:ext uri="{BB962C8B-B14F-4D97-AF65-F5344CB8AC3E}">
        <p14:creationId xmlns:p14="http://schemas.microsoft.com/office/powerpoint/2010/main" val="3807226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84B6D0-F0FB-46C8-B609-07158B5EBB83}" type="slidenum">
              <a:rPr lang="en-IN" smtClean="0"/>
              <a:t>12</a:t>
            </a:fld>
            <a:endParaRPr lang="en-IN"/>
          </a:p>
        </p:txBody>
      </p:sp>
    </p:spTree>
    <p:extLst>
      <p:ext uri="{BB962C8B-B14F-4D97-AF65-F5344CB8AC3E}">
        <p14:creationId xmlns:p14="http://schemas.microsoft.com/office/powerpoint/2010/main" val="4007161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84B6D0-F0FB-46C8-B609-07158B5EBB83}" type="slidenum">
              <a:rPr lang="en-IN" smtClean="0"/>
              <a:t>14</a:t>
            </a:fld>
            <a:endParaRPr lang="en-IN"/>
          </a:p>
        </p:txBody>
      </p:sp>
    </p:spTree>
    <p:extLst>
      <p:ext uri="{BB962C8B-B14F-4D97-AF65-F5344CB8AC3E}">
        <p14:creationId xmlns:p14="http://schemas.microsoft.com/office/powerpoint/2010/main" val="2418507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84B6D0-F0FB-46C8-B609-07158B5EBB83}" type="slidenum">
              <a:rPr lang="en-IN" smtClean="0"/>
              <a:t>38</a:t>
            </a:fld>
            <a:endParaRPr lang="en-IN"/>
          </a:p>
        </p:txBody>
      </p:sp>
    </p:spTree>
    <p:extLst>
      <p:ext uri="{BB962C8B-B14F-4D97-AF65-F5344CB8AC3E}">
        <p14:creationId xmlns:p14="http://schemas.microsoft.com/office/powerpoint/2010/main" val="3261467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10/15/2022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800495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10/15/2022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2475469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10/15/2022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919523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10/15/2022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25087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10/15/2022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103785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10/15/2022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899610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10/15/2022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5412548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10/15/2022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0844085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10/15/2022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316250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10/15/2022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8291815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10/15/2022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0283198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10/15/2022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9039786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10/15/2022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4062526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10/15/2022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146256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10/15/2022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224203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10/15/2022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57059065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10/15/2022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546972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10/15/2022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905513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10/15/2022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833660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10/15/2022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083100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10/15/2022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1617870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10/15/2022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3556209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10/15/2022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49297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4" pos="456">
          <p15:clr>
            <a:srgbClr val="F26B43"/>
          </p15:clr>
        </p15:guide>
        <p15:guide id="5" pos="3192">
          <p15:clr>
            <a:srgbClr val="F26B43"/>
          </p15:clr>
        </p15:guide>
        <p15:guide id="6" pos="4488">
          <p15:clr>
            <a:srgbClr val="F26B43"/>
          </p15:clr>
        </p15:guide>
        <p15:guide id="7" orient="horz" pos="648">
          <p15:clr>
            <a:srgbClr val="F26B43"/>
          </p15:clr>
        </p15:guide>
        <p15:guide id="8" pos="648">
          <p15:clr>
            <a:srgbClr val="F26B43"/>
          </p15:clr>
        </p15:guide>
        <p15:guide id="9" pos="96">
          <p15:clr>
            <a:srgbClr val="F26B43"/>
          </p15:clr>
        </p15:guide>
        <p15:guide id="10" orient="horz" pos="96">
          <p15:clr>
            <a:srgbClr val="F26B43"/>
          </p15:clr>
        </p15:guide>
        <p15:guide id="11" pos="7032">
          <p15:clr>
            <a:srgbClr val="F26B43"/>
          </p15:clr>
        </p15:guide>
        <p15:guide id="13" pos="7584">
          <p15:clr>
            <a:srgbClr val="F26B43"/>
          </p15:clr>
        </p15:guide>
        <p15:guide id="14" orient="horz" pos="4224">
          <p15:clr>
            <a:srgbClr val="F26B43"/>
          </p15:clr>
        </p15:guide>
        <p15:guide id="16" orient="horz" pos="367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10/15/2022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3899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4" pos="456">
          <p15:clr>
            <a:srgbClr val="F26B43"/>
          </p15:clr>
        </p15:guide>
        <p15:guide id="5" pos="3192">
          <p15:clr>
            <a:srgbClr val="F26B43"/>
          </p15:clr>
        </p15:guide>
        <p15:guide id="6" pos="4488">
          <p15:clr>
            <a:srgbClr val="F26B43"/>
          </p15:clr>
        </p15:guide>
        <p15:guide id="7" orient="horz" pos="648">
          <p15:clr>
            <a:srgbClr val="F26B43"/>
          </p15:clr>
        </p15:guide>
        <p15:guide id="8" pos="648">
          <p15:clr>
            <a:srgbClr val="F26B43"/>
          </p15:clr>
        </p15:guide>
        <p15:guide id="9" pos="96">
          <p15:clr>
            <a:srgbClr val="F26B43"/>
          </p15:clr>
        </p15:guide>
        <p15:guide id="10" orient="horz" pos="96">
          <p15:clr>
            <a:srgbClr val="F26B43"/>
          </p15:clr>
        </p15:guide>
        <p15:guide id="11" pos="7032">
          <p15:clr>
            <a:srgbClr val="F26B43"/>
          </p15:clr>
        </p15:guide>
        <p15:guide id="13" pos="7584">
          <p15:clr>
            <a:srgbClr val="F26B43"/>
          </p15:clr>
        </p15:guide>
        <p15:guide id="14" orient="horz" pos="4224">
          <p15:clr>
            <a:srgbClr val="F26B43"/>
          </p15:clr>
        </p15:guide>
        <p15:guide id="16" orient="horz" pos="367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6.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3.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4.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6.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3.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png"/><Relationship Id="rId1" Type="http://schemas.openxmlformats.org/officeDocument/2006/relationships/slideLayout" Target="../slideLayouts/slideLayout3.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3.png"/><Relationship Id="rId1" Type="http://schemas.openxmlformats.org/officeDocument/2006/relationships/slideLayout" Target="../slideLayouts/slideLayout3.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jpg"/><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6.png"/><Relationship Id="rId1" Type="http://schemas.openxmlformats.org/officeDocument/2006/relationships/slideLayout" Target="../slideLayouts/slideLayout2.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jpg"/><Relationship Id="rId1" Type="http://schemas.openxmlformats.org/officeDocument/2006/relationships/slideLayout" Target="../slideLayouts/slideLayout2.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jpg"/><Relationship Id="rId1" Type="http://schemas.openxmlformats.org/officeDocument/2006/relationships/slideLayout" Target="../slideLayouts/slideLayout13.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0.png"/><Relationship Id="rId7" Type="http://schemas.openxmlformats.org/officeDocument/2006/relationships/image" Target="../media/image2.png"/><Relationship Id="rId2" Type="http://schemas.openxmlformats.org/officeDocument/2006/relationships/image" Target="../media/image29.jpg"/><Relationship Id="rId1" Type="http://schemas.openxmlformats.org/officeDocument/2006/relationships/slideLayout" Target="../slideLayouts/slideLayout13.xml"/><Relationship Id="rId6" Type="http://schemas.microsoft.com/office/2007/relationships/hdphoto" Target="../media/hdphoto3.wdp"/><Relationship Id="rId5" Type="http://schemas.openxmlformats.org/officeDocument/2006/relationships/image" Target="../media/image31.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13.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jpg"/><Relationship Id="rId1" Type="http://schemas.openxmlformats.org/officeDocument/2006/relationships/slideLayout" Target="../slideLayouts/slideLayout13.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jpg"/><Relationship Id="rId1" Type="http://schemas.openxmlformats.org/officeDocument/2006/relationships/slideLayout" Target="../slideLayouts/slideLayout13.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4.jpg"/><Relationship Id="rId1" Type="http://schemas.openxmlformats.org/officeDocument/2006/relationships/slideLayout" Target="../slideLayouts/slideLayout13.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4.png"/><Relationship Id="rId2" Type="http://schemas.openxmlformats.org/officeDocument/2006/relationships/image" Target="../media/image41.jpg"/><Relationship Id="rId1" Type="http://schemas.openxmlformats.org/officeDocument/2006/relationships/slideLayout" Target="../slideLayouts/slideLayout14.xml"/><Relationship Id="rId6" Type="http://schemas.openxmlformats.org/officeDocument/2006/relationships/image" Target="../media/image43.png"/><Relationship Id="rId5" Type="http://schemas.openxmlformats.org/officeDocument/2006/relationships/image" Target="../media/image42.png"/><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13.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7.png"/><Relationship Id="rId1" Type="http://schemas.openxmlformats.org/officeDocument/2006/relationships/slideLayout" Target="../slideLayouts/slideLayout14.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948BE47-6483-4EA0-A78B-B59130E99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DE8A7E9B-3161-4AE7-B85C-EE3D7786D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10134600" cy="4800600"/>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539253" y="1600210"/>
            <a:ext cx="6936051" cy="2030879"/>
          </a:xfrm>
        </p:spPr>
        <p:txBody>
          <a:bodyPr>
            <a:noAutofit/>
          </a:bodyPr>
          <a:lstStyle/>
          <a:p>
            <a:r>
              <a:rPr lang="en-IN" dirty="0">
                <a:latin typeface="Times New Roman" panose="02020603050405020304" pitchFamily="18" charset="0"/>
                <a:cs typeface="Times New Roman" panose="02020603050405020304" pitchFamily="18" charset="0"/>
              </a:rPr>
              <a:t>Win Prediction Analytics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Data Science Pro-degree Project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KPMG Knowledge Partner</a:t>
            </a:r>
          </a:p>
        </p:txBody>
      </p:sp>
      <p:grpSp>
        <p:nvGrpSpPr>
          <p:cNvPr id="13" name="Group 12">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91005"/>
            <a:ext cx="867485" cy="115439"/>
            <a:chOff x="8910933" y="1861308"/>
            <a:chExt cx="867485" cy="115439"/>
          </a:xfrm>
        </p:grpSpPr>
        <p:sp>
          <p:nvSpPr>
            <p:cNvPr id="14" name="Rectangle 13">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2" name="Picture 11">
            <a:extLst>
              <a:ext uri="{FF2B5EF4-FFF2-40B4-BE49-F238E27FC236}">
                <a16:creationId xmlns:a16="http://schemas.microsoft.com/office/drawing/2014/main" id="{E7FE8565-E2C1-4839-BC87-E2137B65149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100000" contrast="14000"/>
                    </a14:imgEffect>
                  </a14:imgLayer>
                </a14:imgProps>
              </a:ext>
              <a:ext uri="{28A0092B-C50C-407E-A947-70E740481C1C}">
                <a14:useLocalDpi xmlns:a14="http://schemas.microsoft.com/office/drawing/2010/main" val="0"/>
              </a:ext>
            </a:extLst>
          </a:blip>
          <a:stretch>
            <a:fillRect/>
          </a:stretch>
        </p:blipFill>
        <p:spPr>
          <a:xfrm>
            <a:off x="11432679" y="106017"/>
            <a:ext cx="626779" cy="592806"/>
          </a:xfrm>
          <a:prstGeom prst="rect">
            <a:avLst/>
          </a:prstGeom>
        </p:spPr>
      </p:pic>
      <p:sp>
        <p:nvSpPr>
          <p:cNvPr id="17" name="Content Placeholder">
            <a:extLst>
              <a:ext uri="{FF2B5EF4-FFF2-40B4-BE49-F238E27FC236}">
                <a16:creationId xmlns:a16="http://schemas.microsoft.com/office/drawing/2014/main" id="{DB571AB7-52A8-4DFB-8EBB-67AB33F01A1E}"/>
              </a:ext>
            </a:extLst>
          </p:cNvPr>
          <p:cNvSpPr txBox="1">
            <a:spLocks/>
          </p:cNvSpPr>
          <p:nvPr/>
        </p:nvSpPr>
        <p:spPr>
          <a:xfrm>
            <a:off x="8750772" y="4111956"/>
            <a:ext cx="2412528" cy="1717344"/>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100000"/>
              </a:lnSpc>
              <a:spcBef>
                <a:spcPts val="1000"/>
              </a:spcBef>
              <a:buFontTx/>
              <a:buNone/>
              <a:defRPr sz="20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SzPct val="85000"/>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FontTx/>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FontTx/>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dirty="0"/>
              <a:t> </a:t>
            </a:r>
            <a:r>
              <a:rPr lang="en-GB" sz="2600" b="1" dirty="0">
                <a:latin typeface="Times New Roman" panose="02020603050405020304" pitchFamily="18" charset="0"/>
                <a:cs typeface="Times New Roman" panose="02020603050405020304" pitchFamily="18" charset="0"/>
              </a:rPr>
              <a:t>DSP-16 Group 2</a:t>
            </a:r>
          </a:p>
          <a:p>
            <a:pPr algn="r"/>
            <a:r>
              <a:rPr lang="en-GB" dirty="0">
                <a:latin typeface="Times New Roman" panose="02020603050405020304" pitchFamily="18" charset="0"/>
                <a:cs typeface="Times New Roman" panose="02020603050405020304" pitchFamily="18" charset="0"/>
              </a:rPr>
              <a:t>Ashok Acharya</a:t>
            </a:r>
          </a:p>
          <a:p>
            <a:pPr algn="r"/>
            <a:r>
              <a:rPr lang="en-GB">
                <a:latin typeface="Times New Roman" panose="02020603050405020304" pitchFamily="18" charset="0"/>
                <a:cs typeface="Times New Roman" panose="02020603050405020304" pitchFamily="18" charset="0"/>
              </a:rPr>
              <a:t>Magesh S</a:t>
            </a:r>
            <a:endParaRPr lang="en-GB" dirty="0">
              <a:latin typeface="Times New Roman" panose="02020603050405020304" pitchFamily="18" charset="0"/>
              <a:cs typeface="Times New Roman" panose="02020603050405020304" pitchFamily="18" charset="0"/>
            </a:endParaRPr>
          </a:p>
          <a:p>
            <a:pPr algn="r"/>
            <a:r>
              <a:rPr lang="en-GB" dirty="0">
                <a:latin typeface="Times New Roman" panose="02020603050405020304" pitchFamily="18" charset="0"/>
                <a:cs typeface="Times New Roman" panose="02020603050405020304" pitchFamily="18" charset="0"/>
              </a:rPr>
              <a:t>Meghana Nayak</a:t>
            </a:r>
          </a:p>
          <a:p>
            <a:pPr algn="r"/>
            <a:r>
              <a:rPr lang="en-GB" dirty="0">
                <a:latin typeface="Times New Roman" panose="02020603050405020304" pitchFamily="18" charset="0"/>
                <a:cs typeface="Times New Roman" panose="02020603050405020304" pitchFamily="18" charset="0"/>
              </a:rPr>
              <a:t>Sathish Kumar</a:t>
            </a:r>
          </a:p>
          <a:p>
            <a:pPr algn="r"/>
            <a:r>
              <a:rPr lang="en-GB" dirty="0">
                <a:latin typeface="Times New Roman" panose="02020603050405020304" pitchFamily="18" charset="0"/>
                <a:cs typeface="Times New Roman" panose="02020603050405020304" pitchFamily="18" charset="0"/>
              </a:rPr>
              <a:t>Surbhi Sanklecha</a:t>
            </a:r>
          </a:p>
        </p:txBody>
      </p:sp>
    </p:spTree>
    <p:extLst>
      <p:ext uri="{BB962C8B-B14F-4D97-AF65-F5344CB8AC3E}">
        <p14:creationId xmlns:p14="http://schemas.microsoft.com/office/powerpoint/2010/main" val="39984000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5E8EEF8-BA66-8755-FAAD-007178C82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2" y="562708"/>
            <a:ext cx="11794067" cy="5987410"/>
          </a:xfrm>
          <a:prstGeom prst="rect">
            <a:avLst/>
          </a:prstGeom>
        </p:spPr>
      </p:pic>
      <p:pic>
        <p:nvPicPr>
          <p:cNvPr id="5" name="Picture 4">
            <a:extLst>
              <a:ext uri="{FF2B5EF4-FFF2-40B4-BE49-F238E27FC236}">
                <a16:creationId xmlns:a16="http://schemas.microsoft.com/office/drawing/2014/main" id="{6DB9CBB8-D0C4-4B6C-BE81-09FE90529B10}"/>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32291" y="307882"/>
            <a:ext cx="626779" cy="592806"/>
          </a:xfrm>
          <a:prstGeom prst="rect">
            <a:avLst/>
          </a:prstGeom>
        </p:spPr>
      </p:pic>
    </p:spTree>
    <p:extLst>
      <p:ext uri="{BB962C8B-B14F-4D97-AF65-F5344CB8AC3E}">
        <p14:creationId xmlns:p14="http://schemas.microsoft.com/office/powerpoint/2010/main" val="37405449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82CE12-45D2-7AD6-21CF-962105231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9151"/>
            <a:ext cx="12085680" cy="6546947"/>
          </a:xfrm>
          <a:prstGeom prst="rect">
            <a:avLst/>
          </a:prstGeom>
        </p:spPr>
      </p:pic>
      <p:pic>
        <p:nvPicPr>
          <p:cNvPr id="3" name="Picture 2">
            <a:extLst>
              <a:ext uri="{FF2B5EF4-FFF2-40B4-BE49-F238E27FC236}">
                <a16:creationId xmlns:a16="http://schemas.microsoft.com/office/drawing/2014/main" id="{95182A20-F930-4E90-9709-CEB54EF8DDC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458901" y="71902"/>
            <a:ext cx="626779" cy="592806"/>
          </a:xfrm>
          <a:prstGeom prst="rect">
            <a:avLst/>
          </a:prstGeom>
        </p:spPr>
      </p:pic>
    </p:spTree>
    <p:extLst>
      <p:ext uri="{BB962C8B-B14F-4D97-AF65-F5344CB8AC3E}">
        <p14:creationId xmlns:p14="http://schemas.microsoft.com/office/powerpoint/2010/main" val="147444658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028700" y="723901"/>
            <a:ext cx="10134600" cy="786848"/>
          </a:xfrm>
        </p:spPr>
        <p:txBody>
          <a:bodyPr anchor="ctr">
            <a:normAutofit/>
          </a:bodyPr>
          <a:lstStyle/>
          <a:p>
            <a:pPr algn="ctr"/>
            <a:r>
              <a:rPr lang="en-IN" dirty="0">
                <a:latin typeface="Times New Roman" panose="02020603050405020304" pitchFamily="18" charset="0"/>
                <a:cs typeface="Times New Roman" panose="02020603050405020304" pitchFamily="18" charset="0"/>
              </a:rPr>
              <a:t>EDA: Solution Type Counts </a:t>
            </a:r>
            <a:r>
              <a:rPr lang="en-IN" dirty="0" err="1">
                <a:latin typeface="Times New Roman" panose="02020603050405020304" pitchFamily="18" charset="0"/>
                <a:cs typeface="Times New Roman" panose="02020603050405020304" pitchFamily="18" charset="0"/>
              </a:rPr>
              <a:t>wrt</a:t>
            </a:r>
            <a:r>
              <a:rPr lang="en-IN" dirty="0">
                <a:latin typeface="Times New Roman" panose="02020603050405020304" pitchFamily="18" charset="0"/>
                <a:cs typeface="Times New Roman" panose="02020603050405020304" pitchFamily="18" charset="0"/>
              </a:rPr>
              <a:t> Deal Status Code</a:t>
            </a:r>
            <a:endParaRPr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3D37B5A6-8141-4C01-AA44-AB11382073B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32291" y="235388"/>
            <a:ext cx="626779" cy="592806"/>
          </a:xfrm>
          <a:prstGeom prst="rect">
            <a:avLst/>
          </a:prstGeom>
        </p:spPr>
      </p:pic>
      <p:pic>
        <p:nvPicPr>
          <p:cNvPr id="4098" name="Picture 2">
            <a:extLst>
              <a:ext uri="{FF2B5EF4-FFF2-40B4-BE49-F238E27FC236}">
                <a16:creationId xmlns:a16="http://schemas.microsoft.com/office/drawing/2014/main" id="{D4461732-8F3F-412D-9595-21E2CE3A86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278" y="1510748"/>
            <a:ext cx="11786792" cy="5111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99705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44C5A57-6CA0-4155-934D-A16927C6B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66" y="633047"/>
            <a:ext cx="11336867" cy="5557844"/>
          </a:xfrm>
          <a:prstGeom prst="rect">
            <a:avLst/>
          </a:prstGeom>
        </p:spPr>
      </p:pic>
      <p:pic>
        <p:nvPicPr>
          <p:cNvPr id="4" name="Picture 3">
            <a:extLst>
              <a:ext uri="{FF2B5EF4-FFF2-40B4-BE49-F238E27FC236}">
                <a16:creationId xmlns:a16="http://schemas.microsoft.com/office/drawing/2014/main" id="{72FC8D28-335C-40D8-8BBF-C666335AA81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32291" y="235388"/>
            <a:ext cx="626779" cy="592806"/>
          </a:xfrm>
          <a:prstGeom prst="rect">
            <a:avLst/>
          </a:prstGeom>
        </p:spPr>
      </p:pic>
    </p:spTree>
    <p:extLst>
      <p:ext uri="{BB962C8B-B14F-4D97-AF65-F5344CB8AC3E}">
        <p14:creationId xmlns:p14="http://schemas.microsoft.com/office/powerpoint/2010/main" val="411862571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88124" y="723901"/>
            <a:ext cx="8815754" cy="623628"/>
          </a:xfrm>
        </p:spPr>
        <p:txBody>
          <a:bodyPr anchor="b">
            <a:normAutofit/>
          </a:bodyPr>
          <a:lstStyle/>
          <a:p>
            <a:pPr algn="ctr"/>
            <a:r>
              <a:rPr lang="en-IN" dirty="0">
                <a:latin typeface="Times New Roman" panose="02020603050405020304" pitchFamily="18" charset="0"/>
                <a:cs typeface="Times New Roman" panose="02020603050405020304" pitchFamily="18" charset="0"/>
              </a:rPr>
              <a:t>EDA: Sector Counts </a:t>
            </a:r>
            <a:r>
              <a:rPr lang="en-IN" dirty="0" err="1">
                <a:latin typeface="Times New Roman" panose="02020603050405020304" pitchFamily="18" charset="0"/>
                <a:cs typeface="Times New Roman" panose="02020603050405020304" pitchFamily="18" charset="0"/>
              </a:rPr>
              <a:t>wrt</a:t>
            </a:r>
            <a:r>
              <a:rPr lang="en-IN" dirty="0">
                <a:latin typeface="Times New Roman" panose="02020603050405020304" pitchFamily="18" charset="0"/>
                <a:cs typeface="Times New Roman" panose="02020603050405020304" pitchFamily="18" charset="0"/>
              </a:rPr>
              <a:t> Deal Status Code</a:t>
            </a:r>
            <a:endParaRPr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6" name="Rectangle 15">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B36D9FDF-CE77-4E11-AFC6-09B5852A9FB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0919" y="1505135"/>
            <a:ext cx="11798151" cy="5117477"/>
          </a:xfrm>
          <a:prstGeom prst="rect">
            <a:avLst/>
          </a:prstGeom>
        </p:spPr>
      </p:pic>
      <p:pic>
        <p:nvPicPr>
          <p:cNvPr id="12" name="Picture 11">
            <a:extLst>
              <a:ext uri="{FF2B5EF4-FFF2-40B4-BE49-F238E27FC236}">
                <a16:creationId xmlns:a16="http://schemas.microsoft.com/office/drawing/2014/main" id="{3D37B5A6-8141-4C01-AA44-AB11382073B9}"/>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32291" y="235388"/>
            <a:ext cx="626779" cy="592806"/>
          </a:xfrm>
          <a:prstGeom prst="rect">
            <a:avLst/>
          </a:prstGeom>
        </p:spPr>
      </p:pic>
    </p:spTree>
    <p:extLst>
      <p:ext uri="{BB962C8B-B14F-4D97-AF65-F5344CB8AC3E}">
        <p14:creationId xmlns:p14="http://schemas.microsoft.com/office/powerpoint/2010/main" val="42124418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757B7A-1A53-479E-9F49-6DC83001371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32291" y="235388"/>
            <a:ext cx="626779" cy="592806"/>
          </a:xfrm>
          <a:prstGeom prst="rect">
            <a:avLst/>
          </a:prstGeom>
        </p:spPr>
      </p:pic>
      <p:pic>
        <p:nvPicPr>
          <p:cNvPr id="8" name="Picture 7">
            <a:extLst>
              <a:ext uri="{FF2B5EF4-FFF2-40B4-BE49-F238E27FC236}">
                <a16:creationId xmlns:a16="http://schemas.microsoft.com/office/drawing/2014/main" id="{C8722C2D-1AEE-D1AC-60F1-B24730646F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677" y="946509"/>
            <a:ext cx="11818394" cy="5524629"/>
          </a:xfrm>
          <a:prstGeom prst="rect">
            <a:avLst/>
          </a:prstGeom>
        </p:spPr>
      </p:pic>
    </p:spTree>
    <p:extLst>
      <p:ext uri="{BB962C8B-B14F-4D97-AF65-F5344CB8AC3E}">
        <p14:creationId xmlns:p14="http://schemas.microsoft.com/office/powerpoint/2010/main" val="8033035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BFD553-3D71-42C2-E9E0-4E55C7E0CA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671274"/>
            <a:ext cx="11918201" cy="5842068"/>
          </a:xfrm>
          <a:prstGeom prst="rect">
            <a:avLst/>
          </a:prstGeom>
        </p:spPr>
      </p:pic>
      <p:pic>
        <p:nvPicPr>
          <p:cNvPr id="3" name="Picture 2">
            <a:extLst>
              <a:ext uri="{FF2B5EF4-FFF2-40B4-BE49-F238E27FC236}">
                <a16:creationId xmlns:a16="http://schemas.microsoft.com/office/drawing/2014/main" id="{2D6A85C8-F5E6-4763-8F39-16154CAF9F1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474302" y="66363"/>
            <a:ext cx="626779" cy="592806"/>
          </a:xfrm>
          <a:prstGeom prst="rect">
            <a:avLst/>
          </a:prstGeom>
        </p:spPr>
      </p:pic>
    </p:spTree>
    <p:extLst>
      <p:ext uri="{BB962C8B-B14F-4D97-AF65-F5344CB8AC3E}">
        <p14:creationId xmlns:p14="http://schemas.microsoft.com/office/powerpoint/2010/main" val="237358363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73C07A-B2B9-B462-DE43-5BC55CA07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643137"/>
            <a:ext cx="11773877" cy="5884271"/>
          </a:xfrm>
          <a:prstGeom prst="rect">
            <a:avLst/>
          </a:prstGeom>
        </p:spPr>
      </p:pic>
      <p:pic>
        <p:nvPicPr>
          <p:cNvPr id="3" name="Picture 2">
            <a:extLst>
              <a:ext uri="{FF2B5EF4-FFF2-40B4-BE49-F238E27FC236}">
                <a16:creationId xmlns:a16="http://schemas.microsoft.com/office/drawing/2014/main" id="{2997A1FC-55FE-4E9B-9D3E-31D0832EDB2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11221" y="201100"/>
            <a:ext cx="626779" cy="592806"/>
          </a:xfrm>
          <a:prstGeom prst="rect">
            <a:avLst/>
          </a:prstGeom>
        </p:spPr>
      </p:pic>
    </p:spTree>
    <p:extLst>
      <p:ext uri="{BB962C8B-B14F-4D97-AF65-F5344CB8AC3E}">
        <p14:creationId xmlns:p14="http://schemas.microsoft.com/office/powerpoint/2010/main" val="410054955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88124" y="723901"/>
            <a:ext cx="8815754" cy="867862"/>
          </a:xfrm>
        </p:spPr>
        <p:txBody>
          <a:bodyPr anchor="ctr">
            <a:normAutofit/>
          </a:bodyPr>
          <a:lstStyle/>
          <a:p>
            <a:pPr algn="ctr"/>
            <a:r>
              <a:rPr lang="en-IN" dirty="0">
                <a:latin typeface="Times New Roman" panose="02020603050405020304" pitchFamily="18" charset="0"/>
                <a:cs typeface="Times New Roman" panose="02020603050405020304" pitchFamily="18" charset="0"/>
              </a:rPr>
              <a:t>EDA: Location Counts </a:t>
            </a:r>
            <a:r>
              <a:rPr lang="en-IN" dirty="0" err="1">
                <a:latin typeface="Times New Roman" panose="02020603050405020304" pitchFamily="18" charset="0"/>
                <a:cs typeface="Times New Roman" panose="02020603050405020304" pitchFamily="18" charset="0"/>
              </a:rPr>
              <a:t>wrt</a:t>
            </a:r>
            <a:r>
              <a:rPr lang="en-IN" dirty="0">
                <a:latin typeface="Times New Roman" panose="02020603050405020304" pitchFamily="18" charset="0"/>
                <a:cs typeface="Times New Roman" panose="02020603050405020304" pitchFamily="18" charset="0"/>
              </a:rPr>
              <a:t> Deal Status Code</a:t>
            </a:r>
            <a:endParaRPr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6" name="Rectangle 15">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C768239D-6567-4D20-8952-63557ACF138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0920" y="1749369"/>
            <a:ext cx="11870160" cy="4868541"/>
          </a:xfrm>
          <a:prstGeom prst="rect">
            <a:avLst/>
          </a:prstGeom>
        </p:spPr>
      </p:pic>
      <p:pic>
        <p:nvPicPr>
          <p:cNvPr id="12" name="Picture 11">
            <a:extLst>
              <a:ext uri="{FF2B5EF4-FFF2-40B4-BE49-F238E27FC236}">
                <a16:creationId xmlns:a16="http://schemas.microsoft.com/office/drawing/2014/main" id="{D1E50E21-4C8D-4CB5-B0E3-096C867D904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32291" y="240090"/>
            <a:ext cx="626779" cy="592806"/>
          </a:xfrm>
          <a:prstGeom prst="rect">
            <a:avLst/>
          </a:prstGeom>
        </p:spPr>
      </p:pic>
    </p:spTree>
    <p:extLst>
      <p:ext uri="{BB962C8B-B14F-4D97-AF65-F5344CB8AC3E}">
        <p14:creationId xmlns:p14="http://schemas.microsoft.com/office/powerpoint/2010/main" val="8942339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221AF1-6163-4B4F-ACE3-C763BB5C642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32291" y="240090"/>
            <a:ext cx="626779" cy="592806"/>
          </a:xfrm>
          <a:prstGeom prst="rect">
            <a:avLst/>
          </a:prstGeom>
        </p:spPr>
      </p:pic>
      <p:pic>
        <p:nvPicPr>
          <p:cNvPr id="8" name="Picture 7">
            <a:extLst>
              <a:ext uri="{FF2B5EF4-FFF2-40B4-BE49-F238E27FC236}">
                <a16:creationId xmlns:a16="http://schemas.microsoft.com/office/drawing/2014/main" id="{684AD86D-2DB9-50AB-315D-1FE246BD56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954977"/>
            <a:ext cx="11806670" cy="5235913"/>
          </a:xfrm>
          <a:prstGeom prst="rect">
            <a:avLst/>
          </a:prstGeom>
        </p:spPr>
      </p:pic>
    </p:spTree>
    <p:extLst>
      <p:ext uri="{BB962C8B-B14F-4D97-AF65-F5344CB8AC3E}">
        <p14:creationId xmlns:p14="http://schemas.microsoft.com/office/powerpoint/2010/main" val="91503941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14D49C2-E025-4A66-90DD-800C5722E5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38883" y="1000366"/>
            <a:ext cx="3995397" cy="1239627"/>
          </a:xfrm>
        </p:spPr>
        <p:txBody>
          <a:bodyPr anchor="ctr">
            <a:normAutofit/>
          </a:bodyPr>
          <a:lstStyle/>
          <a:p>
            <a:pPr algn="ctr"/>
            <a:r>
              <a:rPr lang="en-GB" dirty="0">
                <a:latin typeface="Times New Roman" panose="02020603050405020304" pitchFamily="18" charset="0"/>
                <a:cs typeface="Times New Roman" panose="02020603050405020304" pitchFamily="18" charset="0"/>
              </a:rPr>
              <a:t>Objectives</a:t>
            </a:r>
            <a:r>
              <a:rPr lang="en-GB" dirty="0"/>
              <a:t> </a:t>
            </a:r>
          </a:p>
        </p:txBody>
      </p:sp>
      <p:sp>
        <p:nvSpPr>
          <p:cNvPr id="3" name="Content Placeholder"/>
          <p:cNvSpPr>
            <a:spLocks noGrp="1"/>
          </p:cNvSpPr>
          <p:nvPr>
            <p:ph idx="1"/>
          </p:nvPr>
        </p:nvSpPr>
        <p:spPr>
          <a:xfrm>
            <a:off x="1038883" y="2884395"/>
            <a:ext cx="3950677" cy="2469140"/>
          </a:xfrm>
        </p:spPr>
        <p:txBody>
          <a:bodyPr>
            <a:normAutofit/>
          </a:bodyPr>
          <a:lstStyle/>
          <a:p>
            <a:pPr lvl="0" algn="ctr">
              <a:lnSpc>
                <a:spcPct val="100000"/>
              </a:lnSpc>
            </a:pPr>
            <a:r>
              <a:rPr lang="en-GB" sz="1700" dirty="0">
                <a:latin typeface="Times New Roman" panose="02020603050405020304" pitchFamily="18" charset="0"/>
                <a:cs typeface="Times New Roman" panose="02020603050405020304" pitchFamily="18" charset="0"/>
              </a:rPr>
              <a:t>1: Predictive Analytics - Build a ML model to predict the probability of win/loss for bidding activities for a potential client.</a:t>
            </a:r>
          </a:p>
          <a:p>
            <a:pPr lvl="0" algn="ctr">
              <a:lnSpc>
                <a:spcPct val="100000"/>
              </a:lnSpc>
            </a:pPr>
            <a:r>
              <a:rPr lang="en-GB" sz="1700" dirty="0">
                <a:latin typeface="Times New Roman" panose="02020603050405020304" pitchFamily="18" charset="0"/>
                <a:cs typeface="Times New Roman" panose="02020603050405020304" pitchFamily="18" charset="0"/>
              </a:rPr>
              <a:t>2: Prescriptive Analytics – Identify variable/s that are most likely to help in converting an opportunity into a win.</a:t>
            </a:r>
          </a:p>
          <a:p>
            <a:pPr algn="ctr">
              <a:lnSpc>
                <a:spcPct val="100000"/>
              </a:lnSpc>
            </a:pPr>
            <a:endParaRPr lang="en-GB" sz="1700" dirty="0"/>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1" name="Picture 10">
            <a:extLst>
              <a:ext uri="{FF2B5EF4-FFF2-40B4-BE49-F238E27FC236}">
                <a16:creationId xmlns:a16="http://schemas.microsoft.com/office/drawing/2014/main" id="{C6B49D14-5FE4-4AE6-ADE1-875AAFABE64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100000" contrast="14000"/>
                    </a14:imgEffect>
                  </a14:imgLayer>
                </a14:imgProps>
              </a:ext>
              <a:ext uri="{28A0092B-C50C-407E-A947-70E740481C1C}">
                <a14:useLocalDpi xmlns:a14="http://schemas.microsoft.com/office/drawing/2010/main" val="0"/>
              </a:ext>
            </a:extLst>
          </a:blip>
          <a:stretch>
            <a:fillRect/>
          </a:stretch>
        </p:blipFill>
        <p:spPr>
          <a:xfrm>
            <a:off x="11432679" y="106017"/>
            <a:ext cx="626779" cy="592806"/>
          </a:xfrm>
          <a:prstGeom prst="rect">
            <a:avLst/>
          </a:prstGeom>
        </p:spPr>
      </p:pic>
    </p:spTree>
    <p:extLst>
      <p:ext uri="{BB962C8B-B14F-4D97-AF65-F5344CB8AC3E}">
        <p14:creationId xmlns:p14="http://schemas.microsoft.com/office/powerpoint/2010/main" val="103167941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47C727D-A43A-5998-4D70-702AFE3E8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66" y="700976"/>
            <a:ext cx="11717867" cy="5759091"/>
          </a:xfrm>
          <a:prstGeom prst="rect">
            <a:avLst/>
          </a:prstGeom>
        </p:spPr>
      </p:pic>
      <p:pic>
        <p:nvPicPr>
          <p:cNvPr id="3" name="Picture 2">
            <a:extLst>
              <a:ext uri="{FF2B5EF4-FFF2-40B4-BE49-F238E27FC236}">
                <a16:creationId xmlns:a16="http://schemas.microsoft.com/office/drawing/2014/main" id="{D427811B-3C78-431A-879B-AB7885DECE84}"/>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458900" y="108170"/>
            <a:ext cx="626779" cy="592806"/>
          </a:xfrm>
          <a:prstGeom prst="rect">
            <a:avLst/>
          </a:prstGeom>
        </p:spPr>
      </p:pic>
    </p:spTree>
    <p:extLst>
      <p:ext uri="{BB962C8B-B14F-4D97-AF65-F5344CB8AC3E}">
        <p14:creationId xmlns:p14="http://schemas.microsoft.com/office/powerpoint/2010/main" val="103345095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12D9970-77F4-AA63-F5D4-71E205131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99" y="633243"/>
            <a:ext cx="11836401" cy="5725224"/>
          </a:xfrm>
          <a:prstGeom prst="rect">
            <a:avLst/>
          </a:prstGeom>
        </p:spPr>
      </p:pic>
      <p:pic>
        <p:nvPicPr>
          <p:cNvPr id="3" name="Picture 2">
            <a:extLst>
              <a:ext uri="{FF2B5EF4-FFF2-40B4-BE49-F238E27FC236}">
                <a16:creationId xmlns:a16="http://schemas.microsoft.com/office/drawing/2014/main" id="{A4D6E3D6-0205-4AF0-BFC4-AD1D0AA685B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87421" y="96905"/>
            <a:ext cx="626779" cy="592806"/>
          </a:xfrm>
          <a:prstGeom prst="rect">
            <a:avLst/>
          </a:prstGeom>
        </p:spPr>
      </p:pic>
    </p:spTree>
    <p:extLst>
      <p:ext uri="{BB962C8B-B14F-4D97-AF65-F5344CB8AC3E}">
        <p14:creationId xmlns:p14="http://schemas.microsoft.com/office/powerpoint/2010/main" val="14790472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06510" y="455883"/>
            <a:ext cx="8815754" cy="1028360"/>
          </a:xfrm>
        </p:spPr>
        <p:txBody>
          <a:bodyPr anchor="ctr">
            <a:normAutofit/>
          </a:bodyPr>
          <a:lstStyle/>
          <a:p>
            <a:pPr algn="ctr"/>
            <a:r>
              <a:rPr lang="en-IN" dirty="0">
                <a:latin typeface="Times New Roman" panose="02020603050405020304" pitchFamily="18" charset="0"/>
                <a:cs typeface="Times New Roman" panose="02020603050405020304" pitchFamily="18" charset="0"/>
              </a:rPr>
              <a:t>EDA: VP Names </a:t>
            </a:r>
            <a:r>
              <a:rPr lang="en-IN" dirty="0" err="1">
                <a:latin typeface="Times New Roman" panose="02020603050405020304" pitchFamily="18" charset="0"/>
                <a:cs typeface="Times New Roman" panose="02020603050405020304" pitchFamily="18" charset="0"/>
              </a:rPr>
              <a:t>wrt</a:t>
            </a:r>
            <a:r>
              <a:rPr lang="en-IN" dirty="0">
                <a:latin typeface="Times New Roman" panose="02020603050405020304" pitchFamily="18" charset="0"/>
                <a:cs typeface="Times New Roman" panose="02020603050405020304" pitchFamily="18" charset="0"/>
              </a:rPr>
              <a:t> Deal Status Code</a:t>
            </a:r>
            <a:endParaRPr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6" name="Rectangle 15">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DF2DF660-3CFB-4107-AC20-5DEBD55ED76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0919" y="1782521"/>
            <a:ext cx="11798151" cy="4908528"/>
          </a:xfrm>
          <a:prstGeom prst="rect">
            <a:avLst/>
          </a:prstGeom>
        </p:spPr>
      </p:pic>
      <p:pic>
        <p:nvPicPr>
          <p:cNvPr id="12" name="Picture 11">
            <a:extLst>
              <a:ext uri="{FF2B5EF4-FFF2-40B4-BE49-F238E27FC236}">
                <a16:creationId xmlns:a16="http://schemas.microsoft.com/office/drawing/2014/main" id="{61051B7B-A8EA-40BA-872C-447EF3A017E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32291" y="261228"/>
            <a:ext cx="626779" cy="592806"/>
          </a:xfrm>
          <a:prstGeom prst="rect">
            <a:avLst/>
          </a:prstGeom>
        </p:spPr>
      </p:pic>
    </p:spTree>
    <p:extLst>
      <p:ext uri="{BB962C8B-B14F-4D97-AF65-F5344CB8AC3E}">
        <p14:creationId xmlns:p14="http://schemas.microsoft.com/office/powerpoint/2010/main" val="13443403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ECF98-2C36-4AFA-A3C6-9E0980C515BB}"/>
              </a:ext>
            </a:extLst>
          </p:cNvPr>
          <p:cNvSpPr>
            <a:spLocks noGrp="1"/>
          </p:cNvSpPr>
          <p:nvPr>
            <p:ph type="title"/>
          </p:nvPr>
        </p:nvSpPr>
        <p:spPr>
          <a:xfrm>
            <a:off x="1028700" y="723900"/>
            <a:ext cx="10134600" cy="866361"/>
          </a:xfrm>
        </p:spPr>
        <p:txBody>
          <a:bodyPr anchor="ctr"/>
          <a:lstStyle/>
          <a:p>
            <a:pPr algn="ctr"/>
            <a:r>
              <a:rPr lang="en-US" dirty="0" err="1">
                <a:latin typeface="Times New Roman" panose="02020603050405020304" pitchFamily="18" charset="0"/>
                <a:cs typeface="Times New Roman" panose="02020603050405020304" pitchFamily="18" charset="0"/>
              </a:rPr>
              <a:t>Win%age</a:t>
            </a:r>
            <a:r>
              <a:rPr lang="en-US" dirty="0">
                <a:latin typeface="Times New Roman" panose="02020603050405020304" pitchFamily="18" charset="0"/>
                <a:cs typeface="Times New Roman" panose="02020603050405020304" pitchFamily="18" charset="0"/>
              </a:rPr>
              <a:t> of VP Name column</a:t>
            </a:r>
            <a:endParaRPr lang="en-IN"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DD3B7516-C809-4CF9-BACA-8111480C03BD}"/>
              </a:ext>
            </a:extLst>
          </p:cNvPr>
          <p:cNvGraphicFramePr>
            <a:graphicFrameLocks noGrp="1"/>
          </p:cNvGraphicFramePr>
          <p:nvPr>
            <p:extLst>
              <p:ext uri="{D42A27DB-BD31-4B8C-83A1-F6EECF244321}">
                <p14:modId xmlns:p14="http://schemas.microsoft.com/office/powerpoint/2010/main" val="2669150347"/>
              </p:ext>
            </p:extLst>
          </p:nvPr>
        </p:nvGraphicFramePr>
        <p:xfrm>
          <a:off x="159026" y="1802295"/>
          <a:ext cx="11860695" cy="4861892"/>
        </p:xfrm>
        <a:graphic>
          <a:graphicData uri="http://schemas.openxmlformats.org/drawingml/2006/table">
            <a:tbl>
              <a:tblPr firstRow="1" firstCol="1">
                <a:tableStyleId>{68D230F3-CF80-4859-8CE7-A43EE81993B5}</a:tableStyleId>
              </a:tblPr>
              <a:tblGrid>
                <a:gridCol w="2372139">
                  <a:extLst>
                    <a:ext uri="{9D8B030D-6E8A-4147-A177-3AD203B41FA5}">
                      <a16:colId xmlns:a16="http://schemas.microsoft.com/office/drawing/2014/main" val="4022934085"/>
                    </a:ext>
                  </a:extLst>
                </a:gridCol>
                <a:gridCol w="2372139">
                  <a:extLst>
                    <a:ext uri="{9D8B030D-6E8A-4147-A177-3AD203B41FA5}">
                      <a16:colId xmlns:a16="http://schemas.microsoft.com/office/drawing/2014/main" val="3852288580"/>
                    </a:ext>
                  </a:extLst>
                </a:gridCol>
                <a:gridCol w="2372139">
                  <a:extLst>
                    <a:ext uri="{9D8B030D-6E8A-4147-A177-3AD203B41FA5}">
                      <a16:colId xmlns:a16="http://schemas.microsoft.com/office/drawing/2014/main" val="646653460"/>
                    </a:ext>
                  </a:extLst>
                </a:gridCol>
                <a:gridCol w="2372139">
                  <a:extLst>
                    <a:ext uri="{9D8B030D-6E8A-4147-A177-3AD203B41FA5}">
                      <a16:colId xmlns:a16="http://schemas.microsoft.com/office/drawing/2014/main" val="465880370"/>
                    </a:ext>
                  </a:extLst>
                </a:gridCol>
                <a:gridCol w="2372139">
                  <a:extLst>
                    <a:ext uri="{9D8B030D-6E8A-4147-A177-3AD203B41FA5}">
                      <a16:colId xmlns:a16="http://schemas.microsoft.com/office/drawing/2014/main" val="200273640"/>
                    </a:ext>
                  </a:extLst>
                </a:gridCol>
              </a:tblGrid>
              <a:tr h="701142">
                <a:tc>
                  <a:txBody>
                    <a:bodyPr/>
                    <a:lstStyle/>
                    <a:p>
                      <a:pPr algn="ctr" fontAlgn="ctr"/>
                      <a:r>
                        <a:rPr lang="en-IN" sz="2000" dirty="0">
                          <a:effectLst/>
                        </a:rPr>
                        <a:t>Deal Status Code</a:t>
                      </a:r>
                    </a:p>
                    <a:p>
                      <a:pPr marL="0" marR="0" lvl="0" indent="0" algn="ctr" defTabSz="914400" rtl="0" eaLnBrk="1" fontAlgn="ctr" latinLnBrk="0" hangingPunct="1">
                        <a:lnSpc>
                          <a:spcPct val="100000"/>
                        </a:lnSpc>
                        <a:spcBef>
                          <a:spcPts val="0"/>
                        </a:spcBef>
                        <a:spcAft>
                          <a:spcPts val="0"/>
                        </a:spcAft>
                        <a:buClrTx/>
                        <a:buSzTx/>
                        <a:buFontTx/>
                        <a:buNone/>
                        <a:tabLst/>
                        <a:defRPr/>
                      </a:pPr>
                      <a:r>
                        <a:rPr lang="en-IN" sz="2000" dirty="0">
                          <a:effectLst/>
                        </a:rPr>
                        <a:t>VP Name</a:t>
                      </a:r>
                      <a:endParaRPr lang="en-IN" sz="2000" b="1" dirty="0">
                        <a:effectLst/>
                      </a:endParaRPr>
                    </a:p>
                  </a:txBody>
                  <a:tcPr marL="82682" marR="82682" marT="41341" marB="41341" anchor="ctr"/>
                </a:tc>
                <a:tc>
                  <a:txBody>
                    <a:bodyPr/>
                    <a:lstStyle/>
                    <a:p>
                      <a:pPr algn="ctr" fontAlgn="ctr"/>
                      <a:r>
                        <a:rPr lang="en-IN" sz="2000">
                          <a:effectLst/>
                        </a:rPr>
                        <a:t>Lost</a:t>
                      </a:r>
                      <a:endParaRPr lang="en-IN" sz="2000" b="1">
                        <a:effectLst/>
                      </a:endParaRPr>
                    </a:p>
                  </a:txBody>
                  <a:tcPr marL="82682" marR="82682" marT="41341" marB="41341" anchor="ctr"/>
                </a:tc>
                <a:tc>
                  <a:txBody>
                    <a:bodyPr/>
                    <a:lstStyle/>
                    <a:p>
                      <a:pPr algn="ctr" fontAlgn="ctr"/>
                      <a:r>
                        <a:rPr lang="en-IN" sz="2000">
                          <a:effectLst/>
                        </a:rPr>
                        <a:t>Won</a:t>
                      </a:r>
                      <a:endParaRPr lang="en-IN" sz="2000" b="1">
                        <a:effectLst/>
                      </a:endParaRPr>
                    </a:p>
                  </a:txBody>
                  <a:tcPr marL="82682" marR="82682" marT="41341" marB="41341" anchor="ctr"/>
                </a:tc>
                <a:tc>
                  <a:txBody>
                    <a:bodyPr/>
                    <a:lstStyle/>
                    <a:p>
                      <a:pPr algn="ctr" fontAlgn="ctr"/>
                      <a:r>
                        <a:rPr lang="en-IN" sz="2000">
                          <a:effectLst/>
                        </a:rPr>
                        <a:t>Total</a:t>
                      </a:r>
                      <a:endParaRPr lang="en-IN" sz="2000" b="1">
                        <a:effectLst/>
                      </a:endParaRPr>
                    </a:p>
                  </a:txBody>
                  <a:tcPr marL="82682" marR="82682" marT="41341" marB="41341" anchor="ctr"/>
                </a:tc>
                <a:tc>
                  <a:txBody>
                    <a:bodyPr/>
                    <a:lstStyle/>
                    <a:p>
                      <a:pPr algn="ctr" fontAlgn="ctr"/>
                      <a:r>
                        <a:rPr lang="en-IN" sz="2000">
                          <a:effectLst/>
                        </a:rPr>
                        <a:t>Win%</a:t>
                      </a:r>
                      <a:endParaRPr lang="en-IN" sz="2000" b="1">
                        <a:effectLst/>
                      </a:endParaRPr>
                    </a:p>
                  </a:txBody>
                  <a:tcPr marL="82682" marR="82682" marT="41341" marB="41341" anchor="ctr"/>
                </a:tc>
                <a:extLst>
                  <a:ext uri="{0D108BD9-81ED-4DB2-BD59-A6C34878D82A}">
                    <a16:rowId xmlns:a16="http://schemas.microsoft.com/office/drawing/2014/main" val="4234996681"/>
                  </a:ext>
                </a:extLst>
              </a:tr>
              <a:tr h="416075">
                <a:tc>
                  <a:txBody>
                    <a:bodyPr/>
                    <a:lstStyle/>
                    <a:p>
                      <a:pPr algn="ctr" fontAlgn="ctr"/>
                      <a:r>
                        <a:rPr lang="en-IN" sz="2000" dirty="0">
                          <a:effectLst/>
                        </a:rPr>
                        <a:t>Ekta </a:t>
                      </a:r>
                      <a:r>
                        <a:rPr lang="en-IN" sz="2000" dirty="0" err="1">
                          <a:effectLst/>
                        </a:rPr>
                        <a:t>Zutshi</a:t>
                      </a:r>
                      <a:endParaRPr lang="en-IN" sz="2000" b="1" dirty="0">
                        <a:effectLst/>
                      </a:endParaRPr>
                    </a:p>
                  </a:txBody>
                  <a:tcPr marL="82682" marR="82682" marT="41341" marB="41341" anchor="ctr"/>
                </a:tc>
                <a:tc>
                  <a:txBody>
                    <a:bodyPr/>
                    <a:lstStyle/>
                    <a:p>
                      <a:pPr algn="ctr" fontAlgn="ctr"/>
                      <a:r>
                        <a:rPr lang="en-IN" sz="2000">
                          <a:effectLst/>
                        </a:rPr>
                        <a:t>206</a:t>
                      </a:r>
                    </a:p>
                  </a:txBody>
                  <a:tcPr marL="82682" marR="82682" marT="41341" marB="41341" anchor="ctr"/>
                </a:tc>
                <a:tc>
                  <a:txBody>
                    <a:bodyPr/>
                    <a:lstStyle/>
                    <a:p>
                      <a:pPr algn="ctr" fontAlgn="ctr"/>
                      <a:r>
                        <a:rPr lang="en-IN" sz="2000">
                          <a:effectLst/>
                        </a:rPr>
                        <a:t>344</a:t>
                      </a:r>
                    </a:p>
                  </a:txBody>
                  <a:tcPr marL="82682" marR="82682" marT="41341" marB="41341" anchor="ctr"/>
                </a:tc>
                <a:tc>
                  <a:txBody>
                    <a:bodyPr/>
                    <a:lstStyle/>
                    <a:p>
                      <a:pPr algn="ctr" fontAlgn="ctr"/>
                      <a:r>
                        <a:rPr lang="en-IN" sz="2000">
                          <a:effectLst/>
                        </a:rPr>
                        <a:t>550</a:t>
                      </a:r>
                    </a:p>
                  </a:txBody>
                  <a:tcPr marL="82682" marR="82682" marT="41341" marB="41341" anchor="ctr"/>
                </a:tc>
                <a:tc>
                  <a:txBody>
                    <a:bodyPr/>
                    <a:lstStyle/>
                    <a:p>
                      <a:pPr algn="ctr" fontAlgn="ctr"/>
                      <a:r>
                        <a:rPr lang="en-IN" sz="2000" dirty="0">
                          <a:effectLst/>
                        </a:rPr>
                        <a:t>62.545455</a:t>
                      </a:r>
                    </a:p>
                  </a:txBody>
                  <a:tcPr marL="82682" marR="82682" marT="41341" marB="41341" anchor="ctr"/>
                </a:tc>
                <a:extLst>
                  <a:ext uri="{0D108BD9-81ED-4DB2-BD59-A6C34878D82A}">
                    <a16:rowId xmlns:a16="http://schemas.microsoft.com/office/drawing/2014/main" val="2020560956"/>
                  </a:ext>
                </a:extLst>
              </a:tr>
              <a:tr h="416075">
                <a:tc>
                  <a:txBody>
                    <a:bodyPr/>
                    <a:lstStyle/>
                    <a:p>
                      <a:pPr algn="ctr" fontAlgn="ctr"/>
                      <a:r>
                        <a:rPr lang="en-IN" sz="2000">
                          <a:effectLst/>
                        </a:rPr>
                        <a:t>Prashant Rawat</a:t>
                      </a:r>
                      <a:endParaRPr lang="en-IN" sz="2000" b="1">
                        <a:effectLst/>
                      </a:endParaRPr>
                    </a:p>
                  </a:txBody>
                  <a:tcPr marL="82682" marR="82682" marT="41341" marB="41341" anchor="ctr"/>
                </a:tc>
                <a:tc>
                  <a:txBody>
                    <a:bodyPr/>
                    <a:lstStyle/>
                    <a:p>
                      <a:pPr algn="ctr" fontAlgn="ctr"/>
                      <a:r>
                        <a:rPr lang="en-IN" sz="2000">
                          <a:effectLst/>
                        </a:rPr>
                        <a:t>12</a:t>
                      </a:r>
                    </a:p>
                  </a:txBody>
                  <a:tcPr marL="82682" marR="82682" marT="41341" marB="41341" anchor="ctr"/>
                </a:tc>
                <a:tc>
                  <a:txBody>
                    <a:bodyPr/>
                    <a:lstStyle/>
                    <a:p>
                      <a:pPr algn="ctr" fontAlgn="ctr"/>
                      <a:r>
                        <a:rPr lang="en-IN" sz="2000">
                          <a:effectLst/>
                        </a:rPr>
                        <a:t>15</a:t>
                      </a:r>
                    </a:p>
                  </a:txBody>
                  <a:tcPr marL="82682" marR="82682" marT="41341" marB="41341" anchor="ctr"/>
                </a:tc>
                <a:tc>
                  <a:txBody>
                    <a:bodyPr/>
                    <a:lstStyle/>
                    <a:p>
                      <a:pPr algn="ctr" fontAlgn="ctr"/>
                      <a:r>
                        <a:rPr lang="en-IN" sz="2000">
                          <a:effectLst/>
                        </a:rPr>
                        <a:t>27</a:t>
                      </a:r>
                    </a:p>
                  </a:txBody>
                  <a:tcPr marL="82682" marR="82682" marT="41341" marB="41341" anchor="ctr"/>
                </a:tc>
                <a:tc>
                  <a:txBody>
                    <a:bodyPr/>
                    <a:lstStyle/>
                    <a:p>
                      <a:pPr algn="ctr" fontAlgn="ctr"/>
                      <a:r>
                        <a:rPr lang="en-IN" sz="2000">
                          <a:effectLst/>
                        </a:rPr>
                        <a:t>55.555556</a:t>
                      </a:r>
                    </a:p>
                  </a:txBody>
                  <a:tcPr marL="82682" marR="82682" marT="41341" marB="41341" anchor="ctr"/>
                </a:tc>
                <a:extLst>
                  <a:ext uri="{0D108BD9-81ED-4DB2-BD59-A6C34878D82A}">
                    <a16:rowId xmlns:a16="http://schemas.microsoft.com/office/drawing/2014/main" val="4250594313"/>
                  </a:ext>
                </a:extLst>
              </a:tr>
              <a:tr h="416075">
                <a:tc>
                  <a:txBody>
                    <a:bodyPr/>
                    <a:lstStyle/>
                    <a:p>
                      <a:pPr algn="ctr" fontAlgn="ctr"/>
                      <a:r>
                        <a:rPr lang="en-IN" sz="2000">
                          <a:effectLst/>
                        </a:rPr>
                        <a:t>Vikram Rawat</a:t>
                      </a:r>
                      <a:endParaRPr lang="en-IN" sz="2000" b="1">
                        <a:effectLst/>
                      </a:endParaRPr>
                    </a:p>
                  </a:txBody>
                  <a:tcPr marL="82682" marR="82682" marT="41341" marB="41341" anchor="ctr"/>
                </a:tc>
                <a:tc>
                  <a:txBody>
                    <a:bodyPr/>
                    <a:lstStyle/>
                    <a:p>
                      <a:pPr algn="ctr" fontAlgn="ctr"/>
                      <a:r>
                        <a:rPr lang="en-IN" sz="2000">
                          <a:effectLst/>
                        </a:rPr>
                        <a:t>8</a:t>
                      </a:r>
                    </a:p>
                  </a:txBody>
                  <a:tcPr marL="82682" marR="82682" marT="41341" marB="41341" anchor="ctr"/>
                </a:tc>
                <a:tc>
                  <a:txBody>
                    <a:bodyPr/>
                    <a:lstStyle/>
                    <a:p>
                      <a:pPr algn="ctr" fontAlgn="ctr"/>
                      <a:r>
                        <a:rPr lang="en-IN" sz="2000" dirty="0">
                          <a:effectLst/>
                        </a:rPr>
                        <a:t>9</a:t>
                      </a:r>
                    </a:p>
                  </a:txBody>
                  <a:tcPr marL="82682" marR="82682" marT="41341" marB="41341" anchor="ctr"/>
                </a:tc>
                <a:tc>
                  <a:txBody>
                    <a:bodyPr/>
                    <a:lstStyle/>
                    <a:p>
                      <a:pPr algn="ctr" fontAlgn="ctr"/>
                      <a:r>
                        <a:rPr lang="en-IN" sz="2000">
                          <a:effectLst/>
                        </a:rPr>
                        <a:t>17</a:t>
                      </a:r>
                    </a:p>
                  </a:txBody>
                  <a:tcPr marL="82682" marR="82682" marT="41341" marB="41341" anchor="ctr"/>
                </a:tc>
                <a:tc>
                  <a:txBody>
                    <a:bodyPr/>
                    <a:lstStyle/>
                    <a:p>
                      <a:pPr algn="ctr" fontAlgn="ctr"/>
                      <a:r>
                        <a:rPr lang="en-IN" sz="2000">
                          <a:effectLst/>
                        </a:rPr>
                        <a:t>52.941176</a:t>
                      </a:r>
                    </a:p>
                  </a:txBody>
                  <a:tcPr marL="82682" marR="82682" marT="41341" marB="41341" anchor="ctr"/>
                </a:tc>
                <a:extLst>
                  <a:ext uri="{0D108BD9-81ED-4DB2-BD59-A6C34878D82A}">
                    <a16:rowId xmlns:a16="http://schemas.microsoft.com/office/drawing/2014/main" val="2564302195"/>
                  </a:ext>
                </a:extLst>
              </a:tr>
              <a:tr h="416075">
                <a:tc>
                  <a:txBody>
                    <a:bodyPr/>
                    <a:lstStyle/>
                    <a:p>
                      <a:pPr algn="ctr" fontAlgn="ctr"/>
                      <a:r>
                        <a:rPr lang="en-IN" sz="2000">
                          <a:effectLst/>
                        </a:rPr>
                        <a:t>Long Bergstrom</a:t>
                      </a:r>
                      <a:endParaRPr lang="en-IN" sz="2000" b="1">
                        <a:effectLst/>
                      </a:endParaRPr>
                    </a:p>
                  </a:txBody>
                  <a:tcPr marL="82682" marR="82682" marT="41341" marB="41341" anchor="ctr"/>
                </a:tc>
                <a:tc>
                  <a:txBody>
                    <a:bodyPr/>
                    <a:lstStyle/>
                    <a:p>
                      <a:pPr algn="ctr" fontAlgn="ctr"/>
                      <a:r>
                        <a:rPr lang="en-IN" sz="2000" dirty="0">
                          <a:effectLst/>
                        </a:rPr>
                        <a:t>450</a:t>
                      </a:r>
                    </a:p>
                  </a:txBody>
                  <a:tcPr marL="82682" marR="82682" marT="41341" marB="41341" anchor="ctr"/>
                </a:tc>
                <a:tc>
                  <a:txBody>
                    <a:bodyPr/>
                    <a:lstStyle/>
                    <a:p>
                      <a:pPr algn="ctr" fontAlgn="ctr"/>
                      <a:r>
                        <a:rPr lang="en-IN" sz="2000">
                          <a:effectLst/>
                        </a:rPr>
                        <a:t>471</a:t>
                      </a:r>
                    </a:p>
                  </a:txBody>
                  <a:tcPr marL="82682" marR="82682" marT="41341" marB="41341" anchor="ctr"/>
                </a:tc>
                <a:tc>
                  <a:txBody>
                    <a:bodyPr/>
                    <a:lstStyle/>
                    <a:p>
                      <a:pPr algn="ctr" fontAlgn="ctr"/>
                      <a:r>
                        <a:rPr lang="en-IN" sz="2000">
                          <a:effectLst/>
                        </a:rPr>
                        <a:t>921</a:t>
                      </a:r>
                    </a:p>
                  </a:txBody>
                  <a:tcPr marL="82682" marR="82682" marT="41341" marB="41341" anchor="ctr"/>
                </a:tc>
                <a:tc>
                  <a:txBody>
                    <a:bodyPr/>
                    <a:lstStyle/>
                    <a:p>
                      <a:pPr algn="ctr" fontAlgn="ctr"/>
                      <a:r>
                        <a:rPr lang="en-IN" sz="2000">
                          <a:effectLst/>
                        </a:rPr>
                        <a:t>51.140065</a:t>
                      </a:r>
                    </a:p>
                  </a:txBody>
                  <a:tcPr marL="82682" marR="82682" marT="41341" marB="41341" anchor="ctr"/>
                </a:tc>
                <a:extLst>
                  <a:ext uri="{0D108BD9-81ED-4DB2-BD59-A6C34878D82A}">
                    <a16:rowId xmlns:a16="http://schemas.microsoft.com/office/drawing/2014/main" val="1824112956"/>
                  </a:ext>
                </a:extLst>
              </a:tr>
              <a:tr h="416075">
                <a:tc>
                  <a:txBody>
                    <a:bodyPr/>
                    <a:lstStyle/>
                    <a:p>
                      <a:pPr algn="ctr" fontAlgn="ctr"/>
                      <a:r>
                        <a:rPr lang="en-IN" sz="2000">
                          <a:effectLst/>
                        </a:rPr>
                        <a:t>Alam Syed</a:t>
                      </a:r>
                      <a:endParaRPr lang="en-IN" sz="2000" b="1">
                        <a:effectLst/>
                      </a:endParaRPr>
                    </a:p>
                  </a:txBody>
                  <a:tcPr marL="82682" marR="82682" marT="41341" marB="41341" anchor="ctr"/>
                </a:tc>
                <a:tc>
                  <a:txBody>
                    <a:bodyPr/>
                    <a:lstStyle/>
                    <a:p>
                      <a:pPr algn="ctr" fontAlgn="ctr"/>
                      <a:r>
                        <a:rPr lang="en-IN" sz="2000">
                          <a:effectLst/>
                        </a:rPr>
                        <a:t>62</a:t>
                      </a:r>
                    </a:p>
                  </a:txBody>
                  <a:tcPr marL="82682" marR="82682" marT="41341" marB="41341" anchor="ctr"/>
                </a:tc>
                <a:tc>
                  <a:txBody>
                    <a:bodyPr/>
                    <a:lstStyle/>
                    <a:p>
                      <a:pPr algn="ctr" fontAlgn="ctr"/>
                      <a:r>
                        <a:rPr lang="en-IN" sz="2000">
                          <a:effectLst/>
                        </a:rPr>
                        <a:t>64</a:t>
                      </a:r>
                    </a:p>
                  </a:txBody>
                  <a:tcPr marL="82682" marR="82682" marT="41341" marB="41341" anchor="ctr"/>
                </a:tc>
                <a:tc>
                  <a:txBody>
                    <a:bodyPr/>
                    <a:lstStyle/>
                    <a:p>
                      <a:pPr algn="ctr" fontAlgn="ctr"/>
                      <a:r>
                        <a:rPr lang="en-IN" sz="2000">
                          <a:effectLst/>
                        </a:rPr>
                        <a:t>126</a:t>
                      </a:r>
                    </a:p>
                  </a:txBody>
                  <a:tcPr marL="82682" marR="82682" marT="41341" marB="41341" anchor="ctr"/>
                </a:tc>
                <a:tc>
                  <a:txBody>
                    <a:bodyPr/>
                    <a:lstStyle/>
                    <a:p>
                      <a:pPr algn="ctr" fontAlgn="ctr"/>
                      <a:r>
                        <a:rPr lang="en-IN" sz="2000">
                          <a:effectLst/>
                        </a:rPr>
                        <a:t>50.793651</a:t>
                      </a:r>
                    </a:p>
                  </a:txBody>
                  <a:tcPr marL="82682" marR="82682" marT="41341" marB="41341" anchor="ctr"/>
                </a:tc>
                <a:extLst>
                  <a:ext uri="{0D108BD9-81ED-4DB2-BD59-A6C34878D82A}">
                    <a16:rowId xmlns:a16="http://schemas.microsoft.com/office/drawing/2014/main" val="2865925374"/>
                  </a:ext>
                </a:extLst>
              </a:tr>
              <a:tr h="416075">
                <a:tc>
                  <a:txBody>
                    <a:bodyPr/>
                    <a:lstStyle/>
                    <a:p>
                      <a:pPr algn="ctr" fontAlgn="ctr"/>
                      <a:r>
                        <a:rPr lang="en-IN" sz="2000">
                          <a:effectLst/>
                        </a:rPr>
                        <a:t>Molly Eakes</a:t>
                      </a:r>
                      <a:endParaRPr lang="en-IN" sz="2000" b="1">
                        <a:effectLst/>
                      </a:endParaRPr>
                    </a:p>
                  </a:txBody>
                  <a:tcPr marL="82682" marR="82682" marT="41341" marB="41341" anchor="ctr"/>
                </a:tc>
                <a:tc>
                  <a:txBody>
                    <a:bodyPr/>
                    <a:lstStyle/>
                    <a:p>
                      <a:pPr algn="ctr" fontAlgn="ctr"/>
                      <a:r>
                        <a:rPr lang="en-IN" sz="2000">
                          <a:effectLst/>
                        </a:rPr>
                        <a:t>66</a:t>
                      </a:r>
                    </a:p>
                  </a:txBody>
                  <a:tcPr marL="82682" marR="82682" marT="41341" marB="41341" anchor="ctr"/>
                </a:tc>
                <a:tc>
                  <a:txBody>
                    <a:bodyPr/>
                    <a:lstStyle/>
                    <a:p>
                      <a:pPr algn="ctr" fontAlgn="ctr"/>
                      <a:r>
                        <a:rPr lang="en-IN" sz="2000">
                          <a:effectLst/>
                        </a:rPr>
                        <a:t>60</a:t>
                      </a:r>
                    </a:p>
                  </a:txBody>
                  <a:tcPr marL="82682" marR="82682" marT="41341" marB="41341" anchor="ctr"/>
                </a:tc>
                <a:tc>
                  <a:txBody>
                    <a:bodyPr/>
                    <a:lstStyle/>
                    <a:p>
                      <a:pPr algn="ctr" fontAlgn="ctr"/>
                      <a:r>
                        <a:rPr lang="en-IN" sz="2000">
                          <a:effectLst/>
                        </a:rPr>
                        <a:t>126</a:t>
                      </a:r>
                    </a:p>
                  </a:txBody>
                  <a:tcPr marL="82682" marR="82682" marT="41341" marB="41341" anchor="ctr"/>
                </a:tc>
                <a:tc>
                  <a:txBody>
                    <a:bodyPr/>
                    <a:lstStyle/>
                    <a:p>
                      <a:pPr algn="ctr" fontAlgn="ctr"/>
                      <a:r>
                        <a:rPr lang="en-IN" sz="2000">
                          <a:effectLst/>
                        </a:rPr>
                        <a:t>47.619048</a:t>
                      </a:r>
                    </a:p>
                  </a:txBody>
                  <a:tcPr marL="82682" marR="82682" marT="41341" marB="41341" anchor="ctr"/>
                </a:tc>
                <a:extLst>
                  <a:ext uri="{0D108BD9-81ED-4DB2-BD59-A6C34878D82A}">
                    <a16:rowId xmlns:a16="http://schemas.microsoft.com/office/drawing/2014/main" val="2791174979"/>
                  </a:ext>
                </a:extLst>
              </a:tr>
              <a:tr h="416075">
                <a:tc>
                  <a:txBody>
                    <a:bodyPr/>
                    <a:lstStyle/>
                    <a:p>
                      <a:pPr algn="ctr" fontAlgn="ctr"/>
                      <a:r>
                        <a:rPr lang="en-IN" sz="2000">
                          <a:effectLst/>
                        </a:rPr>
                        <a:t>Lilli Storrs</a:t>
                      </a:r>
                      <a:endParaRPr lang="en-IN" sz="2000" b="1">
                        <a:effectLst/>
                      </a:endParaRPr>
                    </a:p>
                  </a:txBody>
                  <a:tcPr marL="82682" marR="82682" marT="41341" marB="41341" anchor="ctr"/>
                </a:tc>
                <a:tc>
                  <a:txBody>
                    <a:bodyPr/>
                    <a:lstStyle/>
                    <a:p>
                      <a:pPr algn="ctr" fontAlgn="ctr"/>
                      <a:r>
                        <a:rPr lang="en-IN" sz="2000">
                          <a:effectLst/>
                        </a:rPr>
                        <a:t>14</a:t>
                      </a:r>
                    </a:p>
                  </a:txBody>
                  <a:tcPr marL="82682" marR="82682" marT="41341" marB="41341" anchor="ctr"/>
                </a:tc>
                <a:tc>
                  <a:txBody>
                    <a:bodyPr/>
                    <a:lstStyle/>
                    <a:p>
                      <a:pPr algn="ctr" fontAlgn="ctr"/>
                      <a:r>
                        <a:rPr lang="en-IN" sz="2000">
                          <a:effectLst/>
                        </a:rPr>
                        <a:t>12</a:t>
                      </a:r>
                    </a:p>
                  </a:txBody>
                  <a:tcPr marL="82682" marR="82682" marT="41341" marB="41341" anchor="ctr"/>
                </a:tc>
                <a:tc>
                  <a:txBody>
                    <a:bodyPr/>
                    <a:lstStyle/>
                    <a:p>
                      <a:pPr algn="ctr" fontAlgn="ctr"/>
                      <a:r>
                        <a:rPr lang="en-IN" sz="2000">
                          <a:effectLst/>
                        </a:rPr>
                        <a:t>26</a:t>
                      </a:r>
                    </a:p>
                  </a:txBody>
                  <a:tcPr marL="82682" marR="82682" marT="41341" marB="41341" anchor="ctr"/>
                </a:tc>
                <a:tc>
                  <a:txBody>
                    <a:bodyPr/>
                    <a:lstStyle/>
                    <a:p>
                      <a:pPr algn="ctr" fontAlgn="ctr"/>
                      <a:r>
                        <a:rPr lang="en-IN" sz="2000">
                          <a:effectLst/>
                        </a:rPr>
                        <a:t>46.153846</a:t>
                      </a:r>
                    </a:p>
                  </a:txBody>
                  <a:tcPr marL="82682" marR="82682" marT="41341" marB="41341" anchor="ctr"/>
                </a:tc>
                <a:extLst>
                  <a:ext uri="{0D108BD9-81ED-4DB2-BD59-A6C34878D82A}">
                    <a16:rowId xmlns:a16="http://schemas.microsoft.com/office/drawing/2014/main" val="2533248945"/>
                  </a:ext>
                </a:extLst>
              </a:tr>
              <a:tr h="416075">
                <a:tc>
                  <a:txBody>
                    <a:bodyPr/>
                    <a:lstStyle/>
                    <a:p>
                      <a:pPr algn="ctr" fontAlgn="ctr"/>
                      <a:r>
                        <a:rPr lang="en-IN" sz="2000">
                          <a:effectLst/>
                        </a:rPr>
                        <a:t>neeraj kumar</a:t>
                      </a:r>
                      <a:endParaRPr lang="en-IN" sz="2000" b="1">
                        <a:effectLst/>
                      </a:endParaRPr>
                    </a:p>
                  </a:txBody>
                  <a:tcPr marL="82682" marR="82682" marT="41341" marB="41341" anchor="ctr"/>
                </a:tc>
                <a:tc>
                  <a:txBody>
                    <a:bodyPr/>
                    <a:lstStyle/>
                    <a:p>
                      <a:pPr algn="ctr" fontAlgn="ctr"/>
                      <a:r>
                        <a:rPr lang="en-IN" sz="2000">
                          <a:effectLst/>
                        </a:rPr>
                        <a:t>254</a:t>
                      </a:r>
                    </a:p>
                  </a:txBody>
                  <a:tcPr marL="82682" marR="82682" marT="41341" marB="41341" anchor="ctr"/>
                </a:tc>
                <a:tc>
                  <a:txBody>
                    <a:bodyPr/>
                    <a:lstStyle/>
                    <a:p>
                      <a:pPr algn="ctr" fontAlgn="ctr"/>
                      <a:r>
                        <a:rPr lang="en-IN" sz="2000">
                          <a:effectLst/>
                        </a:rPr>
                        <a:t>217</a:t>
                      </a:r>
                    </a:p>
                  </a:txBody>
                  <a:tcPr marL="82682" marR="82682" marT="41341" marB="41341" anchor="ctr"/>
                </a:tc>
                <a:tc>
                  <a:txBody>
                    <a:bodyPr/>
                    <a:lstStyle/>
                    <a:p>
                      <a:pPr algn="ctr" fontAlgn="ctr"/>
                      <a:r>
                        <a:rPr lang="en-IN" sz="2000">
                          <a:effectLst/>
                        </a:rPr>
                        <a:t>471</a:t>
                      </a:r>
                    </a:p>
                  </a:txBody>
                  <a:tcPr marL="82682" marR="82682" marT="41341" marB="41341" anchor="ctr"/>
                </a:tc>
                <a:tc>
                  <a:txBody>
                    <a:bodyPr/>
                    <a:lstStyle/>
                    <a:p>
                      <a:pPr algn="ctr" fontAlgn="ctr"/>
                      <a:r>
                        <a:rPr lang="en-IN" sz="2000">
                          <a:effectLst/>
                        </a:rPr>
                        <a:t>46.072187</a:t>
                      </a:r>
                    </a:p>
                  </a:txBody>
                  <a:tcPr marL="82682" marR="82682" marT="41341" marB="41341" anchor="ctr"/>
                </a:tc>
                <a:extLst>
                  <a:ext uri="{0D108BD9-81ED-4DB2-BD59-A6C34878D82A}">
                    <a16:rowId xmlns:a16="http://schemas.microsoft.com/office/drawing/2014/main" val="3480947562"/>
                  </a:ext>
                </a:extLst>
              </a:tr>
              <a:tr h="416075">
                <a:tc>
                  <a:txBody>
                    <a:bodyPr/>
                    <a:lstStyle/>
                    <a:p>
                      <a:pPr algn="ctr" fontAlgn="ctr"/>
                      <a:r>
                        <a:rPr lang="en-IN" sz="2000">
                          <a:effectLst/>
                        </a:rPr>
                        <a:t>Man Suddeth</a:t>
                      </a:r>
                      <a:endParaRPr lang="en-IN" sz="2000" b="1">
                        <a:effectLst/>
                      </a:endParaRPr>
                    </a:p>
                  </a:txBody>
                  <a:tcPr marL="82682" marR="82682" marT="41341" marB="41341" anchor="ctr"/>
                </a:tc>
                <a:tc>
                  <a:txBody>
                    <a:bodyPr/>
                    <a:lstStyle/>
                    <a:p>
                      <a:pPr algn="ctr" fontAlgn="ctr"/>
                      <a:r>
                        <a:rPr lang="en-IN" sz="2000">
                          <a:effectLst/>
                        </a:rPr>
                        <a:t>16</a:t>
                      </a:r>
                    </a:p>
                  </a:txBody>
                  <a:tcPr marL="82682" marR="82682" marT="41341" marB="41341" anchor="ctr"/>
                </a:tc>
                <a:tc>
                  <a:txBody>
                    <a:bodyPr/>
                    <a:lstStyle/>
                    <a:p>
                      <a:pPr algn="ctr" fontAlgn="ctr"/>
                      <a:r>
                        <a:rPr lang="en-IN" sz="2000">
                          <a:effectLst/>
                        </a:rPr>
                        <a:t>13</a:t>
                      </a:r>
                    </a:p>
                  </a:txBody>
                  <a:tcPr marL="82682" marR="82682" marT="41341" marB="41341" anchor="ctr"/>
                </a:tc>
                <a:tc>
                  <a:txBody>
                    <a:bodyPr/>
                    <a:lstStyle/>
                    <a:p>
                      <a:pPr algn="ctr" fontAlgn="ctr"/>
                      <a:r>
                        <a:rPr lang="en-IN" sz="2000">
                          <a:effectLst/>
                        </a:rPr>
                        <a:t>29</a:t>
                      </a:r>
                    </a:p>
                  </a:txBody>
                  <a:tcPr marL="82682" marR="82682" marT="41341" marB="41341" anchor="ctr"/>
                </a:tc>
                <a:tc>
                  <a:txBody>
                    <a:bodyPr/>
                    <a:lstStyle/>
                    <a:p>
                      <a:pPr algn="ctr" fontAlgn="ctr"/>
                      <a:r>
                        <a:rPr lang="en-IN" sz="2000">
                          <a:effectLst/>
                        </a:rPr>
                        <a:t>44.827586</a:t>
                      </a:r>
                    </a:p>
                  </a:txBody>
                  <a:tcPr marL="82682" marR="82682" marT="41341" marB="41341" anchor="ctr"/>
                </a:tc>
                <a:extLst>
                  <a:ext uri="{0D108BD9-81ED-4DB2-BD59-A6C34878D82A}">
                    <a16:rowId xmlns:a16="http://schemas.microsoft.com/office/drawing/2014/main" val="3600051765"/>
                  </a:ext>
                </a:extLst>
              </a:tr>
              <a:tr h="416075">
                <a:tc>
                  <a:txBody>
                    <a:bodyPr/>
                    <a:lstStyle/>
                    <a:p>
                      <a:pPr algn="ctr" fontAlgn="ctr"/>
                      <a:r>
                        <a:rPr lang="en-IN" sz="2000">
                          <a:effectLst/>
                        </a:rPr>
                        <a:t>Jitendra Choudhary</a:t>
                      </a:r>
                      <a:endParaRPr lang="en-IN" sz="2000" b="1">
                        <a:effectLst/>
                      </a:endParaRPr>
                    </a:p>
                  </a:txBody>
                  <a:tcPr marL="82682" marR="82682" marT="41341" marB="41341" anchor="ctr"/>
                </a:tc>
                <a:tc>
                  <a:txBody>
                    <a:bodyPr/>
                    <a:lstStyle/>
                    <a:p>
                      <a:pPr algn="ctr" fontAlgn="ctr"/>
                      <a:r>
                        <a:rPr lang="en-IN" sz="2000">
                          <a:effectLst/>
                        </a:rPr>
                        <a:t>16</a:t>
                      </a:r>
                    </a:p>
                  </a:txBody>
                  <a:tcPr marL="82682" marR="82682" marT="41341" marB="41341" anchor="ctr"/>
                </a:tc>
                <a:tc>
                  <a:txBody>
                    <a:bodyPr/>
                    <a:lstStyle/>
                    <a:p>
                      <a:pPr algn="ctr" fontAlgn="ctr"/>
                      <a:r>
                        <a:rPr lang="en-IN" sz="2000">
                          <a:effectLst/>
                        </a:rPr>
                        <a:t>12</a:t>
                      </a:r>
                    </a:p>
                  </a:txBody>
                  <a:tcPr marL="82682" marR="82682" marT="41341" marB="41341" anchor="ctr"/>
                </a:tc>
                <a:tc>
                  <a:txBody>
                    <a:bodyPr/>
                    <a:lstStyle/>
                    <a:p>
                      <a:pPr algn="ctr" fontAlgn="ctr"/>
                      <a:r>
                        <a:rPr lang="en-IN" sz="2000">
                          <a:effectLst/>
                        </a:rPr>
                        <a:t>28</a:t>
                      </a:r>
                    </a:p>
                  </a:txBody>
                  <a:tcPr marL="82682" marR="82682" marT="41341" marB="41341" anchor="ctr"/>
                </a:tc>
                <a:tc>
                  <a:txBody>
                    <a:bodyPr/>
                    <a:lstStyle/>
                    <a:p>
                      <a:pPr algn="ctr" fontAlgn="ctr"/>
                      <a:r>
                        <a:rPr lang="en-IN" sz="2000" dirty="0">
                          <a:effectLst/>
                        </a:rPr>
                        <a:t>42.857143</a:t>
                      </a:r>
                    </a:p>
                  </a:txBody>
                  <a:tcPr marL="82682" marR="82682" marT="41341" marB="41341" anchor="ctr"/>
                </a:tc>
                <a:extLst>
                  <a:ext uri="{0D108BD9-81ED-4DB2-BD59-A6C34878D82A}">
                    <a16:rowId xmlns:a16="http://schemas.microsoft.com/office/drawing/2014/main" val="1673828835"/>
                  </a:ext>
                </a:extLst>
              </a:tr>
            </a:tbl>
          </a:graphicData>
        </a:graphic>
      </p:graphicFrame>
      <p:pic>
        <p:nvPicPr>
          <p:cNvPr id="4" name="Picture 3">
            <a:extLst>
              <a:ext uri="{FF2B5EF4-FFF2-40B4-BE49-F238E27FC236}">
                <a16:creationId xmlns:a16="http://schemas.microsoft.com/office/drawing/2014/main" id="{D2D0C1D9-5514-4A95-BDCC-3D5D6744BFD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32291" y="193815"/>
            <a:ext cx="626779" cy="592806"/>
          </a:xfrm>
          <a:prstGeom prst="rect">
            <a:avLst/>
          </a:prstGeom>
        </p:spPr>
      </p:pic>
    </p:spTree>
    <p:extLst>
      <p:ext uri="{BB962C8B-B14F-4D97-AF65-F5344CB8AC3E}">
        <p14:creationId xmlns:p14="http://schemas.microsoft.com/office/powerpoint/2010/main" val="394682909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47B54-C2F3-44B8-91FA-6BD063797F45}"/>
              </a:ext>
            </a:extLst>
          </p:cNvPr>
          <p:cNvSpPr>
            <a:spLocks noGrp="1"/>
          </p:cNvSpPr>
          <p:nvPr>
            <p:ph type="title"/>
          </p:nvPr>
        </p:nvSpPr>
        <p:spPr>
          <a:xfrm>
            <a:off x="1028700" y="723901"/>
            <a:ext cx="10134600" cy="786848"/>
          </a:xfrm>
        </p:spPr>
        <p:txBody>
          <a:bodyPr anchor="ctr"/>
          <a:lstStyle/>
          <a:p>
            <a:pPr algn="ctr"/>
            <a:r>
              <a:rPr lang="en-US" dirty="0" err="1">
                <a:latin typeface="Times New Roman" panose="02020603050405020304" pitchFamily="18" charset="0"/>
                <a:cs typeface="Times New Roman" panose="02020603050405020304" pitchFamily="18" charset="0"/>
              </a:rPr>
              <a:t>Win%age</a:t>
            </a:r>
            <a:r>
              <a:rPr lang="en-US" dirty="0">
                <a:latin typeface="Times New Roman" panose="02020603050405020304" pitchFamily="18" charset="0"/>
                <a:cs typeface="Times New Roman" panose="02020603050405020304" pitchFamily="18" charset="0"/>
              </a:rPr>
              <a:t> of Manager Name column</a:t>
            </a:r>
            <a:endParaRPr lang="en-IN"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E018D1CF-F962-49C5-974A-31A47FC18CE8}"/>
              </a:ext>
            </a:extLst>
          </p:cNvPr>
          <p:cNvGraphicFramePr>
            <a:graphicFrameLocks noGrp="1"/>
          </p:cNvGraphicFramePr>
          <p:nvPr>
            <p:extLst>
              <p:ext uri="{D42A27DB-BD31-4B8C-83A1-F6EECF244321}">
                <p14:modId xmlns:p14="http://schemas.microsoft.com/office/powerpoint/2010/main" val="1180956091"/>
              </p:ext>
            </p:extLst>
          </p:nvPr>
        </p:nvGraphicFramePr>
        <p:xfrm>
          <a:off x="145774" y="1895061"/>
          <a:ext cx="11873950" cy="4795823"/>
        </p:xfrm>
        <a:graphic>
          <a:graphicData uri="http://schemas.openxmlformats.org/drawingml/2006/table">
            <a:tbl>
              <a:tblPr firstRow="1" firstCol="1">
                <a:tableStyleId>{68D230F3-CF80-4859-8CE7-A43EE81993B5}</a:tableStyleId>
              </a:tblPr>
              <a:tblGrid>
                <a:gridCol w="2451652">
                  <a:extLst>
                    <a:ext uri="{9D8B030D-6E8A-4147-A177-3AD203B41FA5}">
                      <a16:colId xmlns:a16="http://schemas.microsoft.com/office/drawing/2014/main" val="506204432"/>
                    </a:ext>
                  </a:extLst>
                </a:gridCol>
                <a:gridCol w="2297928">
                  <a:extLst>
                    <a:ext uri="{9D8B030D-6E8A-4147-A177-3AD203B41FA5}">
                      <a16:colId xmlns:a16="http://schemas.microsoft.com/office/drawing/2014/main" val="491523104"/>
                    </a:ext>
                  </a:extLst>
                </a:gridCol>
                <a:gridCol w="2374790">
                  <a:extLst>
                    <a:ext uri="{9D8B030D-6E8A-4147-A177-3AD203B41FA5}">
                      <a16:colId xmlns:a16="http://schemas.microsoft.com/office/drawing/2014/main" val="3801438348"/>
                    </a:ext>
                  </a:extLst>
                </a:gridCol>
                <a:gridCol w="2374790">
                  <a:extLst>
                    <a:ext uri="{9D8B030D-6E8A-4147-A177-3AD203B41FA5}">
                      <a16:colId xmlns:a16="http://schemas.microsoft.com/office/drawing/2014/main" val="670995015"/>
                    </a:ext>
                  </a:extLst>
                </a:gridCol>
                <a:gridCol w="2374790">
                  <a:extLst>
                    <a:ext uri="{9D8B030D-6E8A-4147-A177-3AD203B41FA5}">
                      <a16:colId xmlns:a16="http://schemas.microsoft.com/office/drawing/2014/main" val="3897424280"/>
                    </a:ext>
                  </a:extLst>
                </a:gridCol>
              </a:tblGrid>
              <a:tr h="614674">
                <a:tc>
                  <a:txBody>
                    <a:bodyPr/>
                    <a:lstStyle/>
                    <a:p>
                      <a:pPr algn="ctr" fontAlgn="ctr"/>
                      <a:r>
                        <a:rPr lang="en-IN" sz="1800" dirty="0">
                          <a:effectLst/>
                        </a:rPr>
                        <a:t>Deal Status Code</a:t>
                      </a:r>
                    </a:p>
                    <a:p>
                      <a:pPr marL="0" marR="0" lvl="0" indent="0" algn="ctr" defTabSz="914400" rtl="0" eaLnBrk="1" fontAlgn="ctr" latinLnBrk="0" hangingPunct="1">
                        <a:lnSpc>
                          <a:spcPct val="100000"/>
                        </a:lnSpc>
                        <a:spcBef>
                          <a:spcPts val="0"/>
                        </a:spcBef>
                        <a:spcAft>
                          <a:spcPts val="0"/>
                        </a:spcAft>
                        <a:buClrTx/>
                        <a:buSzTx/>
                        <a:buFontTx/>
                        <a:buNone/>
                        <a:tabLst/>
                        <a:defRPr/>
                      </a:pPr>
                      <a:r>
                        <a:rPr lang="en-IN" sz="1800" dirty="0">
                          <a:effectLst/>
                        </a:rPr>
                        <a:t>Manager Name</a:t>
                      </a:r>
                      <a:endParaRPr lang="en-IN" sz="1800" b="1" dirty="0">
                        <a:effectLst/>
                      </a:endParaRPr>
                    </a:p>
                  </a:txBody>
                  <a:tcPr marL="77819" marR="77819" marT="38909" marB="38909" anchor="ctr"/>
                </a:tc>
                <a:tc>
                  <a:txBody>
                    <a:bodyPr/>
                    <a:lstStyle/>
                    <a:p>
                      <a:pPr algn="ctr" fontAlgn="ctr"/>
                      <a:r>
                        <a:rPr lang="en-IN" sz="1800">
                          <a:effectLst/>
                        </a:rPr>
                        <a:t>Lost</a:t>
                      </a:r>
                      <a:endParaRPr lang="en-IN" sz="1800" b="1">
                        <a:effectLst/>
                      </a:endParaRPr>
                    </a:p>
                  </a:txBody>
                  <a:tcPr marL="77819" marR="77819" marT="38909" marB="38909" anchor="ctr"/>
                </a:tc>
                <a:tc>
                  <a:txBody>
                    <a:bodyPr/>
                    <a:lstStyle/>
                    <a:p>
                      <a:pPr algn="ctr" fontAlgn="ctr"/>
                      <a:r>
                        <a:rPr lang="en-IN" sz="1800">
                          <a:effectLst/>
                        </a:rPr>
                        <a:t>Won</a:t>
                      </a:r>
                      <a:endParaRPr lang="en-IN" sz="1800" b="1">
                        <a:effectLst/>
                      </a:endParaRPr>
                    </a:p>
                  </a:txBody>
                  <a:tcPr marL="77819" marR="77819" marT="38909" marB="38909" anchor="ctr"/>
                </a:tc>
                <a:tc>
                  <a:txBody>
                    <a:bodyPr/>
                    <a:lstStyle/>
                    <a:p>
                      <a:pPr algn="ctr" fontAlgn="ctr"/>
                      <a:r>
                        <a:rPr lang="en-IN" sz="1800">
                          <a:effectLst/>
                        </a:rPr>
                        <a:t>Total</a:t>
                      </a:r>
                      <a:endParaRPr lang="en-IN" sz="1800" b="1">
                        <a:effectLst/>
                      </a:endParaRPr>
                    </a:p>
                  </a:txBody>
                  <a:tcPr marL="77819" marR="77819" marT="38909" marB="38909" anchor="ctr"/>
                </a:tc>
                <a:tc>
                  <a:txBody>
                    <a:bodyPr/>
                    <a:lstStyle/>
                    <a:p>
                      <a:pPr algn="ctr" fontAlgn="ctr"/>
                      <a:r>
                        <a:rPr lang="en-IN" sz="1800">
                          <a:effectLst/>
                        </a:rPr>
                        <a:t>Win%</a:t>
                      </a:r>
                      <a:endParaRPr lang="en-IN" sz="1800" b="1">
                        <a:effectLst/>
                      </a:endParaRPr>
                    </a:p>
                  </a:txBody>
                  <a:tcPr marL="77819" marR="77819" marT="38909" marB="38909" anchor="ctr"/>
                </a:tc>
                <a:extLst>
                  <a:ext uri="{0D108BD9-81ED-4DB2-BD59-A6C34878D82A}">
                    <a16:rowId xmlns:a16="http://schemas.microsoft.com/office/drawing/2014/main" val="2025800140"/>
                  </a:ext>
                </a:extLst>
              </a:tr>
              <a:tr h="397865">
                <a:tc>
                  <a:txBody>
                    <a:bodyPr/>
                    <a:lstStyle/>
                    <a:p>
                      <a:pPr algn="ctr" fontAlgn="ctr"/>
                      <a:r>
                        <a:rPr lang="en-IN" sz="1800" dirty="0">
                          <a:effectLst/>
                        </a:rPr>
                        <a:t>Aastha Gandhi</a:t>
                      </a:r>
                      <a:endParaRPr lang="en-IN" sz="1800" b="1" dirty="0">
                        <a:effectLst/>
                      </a:endParaRPr>
                    </a:p>
                  </a:txBody>
                  <a:tcPr marL="77819" marR="77819" marT="38909" marB="38909" anchor="ctr"/>
                </a:tc>
                <a:tc>
                  <a:txBody>
                    <a:bodyPr/>
                    <a:lstStyle/>
                    <a:p>
                      <a:pPr algn="ctr" fontAlgn="ctr"/>
                      <a:r>
                        <a:rPr lang="en-IN" sz="1800">
                          <a:effectLst/>
                        </a:rPr>
                        <a:t>0</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dirty="0">
                          <a:effectLst/>
                        </a:rPr>
                        <a:t>100.0</a:t>
                      </a:r>
                    </a:p>
                  </a:txBody>
                  <a:tcPr marL="77819" marR="77819" marT="38909" marB="38909" anchor="ctr"/>
                </a:tc>
                <a:extLst>
                  <a:ext uri="{0D108BD9-81ED-4DB2-BD59-A6C34878D82A}">
                    <a16:rowId xmlns:a16="http://schemas.microsoft.com/office/drawing/2014/main" val="339167854"/>
                  </a:ext>
                </a:extLst>
              </a:tr>
              <a:tr h="469384">
                <a:tc>
                  <a:txBody>
                    <a:bodyPr/>
                    <a:lstStyle/>
                    <a:p>
                      <a:pPr algn="ctr" fontAlgn="ctr"/>
                      <a:r>
                        <a:rPr lang="en-IN" sz="1800">
                          <a:effectLst/>
                        </a:rPr>
                        <a:t>Anish Jonson</a:t>
                      </a:r>
                      <a:endParaRPr lang="en-IN" sz="1800" b="1">
                        <a:effectLst/>
                      </a:endParaRPr>
                    </a:p>
                  </a:txBody>
                  <a:tcPr marL="77819" marR="77819" marT="38909" marB="38909" anchor="ctr"/>
                </a:tc>
                <a:tc>
                  <a:txBody>
                    <a:bodyPr/>
                    <a:lstStyle/>
                    <a:p>
                      <a:pPr algn="ctr" fontAlgn="ctr"/>
                      <a:r>
                        <a:rPr lang="en-IN" sz="1800">
                          <a:effectLst/>
                        </a:rPr>
                        <a:t>0</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100.0</a:t>
                      </a:r>
                    </a:p>
                  </a:txBody>
                  <a:tcPr marL="77819" marR="77819" marT="38909" marB="38909" anchor="ctr"/>
                </a:tc>
                <a:extLst>
                  <a:ext uri="{0D108BD9-81ED-4DB2-BD59-A6C34878D82A}">
                    <a16:rowId xmlns:a16="http://schemas.microsoft.com/office/drawing/2014/main" val="3328942263"/>
                  </a:ext>
                </a:extLst>
              </a:tr>
              <a:tr h="517061">
                <a:tc>
                  <a:txBody>
                    <a:bodyPr/>
                    <a:lstStyle/>
                    <a:p>
                      <a:pPr algn="ctr" fontAlgn="ctr"/>
                      <a:r>
                        <a:rPr lang="en-IN" sz="1800" dirty="0">
                          <a:effectLst/>
                        </a:rPr>
                        <a:t>Vaibhav </a:t>
                      </a:r>
                      <a:r>
                        <a:rPr lang="en-IN" sz="1800" dirty="0" err="1">
                          <a:effectLst/>
                        </a:rPr>
                        <a:t>Somaskandan</a:t>
                      </a:r>
                      <a:endParaRPr lang="en-IN" sz="1800" b="1" dirty="0">
                        <a:effectLst/>
                      </a:endParaRPr>
                    </a:p>
                  </a:txBody>
                  <a:tcPr marL="77819" marR="77819" marT="38909" marB="38909" anchor="ctr"/>
                </a:tc>
                <a:tc>
                  <a:txBody>
                    <a:bodyPr/>
                    <a:lstStyle/>
                    <a:p>
                      <a:pPr algn="ctr" fontAlgn="ctr"/>
                      <a:r>
                        <a:rPr lang="en-IN" sz="1800">
                          <a:effectLst/>
                        </a:rPr>
                        <a:t>0</a:t>
                      </a:r>
                    </a:p>
                  </a:txBody>
                  <a:tcPr marL="77819" marR="77819" marT="38909" marB="38909" anchor="ctr"/>
                </a:tc>
                <a:tc>
                  <a:txBody>
                    <a:bodyPr/>
                    <a:lstStyle/>
                    <a:p>
                      <a:pPr algn="ctr" fontAlgn="ctr"/>
                      <a:r>
                        <a:rPr lang="en-IN" sz="1800" dirty="0">
                          <a:effectLst/>
                        </a:rPr>
                        <a:t>2</a:t>
                      </a:r>
                    </a:p>
                  </a:txBody>
                  <a:tcPr marL="77819" marR="77819" marT="38909" marB="38909" anchor="ctr"/>
                </a:tc>
                <a:tc>
                  <a:txBody>
                    <a:bodyPr/>
                    <a:lstStyle/>
                    <a:p>
                      <a:pPr algn="ctr" fontAlgn="ctr"/>
                      <a:r>
                        <a:rPr lang="en-IN" sz="1800">
                          <a:effectLst/>
                        </a:rPr>
                        <a:t>2</a:t>
                      </a:r>
                    </a:p>
                  </a:txBody>
                  <a:tcPr marL="77819" marR="77819" marT="38909" marB="38909" anchor="ctr"/>
                </a:tc>
                <a:tc>
                  <a:txBody>
                    <a:bodyPr/>
                    <a:lstStyle/>
                    <a:p>
                      <a:pPr algn="ctr" fontAlgn="ctr"/>
                      <a:r>
                        <a:rPr lang="en-IN" sz="1800">
                          <a:effectLst/>
                        </a:rPr>
                        <a:t>100.0</a:t>
                      </a:r>
                    </a:p>
                  </a:txBody>
                  <a:tcPr marL="77819" marR="77819" marT="38909" marB="38909" anchor="ctr"/>
                </a:tc>
                <a:extLst>
                  <a:ext uri="{0D108BD9-81ED-4DB2-BD59-A6C34878D82A}">
                    <a16:rowId xmlns:a16="http://schemas.microsoft.com/office/drawing/2014/main" val="3858819228"/>
                  </a:ext>
                </a:extLst>
              </a:tr>
              <a:tr h="397865">
                <a:tc>
                  <a:txBody>
                    <a:bodyPr/>
                    <a:lstStyle/>
                    <a:p>
                      <a:pPr algn="ctr" fontAlgn="ctr"/>
                      <a:r>
                        <a:rPr lang="en-IN" sz="1800">
                          <a:effectLst/>
                        </a:rPr>
                        <a:t>Uzaar Ali</a:t>
                      </a:r>
                      <a:endParaRPr lang="en-IN" sz="1800" b="1">
                        <a:effectLst/>
                      </a:endParaRPr>
                    </a:p>
                  </a:txBody>
                  <a:tcPr marL="77819" marR="77819" marT="38909" marB="38909" anchor="ctr"/>
                </a:tc>
                <a:tc>
                  <a:txBody>
                    <a:bodyPr/>
                    <a:lstStyle/>
                    <a:p>
                      <a:pPr algn="ctr" fontAlgn="ctr"/>
                      <a:r>
                        <a:rPr lang="en-IN" sz="1800" dirty="0">
                          <a:effectLst/>
                        </a:rPr>
                        <a:t>0</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100.0</a:t>
                      </a:r>
                    </a:p>
                  </a:txBody>
                  <a:tcPr marL="77819" marR="77819" marT="38909" marB="38909" anchor="ctr"/>
                </a:tc>
                <a:extLst>
                  <a:ext uri="{0D108BD9-81ED-4DB2-BD59-A6C34878D82A}">
                    <a16:rowId xmlns:a16="http://schemas.microsoft.com/office/drawing/2014/main" val="3617090893"/>
                  </a:ext>
                </a:extLst>
              </a:tr>
              <a:tr h="397865">
                <a:tc>
                  <a:txBody>
                    <a:bodyPr/>
                    <a:lstStyle/>
                    <a:p>
                      <a:pPr algn="ctr" fontAlgn="ctr"/>
                      <a:r>
                        <a:rPr lang="en-IN" sz="1800">
                          <a:effectLst/>
                        </a:rPr>
                        <a:t>Upendra Bhatt</a:t>
                      </a:r>
                      <a:endParaRPr lang="en-IN" sz="1800" b="1">
                        <a:effectLst/>
                      </a:endParaRPr>
                    </a:p>
                  </a:txBody>
                  <a:tcPr marL="77819" marR="77819" marT="38909" marB="38909" anchor="ctr"/>
                </a:tc>
                <a:tc>
                  <a:txBody>
                    <a:bodyPr/>
                    <a:lstStyle/>
                    <a:p>
                      <a:pPr algn="ctr" fontAlgn="ctr"/>
                      <a:r>
                        <a:rPr lang="en-IN" sz="1800">
                          <a:effectLst/>
                        </a:rPr>
                        <a:t>0</a:t>
                      </a:r>
                    </a:p>
                  </a:txBody>
                  <a:tcPr marL="77819" marR="77819" marT="38909" marB="38909" anchor="ctr"/>
                </a:tc>
                <a:tc>
                  <a:txBody>
                    <a:bodyPr/>
                    <a:lstStyle/>
                    <a:p>
                      <a:pPr algn="ctr" fontAlgn="ctr"/>
                      <a:r>
                        <a:rPr lang="en-IN" sz="1800">
                          <a:effectLst/>
                        </a:rPr>
                        <a:t>5</a:t>
                      </a:r>
                    </a:p>
                  </a:txBody>
                  <a:tcPr marL="77819" marR="77819" marT="38909" marB="38909" anchor="ctr"/>
                </a:tc>
                <a:tc>
                  <a:txBody>
                    <a:bodyPr/>
                    <a:lstStyle/>
                    <a:p>
                      <a:pPr algn="ctr" fontAlgn="ctr"/>
                      <a:r>
                        <a:rPr lang="en-IN" sz="1800">
                          <a:effectLst/>
                        </a:rPr>
                        <a:t>5</a:t>
                      </a:r>
                    </a:p>
                  </a:txBody>
                  <a:tcPr marL="77819" marR="77819" marT="38909" marB="38909" anchor="ctr"/>
                </a:tc>
                <a:tc>
                  <a:txBody>
                    <a:bodyPr/>
                    <a:lstStyle/>
                    <a:p>
                      <a:pPr algn="ctr" fontAlgn="ctr"/>
                      <a:r>
                        <a:rPr lang="en-IN" sz="1800">
                          <a:effectLst/>
                        </a:rPr>
                        <a:t>100.0</a:t>
                      </a:r>
                    </a:p>
                  </a:txBody>
                  <a:tcPr marL="77819" marR="77819" marT="38909" marB="38909" anchor="ctr"/>
                </a:tc>
                <a:extLst>
                  <a:ext uri="{0D108BD9-81ED-4DB2-BD59-A6C34878D82A}">
                    <a16:rowId xmlns:a16="http://schemas.microsoft.com/office/drawing/2014/main" val="462469684"/>
                  </a:ext>
                </a:extLst>
              </a:tr>
              <a:tr h="397865">
                <a:tc>
                  <a:txBody>
                    <a:bodyPr/>
                    <a:lstStyle/>
                    <a:p>
                      <a:pPr algn="ctr" fontAlgn="ctr"/>
                      <a:r>
                        <a:rPr lang="en-IN" sz="1800">
                          <a:effectLst/>
                        </a:rPr>
                        <a:t>Taran Singh</a:t>
                      </a:r>
                      <a:endParaRPr lang="en-IN" sz="1800" b="1">
                        <a:effectLst/>
                      </a:endParaRPr>
                    </a:p>
                  </a:txBody>
                  <a:tcPr marL="77819" marR="77819" marT="38909" marB="38909" anchor="ctr"/>
                </a:tc>
                <a:tc>
                  <a:txBody>
                    <a:bodyPr/>
                    <a:lstStyle/>
                    <a:p>
                      <a:pPr algn="ctr" fontAlgn="ctr"/>
                      <a:r>
                        <a:rPr lang="en-IN" sz="1800">
                          <a:effectLst/>
                        </a:rPr>
                        <a:t>0</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100.0</a:t>
                      </a:r>
                    </a:p>
                  </a:txBody>
                  <a:tcPr marL="77819" marR="77819" marT="38909" marB="38909" anchor="ctr"/>
                </a:tc>
                <a:extLst>
                  <a:ext uri="{0D108BD9-81ED-4DB2-BD59-A6C34878D82A}">
                    <a16:rowId xmlns:a16="http://schemas.microsoft.com/office/drawing/2014/main" val="1197409300"/>
                  </a:ext>
                </a:extLst>
              </a:tr>
              <a:tr h="397865">
                <a:tc>
                  <a:txBody>
                    <a:bodyPr/>
                    <a:lstStyle/>
                    <a:p>
                      <a:pPr algn="ctr" fontAlgn="ctr"/>
                      <a:r>
                        <a:rPr lang="en-IN" sz="1800">
                          <a:effectLst/>
                        </a:rPr>
                        <a:t>Sumita Verma</a:t>
                      </a:r>
                      <a:endParaRPr lang="en-IN" sz="1800" b="1">
                        <a:effectLst/>
                      </a:endParaRPr>
                    </a:p>
                  </a:txBody>
                  <a:tcPr marL="77819" marR="77819" marT="38909" marB="38909" anchor="ctr"/>
                </a:tc>
                <a:tc>
                  <a:txBody>
                    <a:bodyPr/>
                    <a:lstStyle/>
                    <a:p>
                      <a:pPr algn="ctr" fontAlgn="ctr"/>
                      <a:r>
                        <a:rPr lang="en-IN" sz="1800">
                          <a:effectLst/>
                        </a:rPr>
                        <a:t>0</a:t>
                      </a:r>
                    </a:p>
                  </a:txBody>
                  <a:tcPr marL="77819" marR="77819" marT="38909" marB="38909" anchor="ctr"/>
                </a:tc>
                <a:tc>
                  <a:txBody>
                    <a:bodyPr/>
                    <a:lstStyle/>
                    <a:p>
                      <a:pPr algn="ctr" fontAlgn="ctr"/>
                      <a:r>
                        <a:rPr lang="en-IN" sz="1800">
                          <a:effectLst/>
                        </a:rPr>
                        <a:t>2</a:t>
                      </a:r>
                    </a:p>
                  </a:txBody>
                  <a:tcPr marL="77819" marR="77819" marT="38909" marB="38909" anchor="ctr"/>
                </a:tc>
                <a:tc>
                  <a:txBody>
                    <a:bodyPr/>
                    <a:lstStyle/>
                    <a:p>
                      <a:pPr algn="ctr" fontAlgn="ctr"/>
                      <a:r>
                        <a:rPr lang="en-IN" sz="1800">
                          <a:effectLst/>
                        </a:rPr>
                        <a:t>2</a:t>
                      </a:r>
                    </a:p>
                  </a:txBody>
                  <a:tcPr marL="77819" marR="77819" marT="38909" marB="38909" anchor="ctr"/>
                </a:tc>
                <a:tc>
                  <a:txBody>
                    <a:bodyPr/>
                    <a:lstStyle/>
                    <a:p>
                      <a:pPr algn="ctr" fontAlgn="ctr"/>
                      <a:r>
                        <a:rPr lang="en-IN" sz="1800">
                          <a:effectLst/>
                        </a:rPr>
                        <a:t>100.0</a:t>
                      </a:r>
                    </a:p>
                  </a:txBody>
                  <a:tcPr marL="77819" marR="77819" marT="38909" marB="38909" anchor="ctr"/>
                </a:tc>
                <a:extLst>
                  <a:ext uri="{0D108BD9-81ED-4DB2-BD59-A6C34878D82A}">
                    <a16:rowId xmlns:a16="http://schemas.microsoft.com/office/drawing/2014/main" val="2595328740"/>
                  </a:ext>
                </a:extLst>
              </a:tr>
              <a:tr h="397865">
                <a:tc>
                  <a:txBody>
                    <a:bodyPr/>
                    <a:lstStyle/>
                    <a:p>
                      <a:pPr algn="ctr" fontAlgn="ctr"/>
                      <a:r>
                        <a:rPr lang="en-IN" sz="1800">
                          <a:effectLst/>
                        </a:rPr>
                        <a:t>Sumit Arora</a:t>
                      </a:r>
                      <a:endParaRPr lang="en-IN" sz="1800" b="1">
                        <a:effectLst/>
                      </a:endParaRPr>
                    </a:p>
                  </a:txBody>
                  <a:tcPr marL="77819" marR="77819" marT="38909" marB="38909" anchor="ctr"/>
                </a:tc>
                <a:tc>
                  <a:txBody>
                    <a:bodyPr/>
                    <a:lstStyle/>
                    <a:p>
                      <a:pPr algn="ctr" fontAlgn="ctr"/>
                      <a:r>
                        <a:rPr lang="en-IN" sz="1800">
                          <a:effectLst/>
                        </a:rPr>
                        <a:t>0</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100.0</a:t>
                      </a:r>
                    </a:p>
                  </a:txBody>
                  <a:tcPr marL="77819" marR="77819" marT="38909" marB="38909" anchor="ctr"/>
                </a:tc>
                <a:extLst>
                  <a:ext uri="{0D108BD9-81ED-4DB2-BD59-A6C34878D82A}">
                    <a16:rowId xmlns:a16="http://schemas.microsoft.com/office/drawing/2014/main" val="3211507615"/>
                  </a:ext>
                </a:extLst>
              </a:tr>
              <a:tr h="397865">
                <a:tc>
                  <a:txBody>
                    <a:bodyPr/>
                    <a:lstStyle/>
                    <a:p>
                      <a:pPr algn="ctr" fontAlgn="ctr"/>
                      <a:r>
                        <a:rPr lang="en-IN" sz="1800">
                          <a:effectLst/>
                        </a:rPr>
                        <a:t>Sultan Khan</a:t>
                      </a:r>
                      <a:endParaRPr lang="en-IN" sz="1800" b="1">
                        <a:effectLst/>
                      </a:endParaRPr>
                    </a:p>
                  </a:txBody>
                  <a:tcPr marL="77819" marR="77819" marT="38909" marB="38909" anchor="ctr"/>
                </a:tc>
                <a:tc>
                  <a:txBody>
                    <a:bodyPr/>
                    <a:lstStyle/>
                    <a:p>
                      <a:pPr algn="ctr" fontAlgn="ctr"/>
                      <a:r>
                        <a:rPr lang="en-IN" sz="1800">
                          <a:effectLst/>
                        </a:rPr>
                        <a:t>0</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100.0</a:t>
                      </a:r>
                    </a:p>
                  </a:txBody>
                  <a:tcPr marL="77819" marR="77819" marT="38909" marB="38909" anchor="ctr"/>
                </a:tc>
                <a:extLst>
                  <a:ext uri="{0D108BD9-81ED-4DB2-BD59-A6C34878D82A}">
                    <a16:rowId xmlns:a16="http://schemas.microsoft.com/office/drawing/2014/main" val="1235975189"/>
                  </a:ext>
                </a:extLst>
              </a:tr>
              <a:tr h="397865">
                <a:tc>
                  <a:txBody>
                    <a:bodyPr/>
                    <a:lstStyle/>
                    <a:p>
                      <a:pPr algn="ctr" fontAlgn="ctr"/>
                      <a:r>
                        <a:rPr lang="en-IN" sz="1800">
                          <a:effectLst/>
                        </a:rPr>
                        <a:t>Arti Bindra</a:t>
                      </a:r>
                      <a:endParaRPr lang="en-IN" sz="1800" b="1">
                        <a:effectLst/>
                      </a:endParaRPr>
                    </a:p>
                  </a:txBody>
                  <a:tcPr marL="77819" marR="77819" marT="38909" marB="38909" anchor="ctr"/>
                </a:tc>
                <a:tc>
                  <a:txBody>
                    <a:bodyPr/>
                    <a:lstStyle/>
                    <a:p>
                      <a:pPr algn="ctr" fontAlgn="ctr"/>
                      <a:r>
                        <a:rPr lang="en-IN" sz="1800">
                          <a:effectLst/>
                        </a:rPr>
                        <a:t>0</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dirty="0">
                          <a:effectLst/>
                        </a:rPr>
                        <a:t>100.0</a:t>
                      </a:r>
                    </a:p>
                  </a:txBody>
                  <a:tcPr marL="77819" marR="77819" marT="38909" marB="38909" anchor="ctr"/>
                </a:tc>
                <a:extLst>
                  <a:ext uri="{0D108BD9-81ED-4DB2-BD59-A6C34878D82A}">
                    <a16:rowId xmlns:a16="http://schemas.microsoft.com/office/drawing/2014/main" val="3900688806"/>
                  </a:ext>
                </a:extLst>
              </a:tr>
            </a:tbl>
          </a:graphicData>
        </a:graphic>
      </p:graphicFrame>
      <p:pic>
        <p:nvPicPr>
          <p:cNvPr id="4" name="Picture 3">
            <a:extLst>
              <a:ext uri="{FF2B5EF4-FFF2-40B4-BE49-F238E27FC236}">
                <a16:creationId xmlns:a16="http://schemas.microsoft.com/office/drawing/2014/main" id="{9E9CD956-9F54-46DF-A7A7-C3B3EAF2AB3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32291" y="193815"/>
            <a:ext cx="626779" cy="592806"/>
          </a:xfrm>
          <a:prstGeom prst="rect">
            <a:avLst/>
          </a:prstGeom>
        </p:spPr>
      </p:pic>
    </p:spTree>
    <p:extLst>
      <p:ext uri="{BB962C8B-B14F-4D97-AF65-F5344CB8AC3E}">
        <p14:creationId xmlns:p14="http://schemas.microsoft.com/office/powerpoint/2010/main" val="5502398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pic>
        <p:nvPicPr>
          <p:cNvPr id="5" name="Picture 4">
            <a:extLst>
              <a:ext uri="{FF2B5EF4-FFF2-40B4-BE49-F238E27FC236}">
                <a16:creationId xmlns:a16="http://schemas.microsoft.com/office/drawing/2014/main" id="{18B44082-E8A3-4C8E-9FFB-E379C4CE2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sp>
        <p:nvSpPr>
          <p:cNvPr id="2" name="Title"/>
          <p:cNvSpPr>
            <a:spLocks noGrp="1"/>
          </p:cNvSpPr>
          <p:nvPr>
            <p:ph type="ctrTitle"/>
          </p:nvPr>
        </p:nvSpPr>
        <p:spPr>
          <a:xfrm>
            <a:off x="1038883" y="1000366"/>
            <a:ext cx="4077647" cy="1239627"/>
          </a:xfrm>
        </p:spPr>
        <p:txBody>
          <a:bodyPr anchor="b">
            <a:normAutofit/>
          </a:bodyPr>
          <a:lstStyle/>
          <a:p>
            <a:pPr algn="ctr"/>
            <a:r>
              <a:rPr lang="en-IN" dirty="0">
                <a:latin typeface="Times New Roman" panose="02020603050405020304" pitchFamily="18" charset="0"/>
                <a:cs typeface="Times New Roman" panose="02020603050405020304" pitchFamily="18" charset="0"/>
              </a:rPr>
              <a:t>Data Pre-Processing/Cleaning </a:t>
            </a:r>
            <a:endParaRPr lang="en-GB" dirty="0">
              <a:latin typeface="Times New Roman" panose="02020603050405020304" pitchFamily="18" charset="0"/>
              <a:cs typeface="Times New Roman" panose="02020603050405020304" pitchFamily="18" charset="0"/>
            </a:endParaRPr>
          </a:p>
        </p:txBody>
      </p:sp>
      <p:sp>
        <p:nvSpPr>
          <p:cNvPr id="3" name="Content Placeholder"/>
          <p:cNvSpPr>
            <a:spLocks noGrp="1"/>
          </p:cNvSpPr>
          <p:nvPr>
            <p:ph idx="1"/>
          </p:nvPr>
        </p:nvSpPr>
        <p:spPr>
          <a:xfrm>
            <a:off x="1038883" y="2764602"/>
            <a:ext cx="3950677" cy="2588933"/>
          </a:xfrm>
        </p:spPr>
        <p:txBody>
          <a:bodyPr>
            <a:normAutofit fontScale="92500" lnSpcReduction="20000"/>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Handling Missing Value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Outliers Treatment: </a:t>
            </a:r>
            <a:r>
              <a:rPr lang="en-IN" sz="2000" dirty="0">
                <a:latin typeface="Times New Roman" panose="02020603050405020304" pitchFamily="18" charset="0"/>
                <a:cs typeface="Times New Roman" panose="02020603050405020304" pitchFamily="18" charset="0"/>
              </a:rPr>
              <a:t>As a Data Analyst/Scientist we have to pre-process our data by cleaning it which includes missing values and outliers treatment. This step will help us to get clean data for model building</a:t>
            </a:r>
          </a:p>
          <a:p>
            <a:pPr algn="ctr"/>
            <a:endParaRPr lang="en-GB" dirty="0"/>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3" name="Picture 12">
            <a:extLst>
              <a:ext uri="{FF2B5EF4-FFF2-40B4-BE49-F238E27FC236}">
                <a16:creationId xmlns:a16="http://schemas.microsoft.com/office/drawing/2014/main" id="{6F2C9000-D694-4BDA-B13F-2E0B40F28B9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100000" contrast="14000"/>
                    </a14:imgEffect>
                  </a14:imgLayer>
                </a14:imgProps>
              </a:ext>
              <a:ext uri="{28A0092B-C50C-407E-A947-70E740481C1C}">
                <a14:useLocalDpi xmlns:a14="http://schemas.microsoft.com/office/drawing/2010/main" val="0"/>
              </a:ext>
            </a:extLst>
          </a:blip>
          <a:stretch>
            <a:fillRect/>
          </a:stretch>
        </p:blipFill>
        <p:spPr>
          <a:xfrm>
            <a:off x="11432679" y="106017"/>
            <a:ext cx="626779" cy="592806"/>
          </a:xfrm>
          <a:prstGeom prst="rect">
            <a:avLst/>
          </a:prstGeom>
        </p:spPr>
      </p:pic>
      <p:graphicFrame>
        <p:nvGraphicFramePr>
          <p:cNvPr id="19" name="Content Placeholder 7">
            <a:extLst>
              <a:ext uri="{FF2B5EF4-FFF2-40B4-BE49-F238E27FC236}">
                <a16:creationId xmlns:a16="http://schemas.microsoft.com/office/drawing/2014/main" id="{24712D92-435F-4599-8074-6EE75BD37561}"/>
              </a:ext>
            </a:extLst>
          </p:cNvPr>
          <p:cNvGraphicFramePr>
            <a:graphicFrameLocks/>
          </p:cNvGraphicFramePr>
          <p:nvPr>
            <p:extLst>
              <p:ext uri="{D42A27DB-BD31-4B8C-83A1-F6EECF244321}">
                <p14:modId xmlns:p14="http://schemas.microsoft.com/office/powerpoint/2010/main" val="709534811"/>
              </p:ext>
            </p:extLst>
          </p:nvPr>
        </p:nvGraphicFramePr>
        <p:xfrm>
          <a:off x="6772627" y="698822"/>
          <a:ext cx="3951288" cy="5519780"/>
        </p:xfrm>
        <a:graphic>
          <a:graphicData uri="http://schemas.openxmlformats.org/drawingml/2006/table">
            <a:tbl>
              <a:tblPr firstRow="1" bandRow="1">
                <a:tableStyleId>{073A0DAA-6AF3-43AB-8588-CEC1D06C72B9}</a:tableStyleId>
              </a:tblPr>
              <a:tblGrid>
                <a:gridCol w="1975644">
                  <a:extLst>
                    <a:ext uri="{9D8B030D-6E8A-4147-A177-3AD203B41FA5}">
                      <a16:colId xmlns:a16="http://schemas.microsoft.com/office/drawing/2014/main" val="3559118761"/>
                    </a:ext>
                  </a:extLst>
                </a:gridCol>
                <a:gridCol w="1975644">
                  <a:extLst>
                    <a:ext uri="{9D8B030D-6E8A-4147-A177-3AD203B41FA5}">
                      <a16:colId xmlns:a16="http://schemas.microsoft.com/office/drawing/2014/main" val="577723762"/>
                    </a:ext>
                  </a:extLst>
                </a:gridCol>
              </a:tblGrid>
              <a:tr h="394270">
                <a:tc>
                  <a:txBody>
                    <a:bodyPr/>
                    <a:lstStyle/>
                    <a:p>
                      <a:pPr algn="ctr"/>
                      <a:r>
                        <a:rPr lang="en-IN" dirty="0">
                          <a:latin typeface="Times New Roman" panose="02020603050405020304" pitchFamily="18" charset="0"/>
                          <a:cs typeface="Times New Roman" panose="02020603050405020304" pitchFamily="18" charset="0"/>
                        </a:rPr>
                        <a:t>Columns</a:t>
                      </a:r>
                    </a:p>
                  </a:txBody>
                  <a:tcPr anchor="ctr"/>
                </a:tc>
                <a:tc>
                  <a:txBody>
                    <a:bodyPr/>
                    <a:lstStyle/>
                    <a:p>
                      <a:pPr algn="ctr"/>
                      <a:r>
                        <a:rPr lang="en-IN" dirty="0">
                          <a:latin typeface="Times New Roman" panose="02020603050405020304" pitchFamily="18" charset="0"/>
                          <a:cs typeface="Times New Roman" panose="02020603050405020304" pitchFamily="18" charset="0"/>
                        </a:rPr>
                        <a:t>Counts</a:t>
                      </a:r>
                    </a:p>
                  </a:txBody>
                  <a:tcPr anchor="ctr"/>
                </a:tc>
                <a:extLst>
                  <a:ext uri="{0D108BD9-81ED-4DB2-BD59-A6C34878D82A}">
                    <a16:rowId xmlns:a16="http://schemas.microsoft.com/office/drawing/2014/main" val="2174360942"/>
                  </a:ext>
                </a:extLst>
              </a:tr>
              <a:tr h="394270">
                <a:tc>
                  <a:txBody>
                    <a:bodyPr/>
                    <a:lstStyle/>
                    <a:p>
                      <a:pPr algn="ctr"/>
                      <a:r>
                        <a:rPr lang="en-IN" dirty="0">
                          <a:latin typeface="Times New Roman" panose="02020603050405020304" pitchFamily="18" charset="0"/>
                          <a:cs typeface="Times New Roman" panose="02020603050405020304" pitchFamily="18" charset="0"/>
                        </a:rPr>
                        <a:t>Client Category</a:t>
                      </a:r>
                    </a:p>
                  </a:txBody>
                  <a:tcPr anchor="ctr"/>
                </a:tc>
                <a:tc>
                  <a:txBody>
                    <a:bodyPr/>
                    <a:lstStyle/>
                    <a:p>
                      <a:pPr algn="ctr"/>
                      <a:r>
                        <a:rPr lang="en-IN" dirty="0">
                          <a:latin typeface="Times New Roman" panose="02020603050405020304" pitchFamily="18" charset="0"/>
                          <a:cs typeface="Times New Roman" panose="02020603050405020304" pitchFamily="18" charset="0"/>
                        </a:rPr>
                        <a:t>79</a:t>
                      </a:r>
                    </a:p>
                  </a:txBody>
                  <a:tcPr anchor="ctr"/>
                </a:tc>
                <a:extLst>
                  <a:ext uri="{0D108BD9-81ED-4DB2-BD59-A6C34878D82A}">
                    <a16:rowId xmlns:a16="http://schemas.microsoft.com/office/drawing/2014/main" val="1254355777"/>
                  </a:ext>
                </a:extLst>
              </a:tr>
              <a:tr h="394270">
                <a:tc>
                  <a:txBody>
                    <a:bodyPr/>
                    <a:lstStyle/>
                    <a:p>
                      <a:pPr algn="ctr"/>
                      <a:r>
                        <a:rPr lang="en-IN" dirty="0">
                          <a:latin typeface="Times New Roman" panose="02020603050405020304" pitchFamily="18" charset="0"/>
                          <a:cs typeface="Times New Roman" panose="02020603050405020304" pitchFamily="18" charset="0"/>
                        </a:rPr>
                        <a:t>Solution Type</a:t>
                      </a:r>
                    </a:p>
                  </a:txBody>
                  <a:tcPr anchor="ctr"/>
                </a:tc>
                <a:tc>
                  <a:txBody>
                    <a:bodyPr/>
                    <a:lstStyle/>
                    <a:p>
                      <a:pPr algn="ctr"/>
                      <a:r>
                        <a:rPr lang="en-IN"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117844267"/>
                  </a:ext>
                </a:extLst>
              </a:tr>
              <a:tr h="394270">
                <a:tc>
                  <a:txBody>
                    <a:bodyPr/>
                    <a:lstStyle/>
                    <a:p>
                      <a:pPr algn="ctr"/>
                      <a:r>
                        <a:rPr lang="en-IN" dirty="0">
                          <a:latin typeface="Times New Roman" panose="02020603050405020304" pitchFamily="18" charset="0"/>
                          <a:cs typeface="Times New Roman" panose="02020603050405020304" pitchFamily="18" charset="0"/>
                        </a:rPr>
                        <a:t>Deal Date</a:t>
                      </a:r>
                    </a:p>
                  </a:txBody>
                  <a:tcPr anchor="ctr"/>
                </a:tc>
                <a:tc>
                  <a:txBody>
                    <a:bodyPr/>
                    <a:lstStyle/>
                    <a:p>
                      <a:pPr algn="ctr"/>
                      <a:r>
                        <a:rPr lang="en-IN"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1476049379"/>
                  </a:ext>
                </a:extLst>
              </a:tr>
              <a:tr h="394270">
                <a:tc>
                  <a:txBody>
                    <a:bodyPr/>
                    <a:lstStyle/>
                    <a:p>
                      <a:pPr algn="ctr"/>
                      <a:r>
                        <a:rPr lang="en-IN" dirty="0">
                          <a:latin typeface="Times New Roman" panose="02020603050405020304" pitchFamily="18" charset="0"/>
                          <a:cs typeface="Times New Roman" panose="02020603050405020304" pitchFamily="18" charset="0"/>
                        </a:rPr>
                        <a:t>Sector</a:t>
                      </a:r>
                    </a:p>
                  </a:txBody>
                  <a:tcPr anchor="ctr"/>
                </a:tc>
                <a:tc>
                  <a:txBody>
                    <a:bodyPr/>
                    <a:lstStyle/>
                    <a:p>
                      <a:pPr algn="ctr"/>
                      <a:r>
                        <a:rPr lang="en-IN"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2629045472"/>
                  </a:ext>
                </a:extLst>
              </a:tr>
              <a:tr h="394270">
                <a:tc>
                  <a:txBody>
                    <a:bodyPr/>
                    <a:lstStyle/>
                    <a:p>
                      <a:pPr algn="ctr"/>
                      <a:r>
                        <a:rPr lang="en-IN" dirty="0">
                          <a:latin typeface="Times New Roman" panose="02020603050405020304" pitchFamily="18" charset="0"/>
                          <a:cs typeface="Times New Roman" panose="02020603050405020304" pitchFamily="18" charset="0"/>
                        </a:rPr>
                        <a:t>Location </a:t>
                      </a:r>
                    </a:p>
                  </a:txBody>
                  <a:tcPr anchor="ctr"/>
                </a:tc>
                <a:tc>
                  <a:txBody>
                    <a:bodyPr/>
                    <a:lstStyle/>
                    <a:p>
                      <a:pPr algn="ctr"/>
                      <a:r>
                        <a:rPr lang="en-IN"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2787696413"/>
                  </a:ext>
                </a:extLst>
              </a:tr>
              <a:tr h="394270">
                <a:tc>
                  <a:txBody>
                    <a:bodyPr/>
                    <a:lstStyle/>
                    <a:p>
                      <a:pPr algn="ctr"/>
                      <a:r>
                        <a:rPr lang="en-IN" dirty="0">
                          <a:latin typeface="Times New Roman" panose="02020603050405020304" pitchFamily="18" charset="0"/>
                          <a:cs typeface="Times New Roman" panose="02020603050405020304" pitchFamily="18" charset="0"/>
                        </a:rPr>
                        <a:t>VP Name</a:t>
                      </a:r>
                    </a:p>
                  </a:txBody>
                  <a:tcPr anchor="ctr"/>
                </a:tc>
                <a:tc>
                  <a:txBody>
                    <a:bodyPr/>
                    <a:lstStyle/>
                    <a:p>
                      <a:pPr algn="ctr"/>
                      <a:r>
                        <a:rPr lang="en-IN"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1649943769"/>
                  </a:ext>
                </a:extLst>
              </a:tr>
              <a:tr h="394270">
                <a:tc>
                  <a:txBody>
                    <a:bodyPr/>
                    <a:lstStyle/>
                    <a:p>
                      <a:pPr algn="ctr"/>
                      <a:r>
                        <a:rPr lang="en-IN" dirty="0">
                          <a:latin typeface="Times New Roman" panose="02020603050405020304" pitchFamily="18" charset="0"/>
                          <a:cs typeface="Times New Roman" panose="02020603050405020304" pitchFamily="18" charset="0"/>
                        </a:rPr>
                        <a:t>Manager Name</a:t>
                      </a:r>
                    </a:p>
                  </a:txBody>
                  <a:tcPr anchor="ctr"/>
                </a:tc>
                <a:tc>
                  <a:txBody>
                    <a:bodyPr/>
                    <a:lstStyle/>
                    <a:p>
                      <a:pPr algn="ctr"/>
                      <a:r>
                        <a:rPr lang="en-IN"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2118372313"/>
                  </a:ext>
                </a:extLst>
              </a:tr>
              <a:tr h="394270">
                <a:tc>
                  <a:txBody>
                    <a:bodyPr/>
                    <a:lstStyle/>
                    <a:p>
                      <a:pPr algn="ctr"/>
                      <a:r>
                        <a:rPr lang="en-IN" dirty="0">
                          <a:latin typeface="Times New Roman" panose="02020603050405020304" pitchFamily="18" charset="0"/>
                          <a:cs typeface="Times New Roman" panose="02020603050405020304" pitchFamily="18" charset="0"/>
                        </a:rPr>
                        <a:t>Deal Cost</a:t>
                      </a:r>
                    </a:p>
                  </a:txBody>
                  <a:tcPr anchor="ctr"/>
                </a:tc>
                <a:tc>
                  <a:txBody>
                    <a:bodyPr/>
                    <a:lstStyle/>
                    <a:p>
                      <a:pPr algn="ctr"/>
                      <a:r>
                        <a:rPr lang="en-IN"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690506408"/>
                  </a:ext>
                </a:extLst>
              </a:tr>
              <a:tr h="3942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Deal Status Code</a:t>
                      </a:r>
                    </a:p>
                  </a:txBody>
                  <a:tcPr anchor="ctr"/>
                </a:tc>
                <a:tc>
                  <a:txBody>
                    <a:bodyPr/>
                    <a:lstStyle/>
                    <a:p>
                      <a:pPr algn="ctr"/>
                      <a:r>
                        <a:rPr lang="en-IN"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1986452229"/>
                  </a:ext>
                </a:extLst>
              </a:tr>
              <a:tr h="394270">
                <a:tc>
                  <a:txBody>
                    <a:bodyPr/>
                    <a:lstStyle/>
                    <a:p>
                      <a:pPr algn="ctr"/>
                      <a:r>
                        <a:rPr lang="en-IN" dirty="0">
                          <a:latin typeface="Times New Roman" panose="02020603050405020304" pitchFamily="18" charset="0"/>
                          <a:cs typeface="Times New Roman" panose="02020603050405020304" pitchFamily="18" charset="0"/>
                        </a:rPr>
                        <a:t>Name Pair</a:t>
                      </a:r>
                    </a:p>
                  </a:txBody>
                  <a:tcPr anchor="ctr"/>
                </a:tc>
                <a:tc>
                  <a:txBody>
                    <a:bodyPr/>
                    <a:lstStyle/>
                    <a:p>
                      <a:pPr algn="ctr"/>
                      <a:r>
                        <a:rPr lang="en-IN"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1046875886"/>
                  </a:ext>
                </a:extLst>
              </a:tr>
              <a:tr h="394270">
                <a:tc>
                  <a:txBody>
                    <a:bodyPr/>
                    <a:lstStyle/>
                    <a:p>
                      <a:pPr algn="ctr"/>
                      <a:r>
                        <a:rPr lang="en-IN" dirty="0">
                          <a:latin typeface="Times New Roman" panose="02020603050405020304" pitchFamily="18" charset="0"/>
                          <a:cs typeface="Times New Roman" panose="02020603050405020304" pitchFamily="18" charset="0"/>
                        </a:rPr>
                        <a:t>Year </a:t>
                      </a:r>
                    </a:p>
                  </a:txBody>
                  <a:tcPr anchor="ctr"/>
                </a:tc>
                <a:tc>
                  <a:txBody>
                    <a:bodyPr/>
                    <a:lstStyle/>
                    <a:p>
                      <a:pPr algn="ctr"/>
                      <a:r>
                        <a:rPr lang="en-IN"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2121158148"/>
                  </a:ext>
                </a:extLst>
              </a:tr>
              <a:tr h="394270">
                <a:tc>
                  <a:txBody>
                    <a:bodyPr/>
                    <a:lstStyle/>
                    <a:p>
                      <a:pPr algn="ctr"/>
                      <a:r>
                        <a:rPr lang="en-IN" dirty="0">
                          <a:latin typeface="Times New Roman" panose="02020603050405020304" pitchFamily="18" charset="0"/>
                          <a:cs typeface="Times New Roman" panose="02020603050405020304" pitchFamily="18" charset="0"/>
                        </a:rPr>
                        <a:t>Month </a:t>
                      </a:r>
                    </a:p>
                  </a:txBody>
                  <a:tcPr anchor="ctr"/>
                </a:tc>
                <a:tc>
                  <a:txBody>
                    <a:bodyPr/>
                    <a:lstStyle/>
                    <a:p>
                      <a:pPr algn="ctr"/>
                      <a:r>
                        <a:rPr lang="en-IN"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37087316"/>
                  </a:ext>
                </a:extLst>
              </a:tr>
              <a:tr h="394270">
                <a:tc>
                  <a:txBody>
                    <a:bodyPr/>
                    <a:lstStyle/>
                    <a:p>
                      <a:pPr algn="ctr"/>
                      <a:r>
                        <a:rPr lang="en-IN" dirty="0">
                          <a:latin typeface="Times New Roman" panose="02020603050405020304" pitchFamily="18" charset="0"/>
                          <a:cs typeface="Times New Roman" panose="02020603050405020304" pitchFamily="18" charset="0"/>
                        </a:rPr>
                        <a:t>Quarter </a:t>
                      </a:r>
                    </a:p>
                  </a:txBody>
                  <a:tcPr anchor="ctr"/>
                </a:tc>
                <a:tc>
                  <a:txBody>
                    <a:bodyPr/>
                    <a:lstStyle/>
                    <a:p>
                      <a:pPr algn="ctr"/>
                      <a:r>
                        <a:rPr lang="en-IN"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1164583483"/>
                  </a:ext>
                </a:extLst>
              </a:tr>
            </a:tbl>
          </a:graphicData>
        </a:graphic>
      </p:graphicFrame>
    </p:spTree>
    <p:extLst>
      <p:ext uri="{BB962C8B-B14F-4D97-AF65-F5344CB8AC3E}">
        <p14:creationId xmlns:p14="http://schemas.microsoft.com/office/powerpoint/2010/main" val="392410535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88124" y="723901"/>
            <a:ext cx="8815754" cy="1286648"/>
          </a:xfrm>
        </p:spPr>
        <p:txBody>
          <a:bodyPr anchor="ctr">
            <a:normAutofit/>
          </a:bodyPr>
          <a:lstStyle/>
          <a:p>
            <a:pPr algn="ctr"/>
            <a:r>
              <a:rPr lang="en-IN" dirty="0">
                <a:latin typeface="Times New Roman" panose="02020603050405020304" pitchFamily="18" charset="0"/>
                <a:cs typeface="Times New Roman" panose="02020603050405020304" pitchFamily="18" charset="0"/>
              </a:rPr>
              <a:t>EDA: Deal Cost Box Plot</a:t>
            </a:r>
            <a:endParaRPr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6" name="Rectangle 15">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D7161C01-B1D7-496E-A4E2-FAB719D8C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 y="2829175"/>
            <a:ext cx="11964701" cy="3444953"/>
          </a:xfrm>
          <a:prstGeom prst="rect">
            <a:avLst/>
          </a:prstGeom>
        </p:spPr>
      </p:pic>
      <p:sp>
        <p:nvSpPr>
          <p:cNvPr id="3" name="Rectangle 2">
            <a:extLst>
              <a:ext uri="{FF2B5EF4-FFF2-40B4-BE49-F238E27FC236}">
                <a16:creationId xmlns:a16="http://schemas.microsoft.com/office/drawing/2014/main" id="{3D518B5B-9955-1DEF-E866-4C697E49DF04}"/>
              </a:ext>
            </a:extLst>
          </p:cNvPr>
          <p:cNvSpPr/>
          <p:nvPr/>
        </p:nvSpPr>
        <p:spPr>
          <a:xfrm>
            <a:off x="557048" y="2402908"/>
            <a:ext cx="4614042" cy="4262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Deal Cost</a:t>
            </a:r>
            <a:r>
              <a:rPr lang="en-US" b="1" dirty="0">
                <a:latin typeface="Times New Roman" panose="02020603050405020304" pitchFamily="18" charset="0"/>
                <a:cs typeface="Times New Roman" panose="02020603050405020304" pitchFamily="18" charset="0"/>
              </a:rPr>
              <a:t> Variable With Outliers</a:t>
            </a:r>
            <a:endParaRPr lang="en-IN"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C61ED54-CEB2-3232-33E5-21DA38696C0E}"/>
              </a:ext>
            </a:extLst>
          </p:cNvPr>
          <p:cNvSpPr/>
          <p:nvPr/>
        </p:nvSpPr>
        <p:spPr>
          <a:xfrm>
            <a:off x="7020911" y="2419968"/>
            <a:ext cx="4614042" cy="4262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Deal Cost</a:t>
            </a:r>
            <a:r>
              <a:rPr lang="en-US" b="1" dirty="0">
                <a:latin typeface="Times New Roman" panose="02020603050405020304" pitchFamily="18" charset="0"/>
                <a:cs typeface="Times New Roman" panose="02020603050405020304" pitchFamily="18" charset="0"/>
              </a:rPr>
              <a:t> Variable Without Outliers</a:t>
            </a:r>
            <a:endParaRPr lang="en-IN" b="1"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6A83B0C8-CA51-4649-AA86-E37AFA13F89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32291" y="240090"/>
            <a:ext cx="626779" cy="592806"/>
          </a:xfrm>
          <a:prstGeom prst="rect">
            <a:avLst/>
          </a:prstGeom>
        </p:spPr>
      </p:pic>
    </p:spTree>
    <p:extLst>
      <p:ext uri="{BB962C8B-B14F-4D97-AF65-F5344CB8AC3E}">
        <p14:creationId xmlns:p14="http://schemas.microsoft.com/office/powerpoint/2010/main" val="160501329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6E4E8FC-2C27-402F-BB5C-D32CD706A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38883" y="1000366"/>
            <a:ext cx="3995397" cy="1239627"/>
          </a:xfrm>
        </p:spPr>
        <p:txBody>
          <a:bodyPr anchor="b">
            <a:normAutofit/>
          </a:bodyPr>
          <a:lstStyle/>
          <a:p>
            <a:pPr algn="ctr"/>
            <a:r>
              <a:rPr lang="en-GB" dirty="0">
                <a:latin typeface="Times New Roman" panose="02020603050405020304" pitchFamily="18" charset="0"/>
                <a:cs typeface="Times New Roman" panose="02020603050405020304" pitchFamily="18" charset="0"/>
              </a:rPr>
              <a:t>Logarithmic Transformation</a:t>
            </a:r>
          </a:p>
        </p:txBody>
      </p:sp>
      <p:sp>
        <p:nvSpPr>
          <p:cNvPr id="3" name="Content Placeholder"/>
          <p:cNvSpPr>
            <a:spLocks noGrp="1"/>
          </p:cNvSpPr>
          <p:nvPr>
            <p:ph idx="1"/>
          </p:nvPr>
        </p:nvSpPr>
        <p:spPr>
          <a:xfrm>
            <a:off x="1038883" y="2608174"/>
            <a:ext cx="3950677" cy="2731079"/>
          </a:xfrm>
        </p:spPr>
        <p:txBody>
          <a:bodyPr>
            <a:normAutofit/>
          </a:bodyPr>
          <a:lstStyle/>
          <a:p>
            <a:pPr lvl="0" algn="ctr"/>
            <a:r>
              <a:rPr lang="en-GB" sz="1600" dirty="0">
                <a:latin typeface="Times New Roman" panose="02020603050405020304" pitchFamily="18" charset="0"/>
                <a:cs typeface="Times New Roman" panose="02020603050405020304" pitchFamily="18" charset="0"/>
              </a:rPr>
              <a:t>Log Transformation is used to make our Skewed Data(Deal Cost) more normal and balanced. It improves the linearity between our dependent and independent variables. It also boosts validity of our statistical analysis.</a:t>
            </a:r>
          </a:p>
          <a:p>
            <a:pPr lvl="0" algn="ctr"/>
            <a:r>
              <a:rPr lang="en-GB" sz="1600" dirty="0">
                <a:latin typeface="Times New Roman" panose="02020603050405020304" pitchFamily="18" charset="0"/>
                <a:cs typeface="Times New Roman" panose="02020603050405020304" pitchFamily="18" charset="0"/>
              </a:rPr>
              <a:t>Log Transformation also de-emphasizes outliers. The idea is that taking the log of the data can restore symmetry to the data.</a:t>
            </a:r>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1" name="Picture 10">
            <a:extLst>
              <a:ext uri="{FF2B5EF4-FFF2-40B4-BE49-F238E27FC236}">
                <a16:creationId xmlns:a16="http://schemas.microsoft.com/office/drawing/2014/main" id="{550ABBC7-D084-4186-92EC-D1F8261400A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100000" contrast="14000"/>
                    </a14:imgEffect>
                  </a14:imgLayer>
                </a14:imgProps>
              </a:ext>
              <a:ext uri="{28A0092B-C50C-407E-A947-70E740481C1C}">
                <a14:useLocalDpi xmlns:a14="http://schemas.microsoft.com/office/drawing/2010/main" val="0"/>
              </a:ext>
            </a:extLst>
          </a:blip>
          <a:stretch>
            <a:fillRect/>
          </a:stretch>
        </p:blipFill>
        <p:spPr>
          <a:xfrm>
            <a:off x="11432679" y="106017"/>
            <a:ext cx="626779" cy="592806"/>
          </a:xfrm>
          <a:prstGeom prst="rect">
            <a:avLst/>
          </a:prstGeom>
        </p:spPr>
      </p:pic>
    </p:spTree>
    <p:extLst>
      <p:ext uri="{BB962C8B-B14F-4D97-AF65-F5344CB8AC3E}">
        <p14:creationId xmlns:p14="http://schemas.microsoft.com/office/powerpoint/2010/main" val="7397585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pic>
        <p:nvPicPr>
          <p:cNvPr id="5" name="Picture 4">
            <a:extLst>
              <a:ext uri="{FF2B5EF4-FFF2-40B4-BE49-F238E27FC236}">
                <a16:creationId xmlns:a16="http://schemas.microsoft.com/office/drawing/2014/main" id="{50C0824C-E992-4F21-A9F9-2E6CE2055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sp>
        <p:nvSpPr>
          <p:cNvPr id="2" name="Title"/>
          <p:cNvSpPr>
            <a:spLocks noGrp="1"/>
          </p:cNvSpPr>
          <p:nvPr>
            <p:ph type="ctrTitle"/>
          </p:nvPr>
        </p:nvSpPr>
        <p:spPr>
          <a:xfrm>
            <a:off x="1038883" y="1000366"/>
            <a:ext cx="3995397" cy="1239627"/>
          </a:xfrm>
        </p:spPr>
        <p:txBody>
          <a:bodyPr anchor="ctr">
            <a:normAutofit/>
          </a:bodyPr>
          <a:lstStyle/>
          <a:p>
            <a:pPr algn="ctr"/>
            <a:r>
              <a:rPr lang="en-GB" dirty="0">
                <a:latin typeface="Times New Roman" panose="02020603050405020304" pitchFamily="18" charset="0"/>
                <a:cs typeface="Times New Roman" panose="02020603050405020304" pitchFamily="18" charset="0"/>
              </a:rPr>
              <a:t>Data Encoding</a:t>
            </a:r>
          </a:p>
        </p:txBody>
      </p:sp>
      <p:sp>
        <p:nvSpPr>
          <p:cNvPr id="3" name="Content Placeholder"/>
          <p:cNvSpPr>
            <a:spLocks noGrp="1"/>
          </p:cNvSpPr>
          <p:nvPr>
            <p:ph idx="1"/>
          </p:nvPr>
        </p:nvSpPr>
        <p:spPr>
          <a:xfrm>
            <a:off x="1038883" y="2884395"/>
            <a:ext cx="3950677" cy="2469140"/>
          </a:xfrm>
        </p:spPr>
        <p:txBody>
          <a:bodyPr>
            <a:normAutofit fontScale="77500" lnSpcReduction="20000"/>
          </a:bodyPr>
          <a:lstStyle/>
          <a:p>
            <a:pPr lvl="0" algn="ctr"/>
            <a:r>
              <a:rPr lang="en-GB" dirty="0">
                <a:latin typeface="Times New Roman" panose="02020603050405020304" pitchFamily="18" charset="0"/>
                <a:cs typeface="Times New Roman" panose="02020603050405020304" pitchFamily="18" charset="0"/>
              </a:rPr>
              <a:t>We used Target Encoding to convert independent variables from Objects to Numerical.</a:t>
            </a:r>
          </a:p>
          <a:p>
            <a:pPr algn="ctr"/>
            <a:r>
              <a:rPr lang="en-GB" dirty="0">
                <a:latin typeface="Times New Roman" panose="02020603050405020304" pitchFamily="18" charset="0"/>
                <a:cs typeface="Times New Roman" panose="02020603050405020304" pitchFamily="18" charset="0"/>
              </a:rPr>
              <a:t>We used Label Encoding to convert dependent variable from Objects to Numerical.</a:t>
            </a:r>
          </a:p>
          <a:p>
            <a:pPr lvl="0" algn="ctr"/>
            <a:r>
              <a:rPr lang="en-US" dirty="0">
                <a:latin typeface="Times New Roman" panose="02020603050405020304" pitchFamily="18" charset="0"/>
                <a:cs typeface="Times New Roman" panose="02020603050405020304" pitchFamily="18" charset="0"/>
              </a:rPr>
              <a:t>Target encoding involves replacing a categorical feature with average target value of all data points belonging to the category</a:t>
            </a:r>
            <a:r>
              <a:rPr lang="en-US" dirty="0"/>
              <a:t>.</a:t>
            </a:r>
            <a:endParaRPr lang="en-GB" dirty="0"/>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1" name="Picture 10">
            <a:extLst>
              <a:ext uri="{FF2B5EF4-FFF2-40B4-BE49-F238E27FC236}">
                <a16:creationId xmlns:a16="http://schemas.microsoft.com/office/drawing/2014/main" id="{4A32E58D-B6EC-4C58-8879-5EA3F2890EF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100000" contrast="14000"/>
                    </a14:imgEffect>
                  </a14:imgLayer>
                </a14:imgProps>
              </a:ext>
              <a:ext uri="{28A0092B-C50C-407E-A947-70E740481C1C}">
                <a14:useLocalDpi xmlns:a14="http://schemas.microsoft.com/office/drawing/2010/main" val="0"/>
              </a:ext>
            </a:extLst>
          </a:blip>
          <a:stretch>
            <a:fillRect/>
          </a:stretch>
        </p:blipFill>
        <p:spPr>
          <a:xfrm>
            <a:off x="11432679" y="106017"/>
            <a:ext cx="626779" cy="592806"/>
          </a:xfrm>
          <a:prstGeom prst="rect">
            <a:avLst/>
          </a:prstGeom>
        </p:spPr>
      </p:pic>
    </p:spTree>
    <p:extLst>
      <p:ext uri="{BB962C8B-B14F-4D97-AF65-F5344CB8AC3E}">
        <p14:creationId xmlns:p14="http://schemas.microsoft.com/office/powerpoint/2010/main" val="42275583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pic>
        <p:nvPicPr>
          <p:cNvPr id="9" name="Picture 8">
            <a:extLst>
              <a:ext uri="{FF2B5EF4-FFF2-40B4-BE49-F238E27FC236}">
                <a16:creationId xmlns:a16="http://schemas.microsoft.com/office/drawing/2014/main" id="{18B962D3-65F7-43CF-8EFB-F4492AC28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sp>
        <p:nvSpPr>
          <p:cNvPr id="2" name="Title"/>
          <p:cNvSpPr>
            <a:spLocks noGrp="1"/>
          </p:cNvSpPr>
          <p:nvPr>
            <p:ph type="ctrTitle"/>
          </p:nvPr>
        </p:nvSpPr>
        <p:spPr>
          <a:xfrm>
            <a:off x="1038883" y="1000366"/>
            <a:ext cx="3995397" cy="1239627"/>
          </a:xfrm>
        </p:spPr>
        <p:txBody>
          <a:bodyPr anchor="b">
            <a:normAutofit/>
          </a:bodyPr>
          <a:lstStyle/>
          <a:p>
            <a:pPr algn="ctr">
              <a:lnSpc>
                <a:spcPct val="100000"/>
              </a:lnSpc>
            </a:pPr>
            <a:r>
              <a:rPr lang="en-GB" sz="2700" dirty="0">
                <a:latin typeface="Times New Roman" panose="02020603050405020304" pitchFamily="18" charset="0"/>
                <a:cs typeface="Times New Roman" panose="02020603050405020304" pitchFamily="18" charset="0"/>
              </a:rPr>
              <a:t>Splitting the data for Train &amp; Test Model:Why Split ?</a:t>
            </a:r>
          </a:p>
        </p:txBody>
      </p:sp>
      <p:sp>
        <p:nvSpPr>
          <p:cNvPr id="3" name="Content Placeholder"/>
          <p:cNvSpPr>
            <a:spLocks noGrp="1"/>
          </p:cNvSpPr>
          <p:nvPr>
            <p:ph idx="1"/>
          </p:nvPr>
        </p:nvSpPr>
        <p:spPr>
          <a:xfrm>
            <a:off x="1038883" y="2884395"/>
            <a:ext cx="3950677" cy="2469140"/>
          </a:xfrm>
        </p:spPr>
        <p:txBody>
          <a:bodyPr>
            <a:normAutofit fontScale="92500" lnSpcReduction="10000"/>
          </a:bodyPr>
          <a:lstStyle/>
          <a:p>
            <a:pPr lvl="0" algn="ctr">
              <a:lnSpc>
                <a:spcPct val="100000"/>
              </a:lnSpc>
            </a:pPr>
            <a:r>
              <a:rPr lang="en-GB" sz="1600" dirty="0">
                <a:latin typeface="Times New Roman" panose="02020603050405020304" pitchFamily="18" charset="0"/>
                <a:cs typeface="Times New Roman" panose="02020603050405020304" pitchFamily="18" charset="0"/>
              </a:rPr>
              <a:t>In machine learning, data splitting is typically done to avoid overfitting.</a:t>
            </a:r>
          </a:p>
          <a:p>
            <a:pPr lvl="0" algn="ctr">
              <a:lnSpc>
                <a:spcPct val="100000"/>
              </a:lnSpc>
            </a:pPr>
            <a:r>
              <a:rPr lang="en-GB" sz="1600" dirty="0">
                <a:latin typeface="Times New Roman" panose="02020603050405020304" pitchFamily="18" charset="0"/>
                <a:cs typeface="Times New Roman" panose="02020603050405020304" pitchFamily="18" charset="0"/>
              </a:rPr>
              <a:t>We need to split a dataset into train and test sets to evaluate how well our machine learning model performs</a:t>
            </a:r>
          </a:p>
          <a:p>
            <a:pPr lvl="0" algn="ctr">
              <a:lnSpc>
                <a:spcPct val="100000"/>
              </a:lnSpc>
            </a:pPr>
            <a:r>
              <a:rPr lang="en-GB" sz="1600" dirty="0">
                <a:latin typeface="Times New Roman" panose="02020603050405020304" pitchFamily="18" charset="0"/>
                <a:cs typeface="Times New Roman" panose="02020603050405020304" pitchFamily="18" charset="0"/>
              </a:rPr>
              <a:t>Splitting your dataset is essential for an unbiased evaluation of prediction performance</a:t>
            </a:r>
          </a:p>
          <a:p>
            <a:pPr lvl="0" algn="ctr">
              <a:lnSpc>
                <a:spcPct val="100000"/>
              </a:lnSpc>
            </a:pPr>
            <a:r>
              <a:rPr lang="en-GB" sz="1600" dirty="0">
                <a:latin typeface="Times New Roman" panose="02020603050405020304" pitchFamily="18" charset="0"/>
                <a:cs typeface="Times New Roman" panose="02020603050405020304" pitchFamily="18" charset="0"/>
              </a:rPr>
              <a:t>We need to split the data before Scaling to avoid Data Leakage.</a:t>
            </a:r>
          </a:p>
          <a:p>
            <a:pPr algn="ctr">
              <a:lnSpc>
                <a:spcPct val="100000"/>
              </a:lnSpc>
            </a:pPr>
            <a:endParaRPr lang="en-GB" sz="1400" dirty="0"/>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Oval 3">
            <a:extLst>
              <a:ext uri="{FF2B5EF4-FFF2-40B4-BE49-F238E27FC236}">
                <a16:creationId xmlns:a16="http://schemas.microsoft.com/office/drawing/2014/main" id="{29B92F97-1386-DC58-7A5E-7B7B38544250}"/>
              </a:ext>
            </a:extLst>
          </p:cNvPr>
          <p:cNvSpPr/>
          <p:nvPr/>
        </p:nvSpPr>
        <p:spPr>
          <a:xfrm>
            <a:off x="6496860" y="1220966"/>
            <a:ext cx="4502822" cy="4500562"/>
          </a:xfrm>
          <a:prstGeom prst="ellipse">
            <a:avLst/>
          </a:prstGeom>
          <a:solidFill>
            <a:schemeClr val="accent1">
              <a:lumMod val="75000"/>
            </a:schemeClr>
          </a:solidFill>
          <a:ln w="12700" cap="flat" cmpd="sng" algn="ctr">
            <a:solidFill>
              <a:srgbClr val="5B9BD5">
                <a:shade val="50000"/>
              </a:srgbClr>
            </a:solidFill>
            <a:prstDash val="solid"/>
            <a:miter lim="800000"/>
          </a:ln>
          <a:effectLst/>
        </p:spPr>
        <p:txBody>
          <a:bodyPr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prstClr val="white"/>
                </a:solidFill>
                <a:effectLst/>
                <a:uLnTx/>
                <a:uFillTx/>
                <a:latin typeface="Arial" panose="020B0604020202020204"/>
              </a:rPr>
              <a:t>Data Set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prstClr val="white"/>
                </a:solidFill>
                <a:effectLst/>
                <a:uLnTx/>
                <a:uFillTx/>
                <a:latin typeface="Arial" panose="020B0604020202020204"/>
              </a:rPr>
              <a:t>100%</a:t>
            </a:r>
            <a:endParaRPr kumimoji="0" lang="en-gb" sz="2000" b="0" i="0" u="none" strike="noStrike" kern="0" cap="none" spc="0" normalizeH="0" baseline="0" noProof="0" dirty="0">
              <a:ln>
                <a:noFill/>
              </a:ln>
              <a:solidFill>
                <a:prstClr val="white"/>
              </a:solidFill>
              <a:effectLst/>
              <a:uLnTx/>
              <a:uFillTx/>
              <a:latin typeface="Arial" panose="020B0604020202020204"/>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Arial" panose="020B0604020202020204"/>
              <a:ea typeface="+mn-ea"/>
              <a:cs typeface="+mn-cs"/>
            </a:endParaRPr>
          </a:p>
        </p:txBody>
      </p:sp>
      <p:pic>
        <p:nvPicPr>
          <p:cNvPr id="5" name="Picture 4">
            <a:extLst>
              <a:ext uri="{FF2B5EF4-FFF2-40B4-BE49-F238E27FC236}">
                <a16:creationId xmlns:a16="http://schemas.microsoft.com/office/drawing/2014/main" id="{E960FD0F-799E-5671-FFDD-9A1B69A111EC}"/>
              </a:ext>
            </a:extLst>
          </p:cNvPr>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colorTemperature colorTemp="4700"/>
                    </a14:imgEffect>
                    <a14:imgEffect>
                      <a14:brightnessContrast bright="40000" contrast="20000"/>
                    </a14:imgEffect>
                  </a14:imgLayer>
                </a14:imgProps>
              </a:ext>
            </a:extLst>
          </a:blip>
          <a:stretch>
            <a:fillRect/>
          </a:stretch>
        </p:blipFill>
        <p:spPr>
          <a:xfrm>
            <a:off x="7202801" y="2776905"/>
            <a:ext cx="3090940" cy="2944623"/>
          </a:xfrm>
          <a:prstGeom prst="rect">
            <a:avLst/>
          </a:prstGeom>
        </p:spPr>
      </p:pic>
      <p:pic>
        <p:nvPicPr>
          <p:cNvPr id="7" name="Picture 6">
            <a:extLst>
              <a:ext uri="{FF2B5EF4-FFF2-40B4-BE49-F238E27FC236}">
                <a16:creationId xmlns:a16="http://schemas.microsoft.com/office/drawing/2014/main" id="{FA86722C-E966-4250-6FF9-229622609946}"/>
              </a:ext>
            </a:extLst>
          </p:cNvPr>
          <p:cNvPicPr>
            <a:picLocks noChangeAspect="1"/>
          </p:cNvPicPr>
          <p:nvPr/>
        </p:nvPicPr>
        <p:blipFill>
          <a:blip r:embed="rId5">
            <a:duotone>
              <a:prstClr val="black"/>
              <a:schemeClr val="accent1">
                <a:tint val="45000"/>
                <a:satMod val="400000"/>
              </a:schemeClr>
            </a:duotone>
            <a:extLst>
              <a:ext uri="{BEBA8EAE-BF5A-486C-A8C5-ECC9F3942E4B}">
                <a14:imgProps xmlns:a14="http://schemas.microsoft.com/office/drawing/2010/main">
                  <a14:imgLayer r:embed="rId6">
                    <a14:imgEffect>
                      <a14:sharpenSoften amount="50000"/>
                    </a14:imgEffect>
                    <a14:imgEffect>
                      <a14:brightnessContrast bright="40000" contrast="40000"/>
                    </a14:imgEffect>
                  </a14:imgLayer>
                </a14:imgProps>
              </a:ext>
            </a:extLst>
          </a:blip>
          <a:stretch>
            <a:fillRect/>
          </a:stretch>
        </p:blipFill>
        <p:spPr>
          <a:xfrm>
            <a:off x="7757585" y="3727963"/>
            <a:ext cx="1981372" cy="1993565"/>
          </a:xfrm>
          <a:prstGeom prst="rect">
            <a:avLst/>
          </a:prstGeom>
        </p:spPr>
      </p:pic>
      <p:pic>
        <p:nvPicPr>
          <p:cNvPr id="18" name="Picture 17">
            <a:extLst>
              <a:ext uri="{FF2B5EF4-FFF2-40B4-BE49-F238E27FC236}">
                <a16:creationId xmlns:a16="http://schemas.microsoft.com/office/drawing/2014/main" id="{9BB05CFB-55FD-432A-9F54-F7B4D1A42F0F}"/>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100000"/>
                    </a14:imgEffect>
                    <a14:imgEffect>
                      <a14:brightnessContrast bright="100000" contrast="14000"/>
                    </a14:imgEffect>
                  </a14:imgLayer>
                </a14:imgProps>
              </a:ext>
              <a:ext uri="{28A0092B-C50C-407E-A947-70E740481C1C}">
                <a14:useLocalDpi xmlns:a14="http://schemas.microsoft.com/office/drawing/2010/main" val="0"/>
              </a:ext>
            </a:extLst>
          </a:blip>
          <a:stretch>
            <a:fillRect/>
          </a:stretch>
        </p:blipFill>
        <p:spPr>
          <a:xfrm>
            <a:off x="11432679" y="106017"/>
            <a:ext cx="626779" cy="592806"/>
          </a:xfrm>
          <a:prstGeom prst="rect">
            <a:avLst/>
          </a:prstGeom>
        </p:spPr>
      </p:pic>
    </p:spTree>
    <p:extLst>
      <p:ext uri="{BB962C8B-B14F-4D97-AF65-F5344CB8AC3E}">
        <p14:creationId xmlns:p14="http://schemas.microsoft.com/office/powerpoint/2010/main" val="123961292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pic>
        <p:nvPicPr>
          <p:cNvPr id="8" name="Picture 7">
            <a:extLst>
              <a:ext uri="{FF2B5EF4-FFF2-40B4-BE49-F238E27FC236}">
                <a16:creationId xmlns:a16="http://schemas.microsoft.com/office/drawing/2014/main" id="{4F1D2A2A-4E1F-4D53-A6BC-042CCCCE6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sp>
        <p:nvSpPr>
          <p:cNvPr id="2" name="Title"/>
          <p:cNvSpPr>
            <a:spLocks noGrp="1"/>
          </p:cNvSpPr>
          <p:nvPr>
            <p:ph type="ctrTitle"/>
          </p:nvPr>
        </p:nvSpPr>
        <p:spPr>
          <a:xfrm>
            <a:off x="1038883" y="1000366"/>
            <a:ext cx="3995397" cy="1239627"/>
          </a:xfrm>
        </p:spPr>
        <p:txBody>
          <a:bodyPr anchor="b">
            <a:normAutofit/>
          </a:bodyPr>
          <a:lstStyle/>
          <a:p>
            <a:pPr algn="ctr"/>
            <a:r>
              <a:rPr lang="en-GB" dirty="0">
                <a:latin typeface="Times New Roman" panose="02020603050405020304" pitchFamily="18" charset="0"/>
                <a:cs typeface="Times New Roman" panose="02020603050405020304" pitchFamily="18" charset="0"/>
              </a:rPr>
              <a:t>Data Exploration and Understanding</a:t>
            </a:r>
          </a:p>
        </p:txBody>
      </p:sp>
      <p:sp>
        <p:nvSpPr>
          <p:cNvPr id="3" name="Content Placeholder"/>
          <p:cNvSpPr>
            <a:spLocks noGrp="1"/>
          </p:cNvSpPr>
          <p:nvPr>
            <p:ph idx="1"/>
          </p:nvPr>
        </p:nvSpPr>
        <p:spPr>
          <a:xfrm>
            <a:off x="1038883" y="2764602"/>
            <a:ext cx="3950677" cy="2588933"/>
          </a:xfrm>
        </p:spPr>
        <p:txBody>
          <a:bodyPr>
            <a:normAutofit fontScale="92500" lnSpcReduction="10000"/>
          </a:bodyPr>
          <a:lstStyle/>
          <a:p>
            <a:pPr lvl="0" algn="ctr">
              <a:lnSpc>
                <a:spcPct val="100000"/>
              </a:lnSpc>
            </a:pPr>
            <a:r>
              <a:rPr lang="en-GB" dirty="0"/>
              <a:t> </a:t>
            </a:r>
            <a:r>
              <a:rPr lang="en-GB" sz="1900" dirty="0">
                <a:latin typeface="Times New Roman" panose="02020603050405020304" pitchFamily="18" charset="0"/>
                <a:cs typeface="Times New Roman" panose="02020603050405020304" pitchFamily="18" charset="0"/>
              </a:rPr>
              <a:t>Dependent Variable: Deal Status Cost (Win and Lost)</a:t>
            </a:r>
          </a:p>
          <a:p>
            <a:pPr lvl="0" algn="ctr">
              <a:lnSpc>
                <a:spcPct val="100000"/>
              </a:lnSpc>
            </a:pPr>
            <a:r>
              <a:rPr lang="en-GB" sz="1900" dirty="0">
                <a:latin typeface="Times New Roman" panose="02020603050405020304" pitchFamily="18" charset="0"/>
                <a:cs typeface="Times New Roman" panose="02020603050405020304" pitchFamily="18" charset="0"/>
              </a:rPr>
              <a:t>  Independent Variable: 8 variables excluding target variable</a:t>
            </a:r>
          </a:p>
          <a:p>
            <a:pPr lvl="0" algn="ctr">
              <a:lnSpc>
                <a:spcPct val="100000"/>
              </a:lnSpc>
            </a:pPr>
            <a:r>
              <a:rPr lang="en-GB" sz="1900" dirty="0">
                <a:latin typeface="Times New Roman" panose="02020603050405020304" pitchFamily="18" charset="0"/>
                <a:cs typeface="Times New Roman" panose="02020603050405020304" pitchFamily="18" charset="0"/>
              </a:rPr>
              <a:t> No of Observation in the data: 10061</a:t>
            </a:r>
          </a:p>
          <a:p>
            <a:pPr lvl="0" algn="ctr">
              <a:lnSpc>
                <a:spcPct val="100000"/>
              </a:lnSpc>
            </a:pPr>
            <a:r>
              <a:rPr lang="en-GB" sz="1900" dirty="0">
                <a:latin typeface="Times New Roman" panose="02020603050405020304" pitchFamily="18" charset="0"/>
                <a:cs typeface="Times New Roman" panose="02020603050405020304" pitchFamily="18" charset="0"/>
              </a:rPr>
              <a:t> Data Sample year: 2011 to 2019</a:t>
            </a:r>
          </a:p>
          <a:p>
            <a:pPr lvl="0" algn="ctr">
              <a:lnSpc>
                <a:spcPct val="100000"/>
              </a:lnSpc>
            </a:pPr>
            <a:r>
              <a:rPr lang="en-GB" sz="1900" dirty="0">
                <a:latin typeface="Times New Roman" panose="02020603050405020304" pitchFamily="18" charset="0"/>
                <a:cs typeface="Times New Roman" panose="02020603050405020304" pitchFamily="18" charset="0"/>
              </a:rPr>
              <a:t> All variables are in string format except Deal Cost and Deal Date</a:t>
            </a:r>
          </a:p>
          <a:p>
            <a:pPr algn="ctr"/>
            <a:endParaRPr lang="en-GB" dirty="0"/>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1" name="Picture 10">
            <a:extLst>
              <a:ext uri="{FF2B5EF4-FFF2-40B4-BE49-F238E27FC236}">
                <a16:creationId xmlns:a16="http://schemas.microsoft.com/office/drawing/2014/main" id="{7B26F7D2-26BB-4E11-8D2F-9EDAF14E66B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100000" contrast="14000"/>
                    </a14:imgEffect>
                  </a14:imgLayer>
                </a14:imgProps>
              </a:ext>
              <a:ext uri="{28A0092B-C50C-407E-A947-70E740481C1C}">
                <a14:useLocalDpi xmlns:a14="http://schemas.microsoft.com/office/drawing/2010/main" val="0"/>
              </a:ext>
            </a:extLst>
          </a:blip>
          <a:stretch>
            <a:fillRect/>
          </a:stretch>
        </p:blipFill>
        <p:spPr>
          <a:xfrm>
            <a:off x="11432679" y="106017"/>
            <a:ext cx="626779" cy="592806"/>
          </a:xfrm>
          <a:prstGeom prst="rect">
            <a:avLst/>
          </a:prstGeom>
        </p:spPr>
      </p:pic>
    </p:spTree>
    <p:extLst>
      <p:ext uri="{BB962C8B-B14F-4D97-AF65-F5344CB8AC3E}">
        <p14:creationId xmlns:p14="http://schemas.microsoft.com/office/powerpoint/2010/main" val="82663691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pic>
        <p:nvPicPr>
          <p:cNvPr id="5" name="Picture 4">
            <a:extLst>
              <a:ext uri="{FF2B5EF4-FFF2-40B4-BE49-F238E27FC236}">
                <a16:creationId xmlns:a16="http://schemas.microsoft.com/office/drawing/2014/main" id="{4B2883E7-9B83-47FE-946F-97C798840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sp>
        <p:nvSpPr>
          <p:cNvPr id="2" name="Title"/>
          <p:cNvSpPr>
            <a:spLocks noGrp="1"/>
          </p:cNvSpPr>
          <p:nvPr>
            <p:ph type="ctrTitle"/>
          </p:nvPr>
        </p:nvSpPr>
        <p:spPr>
          <a:xfrm>
            <a:off x="1038883" y="1000366"/>
            <a:ext cx="3995397" cy="1239627"/>
          </a:xfrm>
        </p:spPr>
        <p:txBody>
          <a:bodyPr anchor="ctr">
            <a:normAutofit/>
          </a:bodyPr>
          <a:lstStyle/>
          <a:p>
            <a:pPr algn="ctr"/>
            <a:r>
              <a:rPr lang="en-GB" dirty="0">
                <a:latin typeface="Times New Roman" panose="02020603050405020304" pitchFamily="18" charset="0"/>
                <a:cs typeface="Times New Roman" panose="02020603050405020304" pitchFamily="18" charset="0"/>
              </a:rPr>
              <a:t>Data Scaling</a:t>
            </a:r>
          </a:p>
        </p:txBody>
      </p:sp>
      <p:sp>
        <p:nvSpPr>
          <p:cNvPr id="3" name="Content Placeholder"/>
          <p:cNvSpPr>
            <a:spLocks noGrp="1"/>
          </p:cNvSpPr>
          <p:nvPr>
            <p:ph idx="1"/>
          </p:nvPr>
        </p:nvSpPr>
        <p:spPr>
          <a:xfrm>
            <a:off x="1038883" y="2884395"/>
            <a:ext cx="3950677" cy="2469140"/>
          </a:xfrm>
        </p:spPr>
        <p:txBody>
          <a:bodyPr>
            <a:normAutofit fontScale="70000" lnSpcReduction="20000"/>
          </a:bodyPr>
          <a:lstStyle/>
          <a:p>
            <a:pPr algn="ctr">
              <a:lnSpc>
                <a:spcPct val="100000"/>
              </a:lnSpc>
            </a:pPr>
            <a:r>
              <a:rPr lang="en-GB" sz="2100" dirty="0">
                <a:latin typeface="Times New Roman" panose="02020603050405020304" pitchFamily="18" charset="0"/>
                <a:cs typeface="Times New Roman" panose="02020603050405020304" pitchFamily="18" charset="0"/>
              </a:rPr>
              <a:t>Input variables may have different units – that, in turn, may mean the variables have different scales.</a:t>
            </a:r>
            <a:endParaRPr lang="en-GB" sz="1800" dirty="0">
              <a:latin typeface="Times New Roman" panose="02020603050405020304" pitchFamily="18" charset="0"/>
              <a:cs typeface="Times New Roman" panose="02020603050405020304" pitchFamily="18" charset="0"/>
            </a:endParaRPr>
          </a:p>
          <a:p>
            <a:pPr lvl="0" algn="ctr">
              <a:lnSpc>
                <a:spcPct val="100000"/>
              </a:lnSpc>
            </a:pPr>
            <a:r>
              <a:rPr lang="en-GB" sz="1800" dirty="0">
                <a:latin typeface="Times New Roman" panose="02020603050405020304" pitchFamily="18" charset="0"/>
                <a:cs typeface="Times New Roman" panose="02020603050405020304" pitchFamily="18" charset="0"/>
              </a:rPr>
              <a:t>Standardization requires that you know or are able to accurately estimate the mean and standard deviation of observed values. </a:t>
            </a:r>
          </a:p>
          <a:p>
            <a:pPr lvl="0" algn="ctr">
              <a:lnSpc>
                <a:spcPct val="100000"/>
              </a:lnSpc>
            </a:pPr>
            <a:r>
              <a:rPr lang="en-GB" sz="1800" dirty="0">
                <a:latin typeface="Times New Roman" panose="02020603050405020304" pitchFamily="18" charset="0"/>
                <a:cs typeface="Times New Roman" panose="02020603050405020304" pitchFamily="18" charset="0"/>
              </a:rPr>
              <a:t>Formula, :</a:t>
            </a:r>
          </a:p>
          <a:p>
            <a:pPr lvl="0" algn="ctr">
              <a:lnSpc>
                <a:spcPct val="100000"/>
              </a:lnSpc>
            </a:pPr>
            <a:r>
              <a:rPr lang="en-GB" sz="1800" dirty="0">
                <a:latin typeface="Times New Roman" panose="02020603050405020304" pitchFamily="18" charset="0"/>
                <a:cs typeface="Times New Roman" panose="02020603050405020304" pitchFamily="18" charset="0"/>
              </a:rPr>
              <a:t>Y= (X-Mean) /Standard Deviation</a:t>
            </a:r>
          </a:p>
          <a:p>
            <a:pPr lvl="0" algn="ctr">
              <a:lnSpc>
                <a:spcPct val="100000"/>
              </a:lnSpc>
            </a:pPr>
            <a:r>
              <a:rPr lang="en-GB" sz="1800" dirty="0">
                <a:latin typeface="Times New Roman" panose="02020603050405020304" pitchFamily="18" charset="0"/>
                <a:cs typeface="Times New Roman" panose="02020603050405020304" pitchFamily="18" charset="0"/>
              </a:rPr>
              <a:t>We used Standard Scaling technique to scale the data and assigned train and test variables before building a model.</a:t>
            </a:r>
          </a:p>
          <a:p>
            <a:pPr algn="ctr">
              <a:lnSpc>
                <a:spcPct val="100000"/>
              </a:lnSpc>
            </a:pPr>
            <a:endParaRPr lang="en-GB" sz="1700" dirty="0"/>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1" name="Picture 10">
            <a:extLst>
              <a:ext uri="{FF2B5EF4-FFF2-40B4-BE49-F238E27FC236}">
                <a16:creationId xmlns:a16="http://schemas.microsoft.com/office/drawing/2014/main" id="{D7E954C9-958A-43DC-8177-2A70E624F08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100000" contrast="14000"/>
                    </a14:imgEffect>
                  </a14:imgLayer>
                </a14:imgProps>
              </a:ext>
              <a:ext uri="{28A0092B-C50C-407E-A947-70E740481C1C}">
                <a14:useLocalDpi xmlns:a14="http://schemas.microsoft.com/office/drawing/2010/main" val="0"/>
              </a:ext>
            </a:extLst>
          </a:blip>
          <a:stretch>
            <a:fillRect/>
          </a:stretch>
        </p:blipFill>
        <p:spPr>
          <a:xfrm>
            <a:off x="11432679" y="106017"/>
            <a:ext cx="626779" cy="592806"/>
          </a:xfrm>
          <a:prstGeom prst="rect">
            <a:avLst/>
          </a:prstGeom>
        </p:spPr>
      </p:pic>
    </p:spTree>
    <p:extLst>
      <p:ext uri="{BB962C8B-B14F-4D97-AF65-F5344CB8AC3E}">
        <p14:creationId xmlns:p14="http://schemas.microsoft.com/office/powerpoint/2010/main" val="197949067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pic>
        <p:nvPicPr>
          <p:cNvPr id="5" name="Picture 4">
            <a:extLst>
              <a:ext uri="{FF2B5EF4-FFF2-40B4-BE49-F238E27FC236}">
                <a16:creationId xmlns:a16="http://schemas.microsoft.com/office/drawing/2014/main" id="{249C2B3D-7074-4902-91C3-4F317D633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sp>
        <p:nvSpPr>
          <p:cNvPr id="2" name="Title"/>
          <p:cNvSpPr>
            <a:spLocks noGrp="1"/>
          </p:cNvSpPr>
          <p:nvPr>
            <p:ph type="ctrTitle"/>
          </p:nvPr>
        </p:nvSpPr>
        <p:spPr>
          <a:xfrm>
            <a:off x="1038883" y="1000366"/>
            <a:ext cx="3995397" cy="1239627"/>
          </a:xfrm>
        </p:spPr>
        <p:txBody>
          <a:bodyPr anchor="ctr">
            <a:normAutofit/>
          </a:bodyPr>
          <a:lstStyle/>
          <a:p>
            <a:pPr algn="ctr"/>
            <a:r>
              <a:rPr lang="en-GB" dirty="0">
                <a:latin typeface="Times New Roman" panose="02020603050405020304" pitchFamily="18" charset="0"/>
                <a:cs typeface="Times New Roman" panose="02020603050405020304" pitchFamily="18" charset="0"/>
              </a:rPr>
              <a:t>Data Model Building</a:t>
            </a:r>
          </a:p>
        </p:txBody>
      </p:sp>
      <p:sp>
        <p:nvSpPr>
          <p:cNvPr id="3" name="Content Placeholder"/>
          <p:cNvSpPr>
            <a:spLocks noGrp="1"/>
          </p:cNvSpPr>
          <p:nvPr>
            <p:ph idx="1"/>
          </p:nvPr>
        </p:nvSpPr>
        <p:spPr>
          <a:xfrm>
            <a:off x="1038883" y="2884395"/>
            <a:ext cx="3950677" cy="2469140"/>
          </a:xfrm>
        </p:spPr>
        <p:txBody>
          <a:bodyPr>
            <a:normAutofit/>
          </a:bodyPr>
          <a:lstStyle/>
          <a:p>
            <a:pPr lvl="0" algn="ctr">
              <a:lnSpc>
                <a:spcPct val="100000"/>
              </a:lnSpc>
            </a:pPr>
            <a:r>
              <a:rPr lang="en-GB" sz="1600" dirty="0">
                <a:latin typeface="Times New Roman" panose="02020603050405020304" pitchFamily="18" charset="0"/>
                <a:cs typeface="Times New Roman" panose="02020603050405020304" pitchFamily="18" charset="0"/>
              </a:rPr>
              <a:t>Now that we performed EDA’s and Data Pre-processing, we are moving on to Model Building. </a:t>
            </a:r>
          </a:p>
          <a:p>
            <a:pPr lvl="0" algn="ctr">
              <a:lnSpc>
                <a:spcPct val="100000"/>
              </a:lnSpc>
            </a:pPr>
            <a:r>
              <a:rPr lang="en-GB" sz="1600" dirty="0">
                <a:latin typeface="Times New Roman" panose="02020603050405020304" pitchFamily="18" charset="0"/>
                <a:cs typeface="Times New Roman" panose="02020603050405020304" pitchFamily="18" charset="0"/>
              </a:rPr>
              <a:t>We have opted for Logistic Regression Model as our baseline model. It is used for binary classification programs – 0 &amp; 1.</a:t>
            </a:r>
          </a:p>
          <a:p>
            <a:pPr lvl="0" algn="ctr">
              <a:lnSpc>
                <a:spcPct val="100000"/>
              </a:lnSpc>
            </a:pPr>
            <a:r>
              <a:rPr lang="en-GB" sz="1600" dirty="0">
                <a:latin typeface="Times New Roman" panose="02020603050405020304" pitchFamily="18" charset="0"/>
                <a:cs typeface="Times New Roman" panose="02020603050405020304" pitchFamily="18" charset="0"/>
              </a:rPr>
              <a:t>We used for RFC as our final model and XG-Boost Classifier as our comparison model.</a:t>
            </a:r>
          </a:p>
          <a:p>
            <a:pPr lvl="0" algn="ctr">
              <a:lnSpc>
                <a:spcPct val="100000"/>
              </a:lnSpc>
            </a:pPr>
            <a:endParaRPr lang="en-GB" sz="1400" dirty="0"/>
          </a:p>
          <a:p>
            <a:pPr algn="ctr">
              <a:lnSpc>
                <a:spcPct val="100000"/>
              </a:lnSpc>
            </a:pPr>
            <a:endParaRPr lang="en-GB" sz="1400" dirty="0"/>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1" name="Picture 10">
            <a:extLst>
              <a:ext uri="{FF2B5EF4-FFF2-40B4-BE49-F238E27FC236}">
                <a16:creationId xmlns:a16="http://schemas.microsoft.com/office/drawing/2014/main" id="{3051B9D7-35E0-4140-8156-72A33B2F825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100000" contrast="14000"/>
                    </a14:imgEffect>
                  </a14:imgLayer>
                </a14:imgProps>
              </a:ext>
              <a:ext uri="{28A0092B-C50C-407E-A947-70E740481C1C}">
                <a14:useLocalDpi xmlns:a14="http://schemas.microsoft.com/office/drawing/2010/main" val="0"/>
              </a:ext>
            </a:extLst>
          </a:blip>
          <a:stretch>
            <a:fillRect/>
          </a:stretch>
        </p:blipFill>
        <p:spPr>
          <a:xfrm>
            <a:off x="11432679" y="106017"/>
            <a:ext cx="626779" cy="592806"/>
          </a:xfrm>
          <a:prstGeom prst="rect">
            <a:avLst/>
          </a:prstGeom>
        </p:spPr>
      </p:pic>
    </p:spTree>
    <p:extLst>
      <p:ext uri="{BB962C8B-B14F-4D97-AF65-F5344CB8AC3E}">
        <p14:creationId xmlns:p14="http://schemas.microsoft.com/office/powerpoint/2010/main" val="18780862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pic>
        <p:nvPicPr>
          <p:cNvPr id="11" name="Picture 10">
            <a:extLst>
              <a:ext uri="{FF2B5EF4-FFF2-40B4-BE49-F238E27FC236}">
                <a16:creationId xmlns:a16="http://schemas.microsoft.com/office/drawing/2014/main" id="{961D1C65-D7C6-4109-A699-40AD3D241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sp>
        <p:nvSpPr>
          <p:cNvPr id="2" name="Title"/>
          <p:cNvSpPr>
            <a:spLocks noGrp="1"/>
          </p:cNvSpPr>
          <p:nvPr>
            <p:ph type="ctrTitle"/>
          </p:nvPr>
        </p:nvSpPr>
        <p:spPr>
          <a:xfrm>
            <a:off x="1038883" y="1000366"/>
            <a:ext cx="3995397" cy="1239627"/>
          </a:xfrm>
        </p:spPr>
        <p:txBody>
          <a:bodyPr anchor="b">
            <a:normAutofit/>
          </a:bodyPr>
          <a:lstStyle/>
          <a:p>
            <a:pPr algn="ctr"/>
            <a:r>
              <a:rPr lang="en-GB" dirty="0">
                <a:latin typeface="Times New Roman" panose="02020603050405020304" pitchFamily="18" charset="0"/>
                <a:cs typeface="Times New Roman" panose="02020603050405020304" pitchFamily="18" charset="0"/>
              </a:rPr>
              <a:t>Accuracy Score &amp; Hyper Parameter</a:t>
            </a:r>
          </a:p>
        </p:txBody>
      </p:sp>
      <p:sp>
        <p:nvSpPr>
          <p:cNvPr id="3" name="Content Placeholder"/>
          <p:cNvSpPr>
            <a:spLocks noGrp="1"/>
          </p:cNvSpPr>
          <p:nvPr>
            <p:ph idx="1"/>
          </p:nvPr>
        </p:nvSpPr>
        <p:spPr>
          <a:xfrm>
            <a:off x="1038883" y="2884395"/>
            <a:ext cx="3950677" cy="2469140"/>
          </a:xfrm>
        </p:spPr>
        <p:txBody>
          <a:bodyPr>
            <a:normAutofit fontScale="92500" lnSpcReduction="20000"/>
          </a:bodyPr>
          <a:lstStyle/>
          <a:p>
            <a:pPr lvl="0" algn="ctr"/>
            <a:r>
              <a:rPr lang="en-GB" sz="2400" dirty="0">
                <a:latin typeface="Times New Roman" panose="02020603050405020304" pitchFamily="18" charset="0"/>
                <a:cs typeface="Times New Roman" panose="02020603050405020304" pitchFamily="18" charset="0"/>
              </a:rPr>
              <a:t>To check how well the models performed, we used accuracy score.</a:t>
            </a:r>
          </a:p>
          <a:p>
            <a:pPr lvl="0" algn="ctr"/>
            <a:r>
              <a:rPr lang="en-GB" sz="2400" dirty="0">
                <a:latin typeface="Times New Roman" panose="02020603050405020304" pitchFamily="18" charset="0"/>
                <a:cs typeface="Times New Roman" panose="02020603050405020304" pitchFamily="18" charset="0"/>
              </a:rPr>
              <a:t>Furthermore, to boost the accuracy of the model, we opted for various parameters and here we used Random Search CV.</a:t>
            </a:r>
          </a:p>
          <a:p>
            <a:pPr algn="ctr"/>
            <a:endParaRPr lang="en-GB" dirty="0"/>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21B818DA-FF76-C61F-67C2-799384333E62}"/>
              </a:ext>
            </a:extLst>
          </p:cNvPr>
          <p:cNvSpPr/>
          <p:nvPr/>
        </p:nvSpPr>
        <p:spPr>
          <a:xfrm>
            <a:off x="6096000" y="819886"/>
            <a:ext cx="5372100" cy="36096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Accuracy Based On Each Model</a:t>
            </a:r>
          </a:p>
        </p:txBody>
      </p:sp>
      <p:sp>
        <p:nvSpPr>
          <p:cNvPr id="5" name="Flowchart: Alternate Process 4">
            <a:extLst>
              <a:ext uri="{FF2B5EF4-FFF2-40B4-BE49-F238E27FC236}">
                <a16:creationId xmlns:a16="http://schemas.microsoft.com/office/drawing/2014/main" id="{92BB87A8-0639-BFDC-BA7D-E13EB8FA683C}"/>
              </a:ext>
            </a:extLst>
          </p:cNvPr>
          <p:cNvSpPr/>
          <p:nvPr/>
        </p:nvSpPr>
        <p:spPr>
          <a:xfrm>
            <a:off x="5628947" y="1740974"/>
            <a:ext cx="3153103" cy="1884029"/>
          </a:xfrm>
          <a:prstGeom prst="flowChartAlternateProcess">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Logistic Regression</a:t>
            </a:r>
          </a:p>
          <a:p>
            <a:pPr algn="ctr"/>
            <a:r>
              <a:rPr lang="en-IN" sz="2400" dirty="0">
                <a:latin typeface="Times New Roman" panose="02020603050405020304" pitchFamily="18" charset="0"/>
                <a:cs typeface="Times New Roman" panose="02020603050405020304" pitchFamily="18" charset="0"/>
              </a:rPr>
              <a:t>72.81%</a:t>
            </a:r>
          </a:p>
        </p:txBody>
      </p:sp>
      <p:sp>
        <p:nvSpPr>
          <p:cNvPr id="7" name="Flowchart: Alternate Process 6">
            <a:extLst>
              <a:ext uri="{FF2B5EF4-FFF2-40B4-BE49-F238E27FC236}">
                <a16:creationId xmlns:a16="http://schemas.microsoft.com/office/drawing/2014/main" id="{EF4AB105-CB46-6344-A628-2A9124A89716}"/>
              </a:ext>
            </a:extLst>
          </p:cNvPr>
          <p:cNvSpPr/>
          <p:nvPr/>
        </p:nvSpPr>
        <p:spPr>
          <a:xfrm>
            <a:off x="8930888" y="1740974"/>
            <a:ext cx="3153103" cy="1884029"/>
          </a:xfrm>
          <a:prstGeom prst="flowChartAlternateProces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Random Forest</a:t>
            </a:r>
          </a:p>
          <a:p>
            <a:pPr algn="ctr"/>
            <a:r>
              <a:rPr lang="en-IN" sz="2400" dirty="0">
                <a:latin typeface="Times New Roman" panose="02020603050405020304" pitchFamily="18" charset="0"/>
                <a:cs typeface="Times New Roman" panose="02020603050405020304" pitchFamily="18" charset="0"/>
              </a:rPr>
              <a:t>83.64%</a:t>
            </a:r>
          </a:p>
        </p:txBody>
      </p:sp>
      <p:pic>
        <p:nvPicPr>
          <p:cNvPr id="19" name="Picture 18">
            <a:extLst>
              <a:ext uri="{FF2B5EF4-FFF2-40B4-BE49-F238E27FC236}">
                <a16:creationId xmlns:a16="http://schemas.microsoft.com/office/drawing/2014/main" id="{70B8AC52-0243-427F-AE02-AE3159F155C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516660" y="62623"/>
            <a:ext cx="626779" cy="592806"/>
          </a:xfrm>
          <a:prstGeom prst="rect">
            <a:avLst/>
          </a:prstGeom>
        </p:spPr>
      </p:pic>
      <p:sp>
        <p:nvSpPr>
          <p:cNvPr id="18" name="Flowchart: Alternate Process 17">
            <a:extLst>
              <a:ext uri="{FF2B5EF4-FFF2-40B4-BE49-F238E27FC236}">
                <a16:creationId xmlns:a16="http://schemas.microsoft.com/office/drawing/2014/main" id="{ED055E2C-BE13-4C70-B2A7-EA96609B31ED}"/>
              </a:ext>
            </a:extLst>
          </p:cNvPr>
          <p:cNvSpPr/>
          <p:nvPr/>
        </p:nvSpPr>
        <p:spPr>
          <a:xfrm>
            <a:off x="7205498" y="3874574"/>
            <a:ext cx="3153103" cy="1884029"/>
          </a:xfrm>
          <a:prstGeom prst="flowChartAlternateProcess">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XG-Boost</a:t>
            </a:r>
          </a:p>
          <a:p>
            <a:pPr algn="ctr"/>
            <a:r>
              <a:rPr lang="en-IN" sz="2400" dirty="0">
                <a:latin typeface="Times New Roman" panose="02020603050405020304" pitchFamily="18" charset="0"/>
                <a:cs typeface="Times New Roman" panose="02020603050405020304" pitchFamily="18" charset="0"/>
              </a:rPr>
              <a:t>82.69%</a:t>
            </a:r>
          </a:p>
        </p:txBody>
      </p:sp>
    </p:spTree>
    <p:extLst>
      <p:ext uri="{BB962C8B-B14F-4D97-AF65-F5344CB8AC3E}">
        <p14:creationId xmlns:p14="http://schemas.microsoft.com/office/powerpoint/2010/main" val="32778197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D76E-0A86-6281-E794-FED86F70E7FD}"/>
              </a:ext>
            </a:extLst>
          </p:cNvPr>
          <p:cNvSpPr>
            <a:spLocks noGrp="1"/>
          </p:cNvSpPr>
          <p:nvPr>
            <p:ph type="title"/>
          </p:nvPr>
        </p:nvSpPr>
        <p:spPr>
          <a:xfrm>
            <a:off x="1271752" y="746852"/>
            <a:ext cx="10134600" cy="863519"/>
          </a:xfrm>
        </p:spPr>
        <p:txBody>
          <a:bodyPr anchor="ctr">
            <a:normAutofit fontScale="90000"/>
          </a:bodyPr>
          <a:lstStyle/>
          <a:p>
            <a:pPr algn="ctr"/>
            <a:r>
              <a:rPr lang="en-IN" sz="3600" dirty="0">
                <a:latin typeface="Times New Roman" panose="02020603050405020304" pitchFamily="18" charset="0"/>
                <a:cs typeface="Times New Roman" panose="02020603050405020304" pitchFamily="18" charset="0"/>
              </a:rPr>
              <a:t>CLASSIFICATION REPORT FOR EACH MODEL</a:t>
            </a:r>
            <a:br>
              <a:rPr lang="en-IN" b="1" dirty="0"/>
            </a:br>
            <a:endParaRPr lang="en-IN" dirty="0"/>
          </a:p>
        </p:txBody>
      </p:sp>
      <p:sp>
        <p:nvSpPr>
          <p:cNvPr id="9" name="Flowchart: Alternate Process 8">
            <a:extLst>
              <a:ext uri="{FF2B5EF4-FFF2-40B4-BE49-F238E27FC236}">
                <a16:creationId xmlns:a16="http://schemas.microsoft.com/office/drawing/2014/main" id="{399B3122-EF80-28E3-DF18-41990E3B6E78}"/>
              </a:ext>
            </a:extLst>
          </p:cNvPr>
          <p:cNvSpPr/>
          <p:nvPr/>
        </p:nvSpPr>
        <p:spPr>
          <a:xfrm>
            <a:off x="1271752" y="1849478"/>
            <a:ext cx="4340772" cy="325820"/>
          </a:xfrm>
          <a:prstGeom prst="flowChartAlternateProcess">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Logistic Regression</a:t>
            </a:r>
          </a:p>
        </p:txBody>
      </p:sp>
      <p:sp>
        <p:nvSpPr>
          <p:cNvPr id="10" name="Flowchart: Alternate Process 9">
            <a:extLst>
              <a:ext uri="{FF2B5EF4-FFF2-40B4-BE49-F238E27FC236}">
                <a16:creationId xmlns:a16="http://schemas.microsoft.com/office/drawing/2014/main" id="{1A06106F-2EE8-A0DD-392E-81E7B722415E}"/>
              </a:ext>
            </a:extLst>
          </p:cNvPr>
          <p:cNvSpPr/>
          <p:nvPr/>
        </p:nvSpPr>
        <p:spPr>
          <a:xfrm>
            <a:off x="7267903" y="1850082"/>
            <a:ext cx="4340772" cy="325820"/>
          </a:xfrm>
          <a:prstGeom prst="flowChartAlternateProcess">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Random Forest</a:t>
            </a:r>
          </a:p>
        </p:txBody>
      </p:sp>
      <p:pic>
        <p:nvPicPr>
          <p:cNvPr id="7" name="Picture 6">
            <a:extLst>
              <a:ext uri="{FF2B5EF4-FFF2-40B4-BE49-F238E27FC236}">
                <a16:creationId xmlns:a16="http://schemas.microsoft.com/office/drawing/2014/main" id="{33A49389-4F12-4C07-8096-FD98D6014F4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32291" y="240090"/>
            <a:ext cx="626779" cy="592806"/>
          </a:xfrm>
          <a:prstGeom prst="rect">
            <a:avLst/>
          </a:prstGeom>
        </p:spPr>
      </p:pic>
      <p:sp>
        <p:nvSpPr>
          <p:cNvPr id="11" name="Flowchart: Alternate Process 10">
            <a:extLst>
              <a:ext uri="{FF2B5EF4-FFF2-40B4-BE49-F238E27FC236}">
                <a16:creationId xmlns:a16="http://schemas.microsoft.com/office/drawing/2014/main" id="{EE983624-95D1-4E18-8D8C-FA23B7BF9007}"/>
              </a:ext>
            </a:extLst>
          </p:cNvPr>
          <p:cNvSpPr/>
          <p:nvPr/>
        </p:nvSpPr>
        <p:spPr>
          <a:xfrm>
            <a:off x="4021578" y="4399471"/>
            <a:ext cx="4340772" cy="325820"/>
          </a:xfrm>
          <a:prstGeom prst="flowChartAlternateProcess">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XG - Boost</a:t>
            </a:r>
          </a:p>
        </p:txBody>
      </p:sp>
      <p:pic>
        <p:nvPicPr>
          <p:cNvPr id="13" name="Picture 12">
            <a:extLst>
              <a:ext uri="{FF2B5EF4-FFF2-40B4-BE49-F238E27FC236}">
                <a16:creationId xmlns:a16="http://schemas.microsoft.com/office/drawing/2014/main" id="{0A6B1949-4324-4065-9C64-F7DC4BD4E16D}"/>
              </a:ext>
            </a:extLst>
          </p:cNvPr>
          <p:cNvPicPr>
            <a:picLocks noChangeAspect="1"/>
          </p:cNvPicPr>
          <p:nvPr/>
        </p:nvPicPr>
        <p:blipFill>
          <a:blip r:embed="rId4"/>
          <a:stretch>
            <a:fillRect/>
          </a:stretch>
        </p:blipFill>
        <p:spPr>
          <a:xfrm>
            <a:off x="1394263" y="2414405"/>
            <a:ext cx="4095750" cy="1807095"/>
          </a:xfrm>
          <a:prstGeom prst="rect">
            <a:avLst/>
          </a:prstGeom>
        </p:spPr>
      </p:pic>
      <p:pic>
        <p:nvPicPr>
          <p:cNvPr id="18" name="Picture 17">
            <a:extLst>
              <a:ext uri="{FF2B5EF4-FFF2-40B4-BE49-F238E27FC236}">
                <a16:creationId xmlns:a16="http://schemas.microsoft.com/office/drawing/2014/main" id="{B92583B5-4FAD-41FD-A0B4-494D984A9E21}"/>
              </a:ext>
            </a:extLst>
          </p:cNvPr>
          <p:cNvPicPr>
            <a:picLocks noChangeAspect="1"/>
          </p:cNvPicPr>
          <p:nvPr/>
        </p:nvPicPr>
        <p:blipFill>
          <a:blip r:embed="rId5"/>
          <a:stretch>
            <a:fillRect/>
          </a:stretch>
        </p:blipFill>
        <p:spPr>
          <a:xfrm>
            <a:off x="7267902" y="2357271"/>
            <a:ext cx="4340771" cy="1735520"/>
          </a:xfrm>
          <a:prstGeom prst="rect">
            <a:avLst/>
          </a:prstGeom>
        </p:spPr>
      </p:pic>
      <p:pic>
        <p:nvPicPr>
          <p:cNvPr id="19" name="Picture 18">
            <a:extLst>
              <a:ext uri="{FF2B5EF4-FFF2-40B4-BE49-F238E27FC236}">
                <a16:creationId xmlns:a16="http://schemas.microsoft.com/office/drawing/2014/main" id="{A770926B-0D85-49A8-A433-A2B1B0C15506}"/>
              </a:ext>
            </a:extLst>
          </p:cNvPr>
          <p:cNvPicPr>
            <a:picLocks noChangeAspect="1"/>
          </p:cNvPicPr>
          <p:nvPr/>
        </p:nvPicPr>
        <p:blipFill>
          <a:blip r:embed="rId6"/>
          <a:stretch>
            <a:fillRect/>
          </a:stretch>
        </p:blipFill>
        <p:spPr>
          <a:xfrm>
            <a:off x="4021578" y="4903261"/>
            <a:ext cx="4340772" cy="1765167"/>
          </a:xfrm>
          <a:prstGeom prst="rect">
            <a:avLst/>
          </a:prstGeom>
        </p:spPr>
      </p:pic>
    </p:spTree>
    <p:extLst>
      <p:ext uri="{BB962C8B-B14F-4D97-AF65-F5344CB8AC3E}">
        <p14:creationId xmlns:p14="http://schemas.microsoft.com/office/powerpoint/2010/main" val="73301731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B80D-44C8-824C-5586-48CB338D89CC}"/>
              </a:ext>
            </a:extLst>
          </p:cNvPr>
          <p:cNvSpPr>
            <a:spLocks noGrp="1"/>
          </p:cNvSpPr>
          <p:nvPr>
            <p:ph type="title"/>
          </p:nvPr>
        </p:nvSpPr>
        <p:spPr>
          <a:xfrm>
            <a:off x="1028700" y="560616"/>
            <a:ext cx="10134600" cy="592806"/>
          </a:xfrm>
        </p:spPr>
        <p:txBody>
          <a:bodyPr>
            <a:normAutofit/>
          </a:bodyPr>
          <a:lstStyle/>
          <a:p>
            <a:pPr algn="ctr"/>
            <a:r>
              <a:rPr lang="en-IN" sz="2800" dirty="0">
                <a:latin typeface="Times New Roman" panose="02020603050405020304" pitchFamily="18" charset="0"/>
                <a:cs typeface="Times New Roman" panose="02020603050405020304" pitchFamily="18" charset="0"/>
              </a:rPr>
              <a:t>CONFUSION MATRIX FOR EACH MODEL</a:t>
            </a:r>
          </a:p>
        </p:txBody>
      </p:sp>
      <p:sp>
        <p:nvSpPr>
          <p:cNvPr id="6" name="Flowchart: Alternate Process 5">
            <a:extLst>
              <a:ext uri="{FF2B5EF4-FFF2-40B4-BE49-F238E27FC236}">
                <a16:creationId xmlns:a16="http://schemas.microsoft.com/office/drawing/2014/main" id="{E490F72B-A780-3E56-7ABF-A7AE3EEE9E17}"/>
              </a:ext>
            </a:extLst>
          </p:cNvPr>
          <p:cNvSpPr/>
          <p:nvPr/>
        </p:nvSpPr>
        <p:spPr>
          <a:xfrm>
            <a:off x="1283294" y="1358914"/>
            <a:ext cx="2554014" cy="30450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Logistic Regression</a:t>
            </a:r>
          </a:p>
        </p:txBody>
      </p:sp>
      <p:sp>
        <p:nvSpPr>
          <p:cNvPr id="7" name="Flowchart: Alternate Process 6">
            <a:extLst>
              <a:ext uri="{FF2B5EF4-FFF2-40B4-BE49-F238E27FC236}">
                <a16:creationId xmlns:a16="http://schemas.microsoft.com/office/drawing/2014/main" id="{C86EEE49-D72D-CB4F-3687-7C6F4D196041}"/>
              </a:ext>
            </a:extLst>
          </p:cNvPr>
          <p:cNvSpPr/>
          <p:nvPr/>
        </p:nvSpPr>
        <p:spPr>
          <a:xfrm>
            <a:off x="5062590" y="1370291"/>
            <a:ext cx="2554014" cy="30450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Random Forest</a:t>
            </a:r>
          </a:p>
        </p:txBody>
      </p:sp>
      <p:pic>
        <p:nvPicPr>
          <p:cNvPr id="8" name="Picture 7">
            <a:extLst>
              <a:ext uri="{FF2B5EF4-FFF2-40B4-BE49-F238E27FC236}">
                <a16:creationId xmlns:a16="http://schemas.microsoft.com/office/drawing/2014/main" id="{FCA6F8A9-9743-4675-8DF2-EBC1D4F3040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32291" y="240090"/>
            <a:ext cx="626779" cy="592806"/>
          </a:xfrm>
          <a:prstGeom prst="rect">
            <a:avLst/>
          </a:prstGeom>
        </p:spPr>
      </p:pic>
      <p:sp>
        <p:nvSpPr>
          <p:cNvPr id="3" name="Flowchart: Alternate Process 2">
            <a:extLst>
              <a:ext uri="{FF2B5EF4-FFF2-40B4-BE49-F238E27FC236}">
                <a16:creationId xmlns:a16="http://schemas.microsoft.com/office/drawing/2014/main" id="{EC709975-5ED1-D309-8B51-46F94352E59A}"/>
              </a:ext>
            </a:extLst>
          </p:cNvPr>
          <p:cNvSpPr/>
          <p:nvPr/>
        </p:nvSpPr>
        <p:spPr>
          <a:xfrm>
            <a:off x="8693782" y="1358914"/>
            <a:ext cx="2554014" cy="30450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XG - Boost</a:t>
            </a:r>
          </a:p>
        </p:txBody>
      </p:sp>
      <p:pic>
        <p:nvPicPr>
          <p:cNvPr id="2050" name="Picture 2">
            <a:extLst>
              <a:ext uri="{FF2B5EF4-FFF2-40B4-BE49-F238E27FC236}">
                <a16:creationId xmlns:a16="http://schemas.microsoft.com/office/drawing/2014/main" id="{F4DA36FA-7C1D-46AC-B1EA-870AD00532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190" y="1868912"/>
            <a:ext cx="3325786" cy="39752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66C0213-8D63-4A64-8261-0B1A7F3F27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6704" y="1891666"/>
            <a:ext cx="3325786" cy="395254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1D16F15-F437-471D-BA3E-1DCCB1A9D4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5678" y="1974848"/>
            <a:ext cx="3325786" cy="3869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68812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F8468F-597E-43B5-8216-E738A6642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C7FE7E-1086-EF81-79E3-2840E1BA3F36}"/>
              </a:ext>
            </a:extLst>
          </p:cNvPr>
          <p:cNvSpPr>
            <a:spLocks noGrp="1"/>
          </p:cNvSpPr>
          <p:nvPr>
            <p:ph type="title"/>
          </p:nvPr>
        </p:nvSpPr>
        <p:spPr>
          <a:xfrm>
            <a:off x="1055069" y="934070"/>
            <a:ext cx="3761832" cy="753108"/>
          </a:xfrm>
        </p:spPr>
        <p:txBody>
          <a:bodyPr anchor="ctr">
            <a:normAutofit/>
          </a:bodyPr>
          <a:lstStyle/>
          <a:p>
            <a:pPr algn="ctr"/>
            <a:r>
              <a:rPr lang="en-IN" dirty="0">
                <a:latin typeface="Times New Roman" panose="02020603050405020304" pitchFamily="18" charset="0"/>
                <a:cs typeface="Times New Roman" panose="02020603050405020304" pitchFamily="18" charset="0"/>
              </a:rPr>
              <a:t>ROC Curve</a:t>
            </a:r>
          </a:p>
        </p:txBody>
      </p:sp>
      <p:pic>
        <p:nvPicPr>
          <p:cNvPr id="4" name="Picture 3">
            <a:extLst>
              <a:ext uri="{FF2B5EF4-FFF2-40B4-BE49-F238E27FC236}">
                <a16:creationId xmlns:a16="http://schemas.microsoft.com/office/drawing/2014/main" id="{A7F83689-A756-4421-BCA2-1DDE09A24EF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32291" y="240090"/>
            <a:ext cx="626779" cy="592806"/>
          </a:xfrm>
          <a:prstGeom prst="rect">
            <a:avLst/>
          </a:prstGeom>
        </p:spPr>
      </p:pic>
      <p:sp>
        <p:nvSpPr>
          <p:cNvPr id="5" name="Rectangle: Rounded Corners 4">
            <a:extLst>
              <a:ext uri="{FF2B5EF4-FFF2-40B4-BE49-F238E27FC236}">
                <a16:creationId xmlns:a16="http://schemas.microsoft.com/office/drawing/2014/main" id="{7ADEE164-19CE-F7E0-8954-AAFAF0EA979C}"/>
              </a:ext>
            </a:extLst>
          </p:cNvPr>
          <p:cNvSpPr/>
          <p:nvPr/>
        </p:nvSpPr>
        <p:spPr>
          <a:xfrm>
            <a:off x="6949440" y="3874076"/>
            <a:ext cx="3147461" cy="39463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Logistic Regression</a:t>
            </a:r>
          </a:p>
        </p:txBody>
      </p:sp>
      <p:sp>
        <p:nvSpPr>
          <p:cNvPr id="6" name="Rectangle: Rounded Corners 5">
            <a:extLst>
              <a:ext uri="{FF2B5EF4-FFF2-40B4-BE49-F238E27FC236}">
                <a16:creationId xmlns:a16="http://schemas.microsoft.com/office/drawing/2014/main" id="{1BFF75B2-68BA-9D2A-664B-1D434E789E55}"/>
              </a:ext>
            </a:extLst>
          </p:cNvPr>
          <p:cNvSpPr/>
          <p:nvPr/>
        </p:nvSpPr>
        <p:spPr>
          <a:xfrm>
            <a:off x="5127745" y="934070"/>
            <a:ext cx="3147461" cy="39463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Random Forest</a:t>
            </a:r>
          </a:p>
        </p:txBody>
      </p:sp>
      <p:sp>
        <p:nvSpPr>
          <p:cNvPr id="7" name="Rectangle: Rounded Corners 6">
            <a:extLst>
              <a:ext uri="{FF2B5EF4-FFF2-40B4-BE49-F238E27FC236}">
                <a16:creationId xmlns:a16="http://schemas.microsoft.com/office/drawing/2014/main" id="{1E5388CA-1AC1-3B32-52FB-8366A653634C}"/>
              </a:ext>
            </a:extLst>
          </p:cNvPr>
          <p:cNvSpPr/>
          <p:nvPr/>
        </p:nvSpPr>
        <p:spPr>
          <a:xfrm>
            <a:off x="8965093" y="917576"/>
            <a:ext cx="3147461" cy="39463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XG - Boost</a:t>
            </a:r>
          </a:p>
        </p:txBody>
      </p:sp>
      <p:sp>
        <p:nvSpPr>
          <p:cNvPr id="11" name="Content Placeholder 8">
            <a:extLst>
              <a:ext uri="{FF2B5EF4-FFF2-40B4-BE49-F238E27FC236}">
                <a16:creationId xmlns:a16="http://schemas.microsoft.com/office/drawing/2014/main" id="{2C5B135B-7827-42AD-9E83-321EC9685C6B}"/>
              </a:ext>
            </a:extLst>
          </p:cNvPr>
          <p:cNvSpPr txBox="1">
            <a:spLocks/>
          </p:cNvSpPr>
          <p:nvPr/>
        </p:nvSpPr>
        <p:spPr>
          <a:xfrm>
            <a:off x="1048314" y="1687178"/>
            <a:ext cx="3768587" cy="3017345"/>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457200" indent="0" algn="l" defTabSz="914400" rtl="0" eaLnBrk="1" latinLnBrk="0" hangingPunct="1">
              <a:lnSpc>
                <a:spcPct val="110000"/>
              </a:lnSpc>
              <a:spcBef>
                <a:spcPts val="500"/>
              </a:spcBef>
              <a:buSzPct val="85000"/>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Tx/>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Tx/>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n-IN" sz="1600" dirty="0">
                <a:latin typeface="Times New Roman" panose="02020603050405020304" pitchFamily="18" charset="0"/>
                <a:cs typeface="Times New Roman" panose="02020603050405020304" pitchFamily="18" charset="0"/>
              </a:rPr>
              <a:t>ROC (Receiver Operating Characteristics) curve is one of the most important evaluation metrics for checking any, specially, binary classification model’s performance. This curve plots two parameters:</a:t>
            </a:r>
          </a:p>
          <a:p>
            <a:pPr marL="285750" indent="-28575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True Positive Rate</a:t>
            </a:r>
          </a:p>
          <a:p>
            <a:pPr marL="285750" indent="-28575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False Positive Rate</a:t>
            </a:r>
          </a:p>
          <a:p>
            <a:pPr algn="l"/>
            <a:r>
              <a:rPr lang="en-IN" sz="1600" dirty="0">
                <a:latin typeface="Times New Roman" panose="02020603050405020304" pitchFamily="18" charset="0"/>
                <a:cs typeface="Times New Roman" panose="02020603050405020304" pitchFamily="18" charset="0"/>
              </a:rPr>
              <a:t>It provides a graphical representation of a classifier’s performance, rather than a single value like most other metrics.</a:t>
            </a:r>
          </a:p>
        </p:txBody>
      </p:sp>
      <p:pic>
        <p:nvPicPr>
          <p:cNvPr id="1026" name="Picture 2">
            <a:extLst>
              <a:ext uri="{FF2B5EF4-FFF2-40B4-BE49-F238E27FC236}">
                <a16:creationId xmlns:a16="http://schemas.microsoft.com/office/drawing/2014/main" id="{DA2D9C50-1D1A-4CDB-A4B5-508C989BC4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9334" y="4315581"/>
            <a:ext cx="36766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81312D8-F3B1-49BE-8F3B-8F157502C7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6901" y="1378526"/>
            <a:ext cx="3560758"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2665C65-E6C2-47D1-9567-FA1F3CA600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52790" y="1378526"/>
            <a:ext cx="36766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55757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1922B7-C00A-4B4E-BE6A-B02384EAF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85F8EAE-4702-68B3-8ED4-85FCF6D6C738}"/>
              </a:ext>
            </a:extLst>
          </p:cNvPr>
          <p:cNvSpPr>
            <a:spLocks noGrp="1"/>
          </p:cNvSpPr>
          <p:nvPr>
            <p:ph type="title"/>
          </p:nvPr>
        </p:nvSpPr>
        <p:spPr>
          <a:xfrm>
            <a:off x="2194560" y="723901"/>
            <a:ext cx="7365023" cy="1505828"/>
          </a:xfr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chor="ctr">
            <a:normAutofit/>
          </a:bodyPr>
          <a:lstStyle/>
          <a:p>
            <a:pPr algn="ctr"/>
            <a:r>
              <a:rPr lang="en-IN" dirty="0">
                <a:solidFill>
                  <a:schemeClr val="bg1"/>
                </a:solidFill>
                <a:uFill>
                  <a:solidFill>
                    <a:srgbClr val="000000"/>
                  </a:solidFill>
                </a:uFill>
                <a:latin typeface="Times New Roman" panose="02020603050405020304" pitchFamily="18" charset="0"/>
                <a:ea typeface="Cambria" panose="02040503050406030204" pitchFamily="18" charset="0"/>
                <a:cs typeface="Times New Roman" panose="02020603050405020304" pitchFamily="18" charset="0"/>
              </a:rPr>
              <a:t>Testing and cross validation  </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3" name="Subtitle 12">
            <a:extLst>
              <a:ext uri="{FF2B5EF4-FFF2-40B4-BE49-F238E27FC236}">
                <a16:creationId xmlns:a16="http://schemas.microsoft.com/office/drawing/2014/main" id="{0AC5FD98-1F79-E3FE-9922-E47CE6023798}"/>
              </a:ext>
            </a:extLst>
          </p:cNvPr>
          <p:cNvSpPr>
            <a:spLocks noGrp="1"/>
          </p:cNvSpPr>
          <p:nvPr>
            <p:ph idx="1"/>
          </p:nvPr>
        </p:nvSpPr>
        <p:spPr>
          <a:xfrm>
            <a:off x="2194560" y="2953630"/>
            <a:ext cx="7365023" cy="2926664"/>
          </a:xfrm>
          <a:effectLst>
            <a:glow rad="127000">
              <a:schemeClr val="bg1"/>
            </a:glow>
          </a:effectLst>
        </p:spPr>
        <p:txBody>
          <a:bodyPr>
            <a:normAutofit lnSpcReduction="10000"/>
          </a:bodyPr>
          <a:lstStyle/>
          <a:p>
            <a:r>
              <a:rPr lang="en-IN" sz="2600" dirty="0">
                <a:solidFill>
                  <a:schemeClr val="bg1"/>
                </a:solidFill>
                <a:latin typeface="Times New Roman" panose="02020603050405020304" pitchFamily="18" charset="0"/>
                <a:cs typeface="Times New Roman" panose="02020603050405020304" pitchFamily="18" charset="0"/>
              </a:rPr>
              <a:t>After building our models we have move forward to evaluate it whether or model is a generalized model or not.</a:t>
            </a:r>
          </a:p>
          <a:p>
            <a:endParaRPr lang="en-IN" sz="2600" dirty="0">
              <a:solidFill>
                <a:schemeClr val="bg1"/>
              </a:solidFill>
              <a:latin typeface="Times New Roman" panose="02020603050405020304" pitchFamily="18" charset="0"/>
              <a:cs typeface="Times New Roman" panose="02020603050405020304" pitchFamily="18" charset="0"/>
            </a:endParaRPr>
          </a:p>
          <a:p>
            <a:r>
              <a:rPr lang="en-IN" sz="2600" dirty="0">
                <a:solidFill>
                  <a:schemeClr val="bg1"/>
                </a:solidFill>
                <a:latin typeface="Times New Roman" panose="02020603050405020304" pitchFamily="18" charset="0"/>
                <a:cs typeface="Times New Roman" panose="02020603050405020304" pitchFamily="18" charset="0"/>
              </a:rPr>
              <a:t>We used K-Fold Cross validation method to validate our model to check the performance.</a:t>
            </a:r>
          </a:p>
          <a:p>
            <a:endParaRPr lang="en-IN" dirty="0"/>
          </a:p>
        </p:txBody>
      </p:sp>
      <p:pic>
        <p:nvPicPr>
          <p:cNvPr id="4" name="Picture 3">
            <a:extLst>
              <a:ext uri="{FF2B5EF4-FFF2-40B4-BE49-F238E27FC236}">
                <a16:creationId xmlns:a16="http://schemas.microsoft.com/office/drawing/2014/main" id="{499AE4D9-415E-47B3-98AF-354080328BE5}"/>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artisticPhotocopy/>
                    </a14:imgEffect>
                    <a14:imgEffect>
                      <a14:sharpenSoften amount="100000"/>
                    </a14:imgEffect>
                    <a14:imgEffect>
                      <a14:colorTemperature colorTemp="47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1372047" y="160577"/>
            <a:ext cx="626779" cy="592806"/>
          </a:xfrm>
          <a:prstGeom prst="rect">
            <a:avLst/>
          </a:prstGeom>
        </p:spPr>
      </p:pic>
    </p:spTree>
    <p:extLst>
      <p:ext uri="{BB962C8B-B14F-4D97-AF65-F5344CB8AC3E}">
        <p14:creationId xmlns:p14="http://schemas.microsoft.com/office/powerpoint/2010/main" val="11434934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792A472A-5CF2-4C0E-84F4-FBAAAA38D868}"/>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sharpenSoften amount="100000"/>
                    </a14:imgEffect>
                    <a14:imgEffect>
                      <a14:colorTemperature colorTemp="112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565201" y="99924"/>
            <a:ext cx="626779" cy="592806"/>
          </a:xfrm>
          <a:prstGeom prst="rect">
            <a:avLst/>
          </a:prstGeom>
        </p:spPr>
      </p:pic>
      <p:pic>
        <p:nvPicPr>
          <p:cNvPr id="7" name="Picture 6">
            <a:extLst>
              <a:ext uri="{FF2B5EF4-FFF2-40B4-BE49-F238E27FC236}">
                <a16:creationId xmlns:a16="http://schemas.microsoft.com/office/drawing/2014/main" id="{C72E4190-B647-D64A-ED0E-ED650D7C5E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4198" y="872197"/>
            <a:ext cx="6597748" cy="5885878"/>
          </a:xfrm>
          <a:prstGeom prst="rect">
            <a:avLst/>
          </a:prstGeom>
        </p:spPr>
      </p:pic>
      <p:sp>
        <p:nvSpPr>
          <p:cNvPr id="3" name="Rectangle 2">
            <a:extLst>
              <a:ext uri="{FF2B5EF4-FFF2-40B4-BE49-F238E27FC236}">
                <a16:creationId xmlns:a16="http://schemas.microsoft.com/office/drawing/2014/main" id="{0407CD74-9BEA-4D42-9C79-02AEC7585841}"/>
              </a:ext>
            </a:extLst>
          </p:cNvPr>
          <p:cNvSpPr/>
          <p:nvPr/>
        </p:nvSpPr>
        <p:spPr>
          <a:xfrm>
            <a:off x="829994" y="1420837"/>
            <a:ext cx="3981157" cy="2554545"/>
          </a:xfrm>
          <a:prstGeom prst="rect">
            <a:avLst/>
          </a:prstGeom>
        </p:spPr>
        <p:txBody>
          <a:bodyPr wrap="square">
            <a:spAutoFit/>
          </a:bodyPr>
          <a:lstStyle/>
          <a:p>
            <a:pPr algn="ctr"/>
            <a:r>
              <a:rPr lang="en-IN" sz="4000" dirty="0">
                <a:latin typeface="Times New Roman" panose="02020603050405020304" pitchFamily="18" charset="0"/>
                <a:cs typeface="Times New Roman" panose="02020603050405020304" pitchFamily="18" charset="0"/>
              </a:rPr>
              <a:t>Top 5 Combination of SBU Head-Bid Manager</a:t>
            </a:r>
          </a:p>
        </p:txBody>
      </p:sp>
    </p:spTree>
    <p:extLst>
      <p:ext uri="{BB962C8B-B14F-4D97-AF65-F5344CB8AC3E}">
        <p14:creationId xmlns:p14="http://schemas.microsoft.com/office/powerpoint/2010/main" val="11030107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pic>
        <p:nvPicPr>
          <p:cNvPr id="4" name="Picture 3">
            <a:extLst>
              <a:ext uri="{FF2B5EF4-FFF2-40B4-BE49-F238E27FC236}">
                <a16:creationId xmlns:a16="http://schemas.microsoft.com/office/drawing/2014/main" id="{905268FE-DDE8-40AE-B627-7A370B059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sp>
        <p:nvSpPr>
          <p:cNvPr id="2" name="Title"/>
          <p:cNvSpPr>
            <a:spLocks noGrp="1"/>
          </p:cNvSpPr>
          <p:nvPr>
            <p:ph type="ctrTitle"/>
          </p:nvPr>
        </p:nvSpPr>
        <p:spPr>
          <a:xfrm>
            <a:off x="1038883" y="1000366"/>
            <a:ext cx="3995397" cy="1437783"/>
          </a:xfrm>
        </p:spPr>
        <p:txBody>
          <a:bodyPr anchor="b">
            <a:noAutofit/>
          </a:bodyPr>
          <a:lstStyle/>
          <a:p>
            <a:pPr algn="ctr">
              <a:lnSpc>
                <a:spcPct val="100000"/>
              </a:lnSpc>
            </a:pPr>
            <a:r>
              <a:rPr lang="en-IN" sz="28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False Prediction Calculate The Loss Which The Company Will Face</a:t>
            </a:r>
            <a:endParaRPr lang="en-GB" sz="2800" dirty="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Bembo"/>
                <a:ea typeface="+mn-ea"/>
                <a:cs typeface="+mn-cs"/>
              </a:endParaRPr>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1" name="Picture 10">
            <a:extLst>
              <a:ext uri="{FF2B5EF4-FFF2-40B4-BE49-F238E27FC236}">
                <a16:creationId xmlns:a16="http://schemas.microsoft.com/office/drawing/2014/main" id="{C4C92A41-9BFB-43A7-9373-540AFD61615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100000" contrast="14000"/>
                    </a14:imgEffect>
                  </a14:imgLayer>
                </a14:imgProps>
              </a:ext>
              <a:ext uri="{28A0092B-C50C-407E-A947-70E740481C1C}">
                <a14:useLocalDpi xmlns:a14="http://schemas.microsoft.com/office/drawing/2010/main" val="0"/>
              </a:ext>
            </a:extLst>
          </a:blip>
          <a:stretch>
            <a:fillRect/>
          </a:stretch>
        </p:blipFill>
        <p:spPr>
          <a:xfrm>
            <a:off x="11432679" y="106017"/>
            <a:ext cx="626779" cy="592806"/>
          </a:xfrm>
          <a:prstGeom prst="rect">
            <a:avLst/>
          </a:prstGeom>
        </p:spPr>
      </p:pic>
      <p:sp>
        <p:nvSpPr>
          <p:cNvPr id="9" name="Content Placeholder 8">
            <a:extLst>
              <a:ext uri="{FF2B5EF4-FFF2-40B4-BE49-F238E27FC236}">
                <a16:creationId xmlns:a16="http://schemas.microsoft.com/office/drawing/2014/main" id="{68FF7E76-9B60-41DE-97BA-B72341EA1DC8}"/>
              </a:ext>
            </a:extLst>
          </p:cNvPr>
          <p:cNvSpPr>
            <a:spLocks noGrp="1"/>
          </p:cNvSpPr>
          <p:nvPr>
            <p:ph idx="1"/>
          </p:nvPr>
        </p:nvSpPr>
        <p:spPr>
          <a:xfrm>
            <a:off x="1048314" y="2782957"/>
            <a:ext cx="3768587" cy="2584172"/>
          </a:xfrm>
        </p:spPr>
        <p:txBody>
          <a:bodyPr anchor="ctr">
            <a:normAutofit/>
          </a:bodyPr>
          <a:lstStyle/>
          <a:p>
            <a:pPr algn="ctr"/>
            <a:r>
              <a:rPr lang="en-US" sz="2400" dirty="0">
                <a:latin typeface="Times New Roman" panose="02020603050405020304" pitchFamily="18" charset="0"/>
                <a:cs typeface="Times New Roman" panose="02020603050405020304" pitchFamily="18" charset="0"/>
              </a:rPr>
              <a:t>We calculated that For every false prediction the loss which the company will face is </a:t>
            </a:r>
            <a:r>
              <a:rPr lang="en-US" altLang="en-US" sz="2400" dirty="0">
                <a:solidFill>
                  <a:srgbClr val="000000"/>
                </a:solidFill>
                <a:latin typeface="Times New Roman" panose="02020603050405020304" pitchFamily="18" charset="0"/>
                <a:cs typeface="Times New Roman" panose="02020603050405020304" pitchFamily="18" charset="0"/>
              </a:rPr>
              <a:t>360492353.140</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7260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8275EA7-C814-43A0-987D-C89B9CE2C8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38883" y="1000366"/>
            <a:ext cx="3995397" cy="1239627"/>
          </a:xfrm>
        </p:spPr>
        <p:txBody>
          <a:bodyPr anchor="b">
            <a:normAutofit/>
          </a:bodyPr>
          <a:lstStyle/>
          <a:p>
            <a:pPr algn="ctr"/>
            <a:r>
              <a:rPr lang="en-IN" dirty="0">
                <a:latin typeface="Times New Roman" panose="02020603050405020304" pitchFamily="18" charset="0"/>
                <a:cs typeface="Times New Roman" panose="02020603050405020304" pitchFamily="18" charset="0"/>
              </a:rPr>
              <a:t>Data Overview and Description</a:t>
            </a:r>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13" name="Table 12">
            <a:extLst>
              <a:ext uri="{FF2B5EF4-FFF2-40B4-BE49-F238E27FC236}">
                <a16:creationId xmlns:a16="http://schemas.microsoft.com/office/drawing/2014/main" id="{A1FC9CA9-DE5A-4618-9E29-9D2C70DDB101}"/>
              </a:ext>
            </a:extLst>
          </p:cNvPr>
          <p:cNvGraphicFramePr>
            <a:graphicFrameLocks noGrp="1"/>
          </p:cNvGraphicFramePr>
          <p:nvPr>
            <p:extLst>
              <p:ext uri="{D42A27DB-BD31-4B8C-83A1-F6EECF244321}">
                <p14:modId xmlns:p14="http://schemas.microsoft.com/office/powerpoint/2010/main" val="1448465636"/>
              </p:ext>
            </p:extLst>
          </p:nvPr>
        </p:nvGraphicFramePr>
        <p:xfrm>
          <a:off x="723900" y="2764602"/>
          <a:ext cx="4580642" cy="2528769"/>
        </p:xfrm>
        <a:graphic>
          <a:graphicData uri="http://schemas.openxmlformats.org/drawingml/2006/table">
            <a:tbl>
              <a:tblPr firstRow="1" firstCol="1" bandRow="1" bandCol="1">
                <a:tableStyleId>{5C22544A-7EE6-4342-B048-85BDC9FD1C3A}</a:tableStyleId>
              </a:tblPr>
              <a:tblGrid>
                <a:gridCol w="1281316">
                  <a:extLst>
                    <a:ext uri="{9D8B030D-6E8A-4147-A177-3AD203B41FA5}">
                      <a16:colId xmlns:a16="http://schemas.microsoft.com/office/drawing/2014/main" val="2840248547"/>
                    </a:ext>
                  </a:extLst>
                </a:gridCol>
                <a:gridCol w="3299326">
                  <a:extLst>
                    <a:ext uri="{9D8B030D-6E8A-4147-A177-3AD203B41FA5}">
                      <a16:colId xmlns:a16="http://schemas.microsoft.com/office/drawing/2014/main" val="767259282"/>
                    </a:ext>
                  </a:extLst>
                </a:gridCol>
              </a:tblGrid>
              <a:tr h="323155">
                <a:tc>
                  <a:txBody>
                    <a:bodyPr/>
                    <a:lstStyle/>
                    <a:p>
                      <a:pPr algn="ctr">
                        <a:lnSpc>
                          <a:spcPct val="107000"/>
                        </a:lnSpc>
                        <a:spcAft>
                          <a:spcPts val="0"/>
                        </a:spcAft>
                      </a:pPr>
                      <a:r>
                        <a:rPr lang="en-IN" sz="1200" dirty="0">
                          <a:effectLst/>
                          <a:latin typeface="Times New Roman" panose="02020603050405020304" pitchFamily="18" charset="0"/>
                          <a:cs typeface="Times New Roman" panose="02020603050405020304" pitchFamily="18" charset="0"/>
                        </a:rPr>
                        <a:t>Column Name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dirty="0">
                          <a:effectLst/>
                          <a:latin typeface="Times New Roman" panose="02020603050405020304" pitchFamily="18" charset="0"/>
                          <a:cs typeface="Times New Roman" panose="02020603050405020304" pitchFamily="18" charset="0"/>
                        </a:rPr>
                        <a:t>Description</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5330960"/>
                  </a:ext>
                </a:extLst>
              </a:tr>
              <a:tr h="222704">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Client Category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latin typeface="Times New Roman" panose="02020603050405020304" pitchFamily="18" charset="0"/>
                          <a:cs typeface="Times New Roman" panose="02020603050405020304" pitchFamily="18" charset="0"/>
                        </a:rPr>
                        <a:t>Industry in which the client works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25527213"/>
                  </a:ext>
                </a:extLst>
              </a:tr>
              <a:tr h="222704">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Solution Type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latin typeface="Times New Roman" panose="02020603050405020304" pitchFamily="18" charset="0"/>
                          <a:cs typeface="Times New Roman" panose="02020603050405020304" pitchFamily="18" charset="0"/>
                        </a:rPr>
                        <a:t>The solution group the client requires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707736"/>
                  </a:ext>
                </a:extLst>
              </a:tr>
              <a:tr h="222704">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Deal Date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latin typeface="Times New Roman" panose="02020603050405020304" pitchFamily="18" charset="0"/>
                          <a:cs typeface="Times New Roman" panose="02020603050405020304" pitchFamily="18" charset="0"/>
                        </a:rPr>
                        <a:t>The date the opportunity was created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04688143"/>
                  </a:ext>
                </a:extLst>
              </a:tr>
              <a:tr h="222704">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Sector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latin typeface="Times New Roman" panose="02020603050405020304" pitchFamily="18" charset="0"/>
                          <a:cs typeface="Times New Roman" panose="02020603050405020304" pitchFamily="18" charset="0"/>
                        </a:rPr>
                        <a:t>The sector for which the solution is to be provided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60923612"/>
                  </a:ext>
                </a:extLst>
              </a:tr>
              <a:tr h="222704">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Location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latin typeface="Times New Roman" panose="02020603050405020304" pitchFamily="18" charset="0"/>
                          <a:cs typeface="Times New Roman" panose="02020603050405020304" pitchFamily="18" charset="0"/>
                        </a:rPr>
                        <a:t>Client location</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50053501"/>
                  </a:ext>
                </a:extLst>
              </a:tr>
              <a:tr h="222704">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VP Name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latin typeface="Times New Roman" panose="02020603050405020304" pitchFamily="18" charset="0"/>
                          <a:cs typeface="Times New Roman" panose="02020603050405020304" pitchFamily="18" charset="0"/>
                        </a:rPr>
                        <a:t>Sr. Manager or VP which is dealing with the client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3356931"/>
                  </a:ext>
                </a:extLst>
              </a:tr>
              <a:tr h="222704">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Manager Name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latin typeface="Times New Roman" panose="02020603050405020304" pitchFamily="18" charset="0"/>
                          <a:cs typeface="Times New Roman" panose="02020603050405020304" pitchFamily="18" charset="0"/>
                        </a:rPr>
                        <a:t>Manager of the team working on the project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2284039"/>
                  </a:ext>
                </a:extLst>
              </a:tr>
              <a:tr h="222704">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Deal Cost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latin typeface="Times New Roman" panose="02020603050405020304" pitchFamily="18" charset="0"/>
                          <a:cs typeface="Times New Roman" panose="02020603050405020304" pitchFamily="18" charset="0"/>
                        </a:rPr>
                        <a:t>The initial cost of the deal</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64059424"/>
                  </a:ext>
                </a:extLst>
              </a:tr>
              <a:tr h="423982">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Deal Status Code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100" dirty="0">
                          <a:effectLst/>
                          <a:latin typeface="Times New Roman" panose="02020603050405020304" pitchFamily="18" charset="0"/>
                          <a:cs typeface="Times New Roman" panose="02020603050405020304" pitchFamily="18" charset="0"/>
                        </a:rPr>
                        <a:t>Final status of the deal(won/lost)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11782870"/>
                  </a:ext>
                </a:extLst>
              </a:tr>
            </a:tbl>
          </a:graphicData>
        </a:graphic>
      </p:graphicFrame>
      <p:pic>
        <p:nvPicPr>
          <p:cNvPr id="11" name="Picture 10">
            <a:extLst>
              <a:ext uri="{FF2B5EF4-FFF2-40B4-BE49-F238E27FC236}">
                <a16:creationId xmlns:a16="http://schemas.microsoft.com/office/drawing/2014/main" id="{AE1E86E9-B139-4898-8228-E2403EBD506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100000" contrast="14000"/>
                    </a14:imgEffect>
                  </a14:imgLayer>
                </a14:imgProps>
              </a:ext>
              <a:ext uri="{28A0092B-C50C-407E-A947-70E740481C1C}">
                <a14:useLocalDpi xmlns:a14="http://schemas.microsoft.com/office/drawing/2010/main" val="0"/>
              </a:ext>
            </a:extLst>
          </a:blip>
          <a:stretch>
            <a:fillRect/>
          </a:stretch>
        </p:blipFill>
        <p:spPr>
          <a:xfrm>
            <a:off x="11432679" y="106017"/>
            <a:ext cx="626779" cy="592806"/>
          </a:xfrm>
          <a:prstGeom prst="rect">
            <a:avLst/>
          </a:prstGeom>
        </p:spPr>
      </p:pic>
    </p:spTree>
    <p:extLst>
      <p:ext uri="{BB962C8B-B14F-4D97-AF65-F5344CB8AC3E}">
        <p14:creationId xmlns:p14="http://schemas.microsoft.com/office/powerpoint/2010/main" val="153880181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5DFA8A2-0761-4C03-90EF-42A68B06C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65"/>
            <a:ext cx="12192000" cy="6858000"/>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38883" y="1000366"/>
            <a:ext cx="3995397" cy="1239627"/>
          </a:xfrm>
        </p:spPr>
        <p:txBody>
          <a:bodyPr anchor="b">
            <a:normAutofit/>
          </a:bodyPr>
          <a:lstStyle/>
          <a:p>
            <a:pPr algn="ctr"/>
            <a:r>
              <a:rPr lang="en-GB" dirty="0">
                <a:latin typeface="Times New Roman" panose="02020603050405020304" pitchFamily="18" charset="0"/>
                <a:cs typeface="Times New Roman" panose="02020603050405020304" pitchFamily="18" charset="0"/>
              </a:rPr>
              <a:t>Unique Values in Each Column</a:t>
            </a:r>
          </a:p>
        </p:txBody>
      </p:sp>
      <p:graphicFrame>
        <p:nvGraphicFramePr>
          <p:cNvPr id="4" name="Content Placeholder 3">
            <a:extLst>
              <a:ext uri="{FF2B5EF4-FFF2-40B4-BE49-F238E27FC236}">
                <a16:creationId xmlns:a16="http://schemas.microsoft.com/office/drawing/2014/main" id="{C89B87AF-13F7-410B-A1C4-BC6590EC34CD}"/>
              </a:ext>
            </a:extLst>
          </p:cNvPr>
          <p:cNvGraphicFramePr>
            <a:graphicFrameLocks noGrp="1"/>
          </p:cNvGraphicFramePr>
          <p:nvPr>
            <p:ph idx="1"/>
            <p:extLst>
              <p:ext uri="{D42A27DB-BD31-4B8C-83A1-F6EECF244321}">
                <p14:modId xmlns:p14="http://schemas.microsoft.com/office/powerpoint/2010/main" val="3715147821"/>
              </p:ext>
            </p:extLst>
          </p:nvPr>
        </p:nvGraphicFramePr>
        <p:xfrm>
          <a:off x="1167618" y="2764604"/>
          <a:ext cx="3629465" cy="2390455"/>
        </p:xfrm>
        <a:graphic>
          <a:graphicData uri="http://schemas.openxmlformats.org/drawingml/2006/table">
            <a:tbl>
              <a:tblPr firstRow="1" firstCol="1" bandRow="1" bandCol="1">
                <a:tableStyleId>{5C22544A-7EE6-4342-B048-85BDC9FD1C3A}</a:tableStyleId>
              </a:tblPr>
              <a:tblGrid>
                <a:gridCol w="2158678">
                  <a:extLst>
                    <a:ext uri="{9D8B030D-6E8A-4147-A177-3AD203B41FA5}">
                      <a16:colId xmlns:a16="http://schemas.microsoft.com/office/drawing/2014/main" val="3452811685"/>
                    </a:ext>
                  </a:extLst>
                </a:gridCol>
                <a:gridCol w="1470787">
                  <a:extLst>
                    <a:ext uri="{9D8B030D-6E8A-4147-A177-3AD203B41FA5}">
                      <a16:colId xmlns:a16="http://schemas.microsoft.com/office/drawing/2014/main" val="107232988"/>
                    </a:ext>
                  </a:extLst>
                </a:gridCol>
              </a:tblGrid>
              <a:tr h="396019">
                <a:tc>
                  <a:txBody>
                    <a:bodyPr/>
                    <a:lstStyle/>
                    <a:p>
                      <a:pPr algn="ctr">
                        <a:lnSpc>
                          <a:spcPct val="107000"/>
                        </a:lnSpc>
                        <a:spcAft>
                          <a:spcPts val="45"/>
                        </a:spcAft>
                      </a:pPr>
                      <a:r>
                        <a:rPr lang="en-IN" sz="1400" dirty="0">
                          <a:effectLst/>
                          <a:latin typeface="Times New Roman" panose="02020603050405020304" pitchFamily="18" charset="0"/>
                          <a:cs typeface="Times New Roman" panose="02020603050405020304" pitchFamily="18" charset="0"/>
                        </a:rPr>
                        <a:t>Variables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102" marR="62102" marT="8625" marB="0" anchor="ctr"/>
                </a:tc>
                <a:tc>
                  <a:txBody>
                    <a:bodyPr/>
                    <a:lstStyle/>
                    <a:p>
                      <a:pPr algn="ctr">
                        <a:lnSpc>
                          <a:spcPct val="107000"/>
                        </a:lnSpc>
                      </a:pPr>
                      <a:r>
                        <a:rPr lang="en-US" sz="1400" dirty="0">
                          <a:effectLst/>
                          <a:latin typeface="Times New Roman" panose="02020603050405020304" pitchFamily="18" charset="0"/>
                          <a:cs typeface="Times New Roman" panose="02020603050405020304" pitchFamily="18" charset="0"/>
                        </a:rPr>
                        <a:t>Counts</a:t>
                      </a:r>
                      <a:endParaRPr lang="en-IN" sz="1400" dirty="0">
                        <a:effectLst/>
                        <a:latin typeface="Times New Roman" panose="02020603050405020304" pitchFamily="18" charset="0"/>
                        <a:cs typeface="Times New Roman" panose="02020603050405020304" pitchFamily="18" charset="0"/>
                      </a:endParaRPr>
                    </a:p>
                  </a:txBody>
                  <a:tcPr marL="62102" marR="62102" marT="8625" marB="0" anchor="ctr"/>
                </a:tc>
                <a:extLst>
                  <a:ext uri="{0D108BD9-81ED-4DB2-BD59-A6C34878D82A}">
                    <a16:rowId xmlns:a16="http://schemas.microsoft.com/office/drawing/2014/main" val="3297235545"/>
                  </a:ext>
                </a:extLst>
              </a:tr>
              <a:tr h="210155">
                <a:tc>
                  <a:txBody>
                    <a:bodyPr/>
                    <a:lstStyle/>
                    <a:p>
                      <a:pPr algn="ctr">
                        <a:lnSpc>
                          <a:spcPct val="107000"/>
                        </a:lnSpc>
                        <a:spcAft>
                          <a:spcPts val="45"/>
                        </a:spcAft>
                      </a:pPr>
                      <a:r>
                        <a:rPr lang="en-IN" sz="1400" dirty="0">
                          <a:effectLst/>
                          <a:latin typeface="Times New Roman" panose="02020603050405020304" pitchFamily="18" charset="0"/>
                          <a:cs typeface="Times New Roman" panose="02020603050405020304" pitchFamily="18" charset="0"/>
                        </a:rPr>
                        <a:t>Client Category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102" marR="62102" marT="8625" marB="0" anchor="ctr"/>
                </a:tc>
                <a:tc>
                  <a:txBody>
                    <a:bodyPr/>
                    <a:lstStyle/>
                    <a:p>
                      <a:pPr algn="ctr">
                        <a:lnSpc>
                          <a:spcPct val="107000"/>
                        </a:lnSpc>
                        <a:spcAft>
                          <a:spcPts val="45"/>
                        </a:spcAft>
                      </a:pPr>
                      <a:r>
                        <a:rPr lang="en-US" sz="1400">
                          <a:effectLst/>
                          <a:latin typeface="Times New Roman" panose="02020603050405020304" pitchFamily="18" charset="0"/>
                          <a:cs typeface="Times New Roman" panose="02020603050405020304" pitchFamily="18" charset="0"/>
                        </a:rPr>
                        <a:t>41</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2102" marR="62102" marT="8625" marB="0" anchor="ctr"/>
                </a:tc>
                <a:extLst>
                  <a:ext uri="{0D108BD9-81ED-4DB2-BD59-A6C34878D82A}">
                    <a16:rowId xmlns:a16="http://schemas.microsoft.com/office/drawing/2014/main" val="703016706"/>
                  </a:ext>
                </a:extLst>
              </a:tr>
              <a:tr h="210155">
                <a:tc>
                  <a:txBody>
                    <a:bodyPr/>
                    <a:lstStyle/>
                    <a:p>
                      <a:pPr algn="ctr">
                        <a:lnSpc>
                          <a:spcPct val="107000"/>
                        </a:lnSpc>
                        <a:spcAft>
                          <a:spcPts val="45"/>
                        </a:spcAft>
                      </a:pPr>
                      <a:r>
                        <a:rPr lang="en-IN" sz="1400" dirty="0">
                          <a:effectLst/>
                          <a:latin typeface="Times New Roman" panose="02020603050405020304" pitchFamily="18" charset="0"/>
                          <a:cs typeface="Times New Roman" panose="02020603050405020304" pitchFamily="18" charset="0"/>
                        </a:rPr>
                        <a:t>Solution Type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102" marR="62102" marT="8625" marB="0" anchor="ctr"/>
                </a:tc>
                <a:tc>
                  <a:txBody>
                    <a:bodyPr/>
                    <a:lstStyle/>
                    <a:p>
                      <a:pPr algn="ctr">
                        <a:lnSpc>
                          <a:spcPct val="107000"/>
                        </a:lnSpc>
                        <a:spcAft>
                          <a:spcPts val="45"/>
                        </a:spcAft>
                      </a:pPr>
                      <a:r>
                        <a:rPr lang="en-US" sz="1400" dirty="0">
                          <a:effectLst/>
                          <a:latin typeface="Times New Roman" panose="02020603050405020304" pitchFamily="18" charset="0"/>
                          <a:cs typeface="Times New Roman" panose="02020603050405020304" pitchFamily="18" charset="0"/>
                        </a:rPr>
                        <a:t>67</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102" marR="62102" marT="8625" marB="0" anchor="ctr"/>
                </a:tc>
                <a:extLst>
                  <a:ext uri="{0D108BD9-81ED-4DB2-BD59-A6C34878D82A}">
                    <a16:rowId xmlns:a16="http://schemas.microsoft.com/office/drawing/2014/main" val="3672132620"/>
                  </a:ext>
                </a:extLst>
              </a:tr>
              <a:tr h="210155">
                <a:tc>
                  <a:txBody>
                    <a:bodyPr/>
                    <a:lstStyle/>
                    <a:p>
                      <a:pPr algn="ctr">
                        <a:lnSpc>
                          <a:spcPct val="107000"/>
                        </a:lnSpc>
                        <a:spcAft>
                          <a:spcPts val="45"/>
                        </a:spcAft>
                      </a:pPr>
                      <a:r>
                        <a:rPr lang="en-IN" sz="1400" dirty="0">
                          <a:effectLst/>
                          <a:latin typeface="Times New Roman" panose="02020603050405020304" pitchFamily="18" charset="0"/>
                          <a:cs typeface="Times New Roman" panose="02020603050405020304" pitchFamily="18" charset="0"/>
                        </a:rPr>
                        <a:t>Deal Date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102" marR="62102" marT="8625" marB="0" anchor="ctr"/>
                </a:tc>
                <a:tc>
                  <a:txBody>
                    <a:bodyPr/>
                    <a:lstStyle/>
                    <a:p>
                      <a:pPr algn="ctr">
                        <a:lnSpc>
                          <a:spcPct val="107000"/>
                        </a:lnSpc>
                        <a:spcAft>
                          <a:spcPts val="45"/>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2555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102" marR="62102" marT="8625" marB="0" anchor="ctr"/>
                </a:tc>
                <a:extLst>
                  <a:ext uri="{0D108BD9-81ED-4DB2-BD59-A6C34878D82A}">
                    <a16:rowId xmlns:a16="http://schemas.microsoft.com/office/drawing/2014/main" val="1252241816"/>
                  </a:ext>
                </a:extLst>
              </a:tr>
              <a:tr h="210155">
                <a:tc>
                  <a:txBody>
                    <a:bodyPr/>
                    <a:lstStyle/>
                    <a:p>
                      <a:pPr algn="ctr">
                        <a:lnSpc>
                          <a:spcPct val="107000"/>
                        </a:lnSpc>
                        <a:spcAft>
                          <a:spcPts val="45"/>
                        </a:spcAft>
                      </a:pPr>
                      <a:r>
                        <a:rPr lang="en-IN" sz="1400" dirty="0">
                          <a:effectLst/>
                          <a:latin typeface="Times New Roman" panose="02020603050405020304" pitchFamily="18" charset="0"/>
                          <a:cs typeface="Times New Roman" panose="02020603050405020304" pitchFamily="18" charset="0"/>
                        </a:rPr>
                        <a:t>Sector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102" marR="62102" marT="8625" marB="0" anchor="ctr"/>
                </a:tc>
                <a:tc>
                  <a:txBody>
                    <a:bodyPr/>
                    <a:lstStyle/>
                    <a:p>
                      <a:pPr algn="ctr">
                        <a:lnSpc>
                          <a:spcPct val="107000"/>
                        </a:lnSpc>
                        <a:spcAft>
                          <a:spcPts val="45"/>
                        </a:spcAft>
                      </a:pPr>
                      <a:r>
                        <a:rPr lang="en-US" sz="1400" dirty="0">
                          <a:effectLst/>
                          <a:latin typeface="Times New Roman" panose="02020603050405020304" pitchFamily="18" charset="0"/>
                          <a:cs typeface="Times New Roman" panose="02020603050405020304" pitchFamily="18" charset="0"/>
                        </a:rPr>
                        <a:t>25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102" marR="62102" marT="8625" marB="0" anchor="ctr"/>
                </a:tc>
                <a:extLst>
                  <a:ext uri="{0D108BD9-81ED-4DB2-BD59-A6C34878D82A}">
                    <a16:rowId xmlns:a16="http://schemas.microsoft.com/office/drawing/2014/main" val="323669730"/>
                  </a:ext>
                </a:extLst>
              </a:tr>
              <a:tr h="210155">
                <a:tc>
                  <a:txBody>
                    <a:bodyPr/>
                    <a:lstStyle/>
                    <a:p>
                      <a:pPr algn="ctr">
                        <a:lnSpc>
                          <a:spcPct val="107000"/>
                        </a:lnSpc>
                        <a:spcAft>
                          <a:spcPts val="45"/>
                        </a:spcAft>
                      </a:pPr>
                      <a:r>
                        <a:rPr lang="en-IN" sz="1400">
                          <a:effectLst/>
                          <a:latin typeface="Times New Roman" panose="02020603050405020304" pitchFamily="18" charset="0"/>
                          <a:cs typeface="Times New Roman" panose="02020603050405020304" pitchFamily="18" charset="0"/>
                        </a:rPr>
                        <a:t>Location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2102" marR="62102" marT="8625" marB="0" anchor="ctr"/>
                </a:tc>
                <a:tc>
                  <a:txBody>
                    <a:bodyPr/>
                    <a:lstStyle/>
                    <a:p>
                      <a:pPr algn="ctr">
                        <a:lnSpc>
                          <a:spcPct val="107000"/>
                        </a:lnSpc>
                        <a:spcAft>
                          <a:spcPts val="45"/>
                        </a:spcAft>
                      </a:pPr>
                      <a:r>
                        <a:rPr lang="en-US" sz="1400" dirty="0">
                          <a:effectLst/>
                          <a:latin typeface="Times New Roman" panose="02020603050405020304" pitchFamily="18" charset="0"/>
                          <a:cs typeface="Times New Roman" panose="02020603050405020304" pitchFamily="18" charset="0"/>
                        </a:rPr>
                        <a:t>13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102" marR="62102" marT="8625" marB="0" anchor="ctr"/>
                </a:tc>
                <a:extLst>
                  <a:ext uri="{0D108BD9-81ED-4DB2-BD59-A6C34878D82A}">
                    <a16:rowId xmlns:a16="http://schemas.microsoft.com/office/drawing/2014/main" val="1503123198"/>
                  </a:ext>
                </a:extLst>
              </a:tr>
              <a:tr h="210155">
                <a:tc>
                  <a:txBody>
                    <a:bodyPr/>
                    <a:lstStyle/>
                    <a:p>
                      <a:pPr algn="ctr">
                        <a:lnSpc>
                          <a:spcPct val="107000"/>
                        </a:lnSpc>
                        <a:spcAft>
                          <a:spcPts val="45"/>
                        </a:spcAft>
                      </a:pPr>
                      <a:r>
                        <a:rPr lang="en-IN" sz="1400">
                          <a:effectLst/>
                          <a:latin typeface="Times New Roman" panose="02020603050405020304" pitchFamily="18" charset="0"/>
                          <a:cs typeface="Times New Roman" panose="02020603050405020304" pitchFamily="18" charset="0"/>
                        </a:rPr>
                        <a:t>VP Name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2102" marR="62102" marT="8625" marB="0" anchor="ctr"/>
                </a:tc>
                <a:tc>
                  <a:txBody>
                    <a:bodyPr/>
                    <a:lstStyle/>
                    <a:p>
                      <a:pPr algn="ctr">
                        <a:lnSpc>
                          <a:spcPct val="107000"/>
                        </a:lnSpc>
                        <a:spcAft>
                          <a:spcPts val="45"/>
                        </a:spcAft>
                      </a:pPr>
                      <a:r>
                        <a:rPr lang="en-US" sz="1400" dirty="0">
                          <a:effectLst/>
                          <a:latin typeface="Times New Roman" panose="02020603050405020304" pitchFamily="18" charset="0"/>
                          <a:cs typeface="Times New Roman" panose="02020603050405020304" pitchFamily="18" charset="0"/>
                        </a:rPr>
                        <a:t>43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102" marR="62102" marT="8625" marB="0" anchor="ctr"/>
                </a:tc>
                <a:extLst>
                  <a:ext uri="{0D108BD9-81ED-4DB2-BD59-A6C34878D82A}">
                    <a16:rowId xmlns:a16="http://schemas.microsoft.com/office/drawing/2014/main" val="692584983"/>
                  </a:ext>
                </a:extLst>
              </a:tr>
              <a:tr h="210155">
                <a:tc>
                  <a:txBody>
                    <a:bodyPr/>
                    <a:lstStyle/>
                    <a:p>
                      <a:pPr algn="ctr">
                        <a:lnSpc>
                          <a:spcPct val="107000"/>
                        </a:lnSpc>
                        <a:spcAft>
                          <a:spcPts val="45"/>
                        </a:spcAft>
                      </a:pPr>
                      <a:r>
                        <a:rPr lang="en-IN" sz="1400">
                          <a:effectLst/>
                          <a:latin typeface="Times New Roman" panose="02020603050405020304" pitchFamily="18" charset="0"/>
                          <a:cs typeface="Times New Roman" panose="02020603050405020304" pitchFamily="18" charset="0"/>
                        </a:rPr>
                        <a:t>Manager Name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2102" marR="62102" marT="8625" marB="0" anchor="ctr"/>
                </a:tc>
                <a:tc>
                  <a:txBody>
                    <a:bodyPr/>
                    <a:lstStyle/>
                    <a:p>
                      <a:pPr algn="ctr">
                        <a:lnSpc>
                          <a:spcPct val="107000"/>
                        </a:lnSpc>
                        <a:spcAft>
                          <a:spcPts val="45"/>
                        </a:spcAft>
                      </a:pPr>
                      <a:r>
                        <a:rPr lang="en-US" sz="1400" dirty="0">
                          <a:effectLst/>
                          <a:latin typeface="Times New Roman" panose="02020603050405020304" pitchFamily="18" charset="0"/>
                          <a:cs typeface="Times New Roman" panose="02020603050405020304" pitchFamily="18" charset="0"/>
                        </a:rPr>
                        <a:t>277</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102" marR="62102" marT="8625" marB="0" anchor="ctr"/>
                </a:tc>
                <a:extLst>
                  <a:ext uri="{0D108BD9-81ED-4DB2-BD59-A6C34878D82A}">
                    <a16:rowId xmlns:a16="http://schemas.microsoft.com/office/drawing/2014/main" val="1440171457"/>
                  </a:ext>
                </a:extLst>
              </a:tr>
              <a:tr h="210155">
                <a:tc>
                  <a:txBody>
                    <a:bodyPr/>
                    <a:lstStyle/>
                    <a:p>
                      <a:pPr algn="ctr">
                        <a:lnSpc>
                          <a:spcPct val="107000"/>
                        </a:lnSpc>
                        <a:spcAft>
                          <a:spcPts val="45"/>
                        </a:spcAft>
                      </a:pPr>
                      <a:r>
                        <a:rPr lang="en-IN" sz="1400">
                          <a:effectLst/>
                          <a:latin typeface="Times New Roman" panose="02020603050405020304" pitchFamily="18" charset="0"/>
                          <a:cs typeface="Times New Roman" panose="02020603050405020304" pitchFamily="18" charset="0"/>
                        </a:rPr>
                        <a:t>Deal Cost</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2102" marR="62102" marT="8625" marB="0" anchor="ctr"/>
                </a:tc>
                <a:tc>
                  <a:txBody>
                    <a:bodyPr/>
                    <a:lstStyle/>
                    <a:p>
                      <a:pPr algn="ctr">
                        <a:lnSpc>
                          <a:spcPct val="107000"/>
                        </a:lnSpc>
                        <a:spcAft>
                          <a:spcPts val="45"/>
                        </a:spcAft>
                      </a:pPr>
                      <a:r>
                        <a:rPr lang="en-US" sz="1400" dirty="0">
                          <a:effectLst/>
                          <a:latin typeface="Times New Roman" panose="02020603050405020304" pitchFamily="18" charset="0"/>
                          <a:cs typeface="Times New Roman" panose="02020603050405020304" pitchFamily="18" charset="0"/>
                        </a:rPr>
                        <a:t>1165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102" marR="62102" marT="8625" marB="0" anchor="ctr"/>
                </a:tc>
                <a:extLst>
                  <a:ext uri="{0D108BD9-81ED-4DB2-BD59-A6C34878D82A}">
                    <a16:rowId xmlns:a16="http://schemas.microsoft.com/office/drawing/2014/main" val="2272678375"/>
                  </a:ext>
                </a:extLst>
              </a:tr>
              <a:tr h="210155">
                <a:tc>
                  <a:txBody>
                    <a:bodyPr/>
                    <a:lstStyle/>
                    <a:p>
                      <a:pPr algn="ctr">
                        <a:lnSpc>
                          <a:spcPct val="107000"/>
                        </a:lnSpc>
                        <a:spcAft>
                          <a:spcPts val="45"/>
                        </a:spcAft>
                      </a:pPr>
                      <a:r>
                        <a:rPr lang="en-IN" sz="1400">
                          <a:effectLst/>
                          <a:latin typeface="Times New Roman" panose="02020603050405020304" pitchFamily="18" charset="0"/>
                          <a:cs typeface="Times New Roman" panose="02020603050405020304" pitchFamily="18" charset="0"/>
                        </a:rPr>
                        <a:t>Deal Status Code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2102" marR="62102" marT="8625" marB="0" anchor="ctr"/>
                </a:tc>
                <a:tc>
                  <a:txBody>
                    <a:bodyPr/>
                    <a:lstStyle/>
                    <a:p>
                      <a:pPr algn="ctr">
                        <a:lnSpc>
                          <a:spcPct val="107000"/>
                        </a:lnSpc>
                        <a:spcAft>
                          <a:spcPts val="45"/>
                        </a:spcAft>
                      </a:pPr>
                      <a:r>
                        <a:rPr lang="en-US" sz="1400" dirty="0">
                          <a:effectLst/>
                          <a:latin typeface="Times New Roman" panose="02020603050405020304" pitchFamily="18" charset="0"/>
                          <a:cs typeface="Times New Roman" panose="02020603050405020304" pitchFamily="18" charset="0"/>
                        </a:rPr>
                        <a:t>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102" marR="62102" marT="8625" marB="0" anchor="ctr"/>
                </a:tc>
                <a:extLst>
                  <a:ext uri="{0D108BD9-81ED-4DB2-BD59-A6C34878D82A}">
                    <a16:rowId xmlns:a16="http://schemas.microsoft.com/office/drawing/2014/main" val="2015699080"/>
                  </a:ext>
                </a:extLst>
              </a:tr>
            </a:tbl>
          </a:graphicData>
        </a:graphic>
      </p:graphicFrame>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1" name="Picture 10">
            <a:extLst>
              <a:ext uri="{FF2B5EF4-FFF2-40B4-BE49-F238E27FC236}">
                <a16:creationId xmlns:a16="http://schemas.microsoft.com/office/drawing/2014/main" id="{6B0E4646-DA33-4755-9B6F-07349ACC7F4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432679" y="106017"/>
            <a:ext cx="626779" cy="592806"/>
          </a:xfrm>
          <a:prstGeom prst="rect">
            <a:avLst/>
          </a:prstGeom>
        </p:spPr>
      </p:pic>
    </p:spTree>
    <p:extLst>
      <p:ext uri="{BB962C8B-B14F-4D97-AF65-F5344CB8AC3E}">
        <p14:creationId xmlns:p14="http://schemas.microsoft.com/office/powerpoint/2010/main" val="263504953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88124" y="723901"/>
            <a:ext cx="8815754" cy="646231"/>
          </a:xfrm>
        </p:spPr>
        <p:txBody>
          <a:bodyPr anchor="b">
            <a:normAutofit/>
          </a:bodyPr>
          <a:lstStyle/>
          <a:p>
            <a:pPr algn="ctr"/>
            <a:r>
              <a:rPr lang="en-IN" dirty="0">
                <a:latin typeface="Times New Roman" panose="02020603050405020304" pitchFamily="18" charset="0"/>
                <a:cs typeface="Times New Roman" panose="02020603050405020304" pitchFamily="18" charset="0"/>
              </a:rPr>
              <a:t>EDA: Deal Status Code Counts</a:t>
            </a:r>
            <a:endParaRPr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6" name="Rectangle 15">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BF6BFE81-10D9-4226-92F1-4D7F2BA4D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19" y="1936426"/>
            <a:ext cx="11870161" cy="4763967"/>
          </a:xfrm>
          <a:prstGeom prst="rect">
            <a:avLst/>
          </a:prstGeom>
        </p:spPr>
      </p:pic>
      <p:pic>
        <p:nvPicPr>
          <p:cNvPr id="12" name="Picture 11">
            <a:extLst>
              <a:ext uri="{FF2B5EF4-FFF2-40B4-BE49-F238E27FC236}">
                <a16:creationId xmlns:a16="http://schemas.microsoft.com/office/drawing/2014/main" id="{73CBC7DC-5402-440E-B030-A55028B7EB0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32291" y="251791"/>
            <a:ext cx="626779" cy="592806"/>
          </a:xfrm>
          <a:prstGeom prst="rect">
            <a:avLst/>
          </a:prstGeom>
        </p:spPr>
      </p:pic>
    </p:spTree>
    <p:extLst>
      <p:ext uri="{BB962C8B-B14F-4D97-AF65-F5344CB8AC3E}">
        <p14:creationId xmlns:p14="http://schemas.microsoft.com/office/powerpoint/2010/main" val="21397156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028700" y="723901"/>
            <a:ext cx="10134600" cy="786848"/>
          </a:xfrm>
        </p:spPr>
        <p:txBody>
          <a:bodyPr anchor="ctr">
            <a:normAutofit/>
          </a:bodyPr>
          <a:lstStyle/>
          <a:p>
            <a:pPr algn="ctr"/>
            <a:r>
              <a:rPr lang="en-IN" dirty="0">
                <a:latin typeface="Times New Roman" panose="02020603050405020304" pitchFamily="18" charset="0"/>
                <a:cs typeface="Times New Roman" panose="02020603050405020304" pitchFamily="18" charset="0"/>
              </a:rPr>
              <a:t>EDA: Deal Status Code Over The Years</a:t>
            </a:r>
            <a:endParaRPr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3C62A542-3407-4AFA-8E3D-DE3B46CBBE1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32291" y="265043"/>
            <a:ext cx="626779" cy="592806"/>
          </a:xfrm>
          <a:prstGeom prst="rect">
            <a:avLst/>
          </a:prstGeom>
        </p:spPr>
      </p:pic>
      <p:pic>
        <p:nvPicPr>
          <p:cNvPr id="2052" name="Picture 4">
            <a:extLst>
              <a:ext uri="{FF2B5EF4-FFF2-40B4-BE49-F238E27FC236}">
                <a16:creationId xmlns:a16="http://schemas.microsoft.com/office/drawing/2014/main" id="{F26E7D6A-6DF6-43B4-A5A0-B0242CC6E1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539" y="1757363"/>
            <a:ext cx="11720531" cy="4934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3594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88124" y="723901"/>
            <a:ext cx="8815754" cy="623628"/>
          </a:xfrm>
        </p:spPr>
        <p:txBody>
          <a:bodyPr anchor="b">
            <a:normAutofit/>
          </a:bodyPr>
          <a:lstStyle/>
          <a:p>
            <a:pPr algn="ctr"/>
            <a:r>
              <a:rPr lang="en-IN" dirty="0">
                <a:latin typeface="Times New Roman" panose="02020603050405020304" pitchFamily="18" charset="0"/>
                <a:cs typeface="Times New Roman" panose="02020603050405020304" pitchFamily="18" charset="0"/>
              </a:rPr>
              <a:t>EDA: Client Category </a:t>
            </a:r>
            <a:r>
              <a:rPr lang="en-IN" dirty="0" err="1">
                <a:latin typeface="Times New Roman" panose="02020603050405020304" pitchFamily="18" charset="0"/>
                <a:cs typeface="Times New Roman" panose="02020603050405020304" pitchFamily="18" charset="0"/>
              </a:rPr>
              <a:t>wrt</a:t>
            </a:r>
            <a:r>
              <a:rPr lang="en-IN" dirty="0">
                <a:latin typeface="Times New Roman" panose="02020603050405020304" pitchFamily="18" charset="0"/>
                <a:cs typeface="Times New Roman" panose="02020603050405020304" pitchFamily="18" charset="0"/>
              </a:rPr>
              <a:t> Deal Status Code</a:t>
            </a:r>
            <a:endParaRPr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6" name="Rectangle 15">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B36D9FDF-CE77-4E11-AFC6-09B5852A9FB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0919" y="1466984"/>
            <a:ext cx="11870161" cy="5233410"/>
          </a:xfrm>
          <a:prstGeom prst="rect">
            <a:avLst/>
          </a:prstGeom>
        </p:spPr>
      </p:pic>
      <p:pic>
        <p:nvPicPr>
          <p:cNvPr id="12" name="Picture 11">
            <a:extLst>
              <a:ext uri="{FF2B5EF4-FFF2-40B4-BE49-F238E27FC236}">
                <a16:creationId xmlns:a16="http://schemas.microsoft.com/office/drawing/2014/main" id="{46DA7D1A-4ADB-48C1-9441-1470BCE0DFC4}"/>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32291" y="219489"/>
            <a:ext cx="626779" cy="592806"/>
          </a:xfrm>
          <a:prstGeom prst="rect">
            <a:avLst/>
          </a:prstGeom>
        </p:spPr>
      </p:pic>
    </p:spTree>
    <p:extLst>
      <p:ext uri="{BB962C8B-B14F-4D97-AF65-F5344CB8AC3E}">
        <p14:creationId xmlns:p14="http://schemas.microsoft.com/office/powerpoint/2010/main" val="25432664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F54EA9-61C9-8577-0471-094AC105B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99" y="218049"/>
            <a:ext cx="11785601" cy="6421902"/>
          </a:xfrm>
          <a:prstGeom prst="rect">
            <a:avLst/>
          </a:prstGeom>
        </p:spPr>
      </p:pic>
      <p:pic>
        <p:nvPicPr>
          <p:cNvPr id="4" name="Picture 3">
            <a:extLst>
              <a:ext uri="{FF2B5EF4-FFF2-40B4-BE49-F238E27FC236}">
                <a16:creationId xmlns:a16="http://schemas.microsoft.com/office/drawing/2014/main" id="{4CE67046-1BCA-433F-A9A1-4640670E782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362021" y="218049"/>
            <a:ext cx="626779" cy="592806"/>
          </a:xfrm>
          <a:prstGeom prst="rect">
            <a:avLst/>
          </a:prstGeom>
        </p:spPr>
      </p:pic>
    </p:spTree>
    <p:extLst>
      <p:ext uri="{BB962C8B-B14F-4D97-AF65-F5344CB8AC3E}">
        <p14:creationId xmlns:p14="http://schemas.microsoft.com/office/powerpoint/2010/main" val="15728236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theme1.xml><?xml version="1.0" encoding="utf-8"?>
<a:theme xmlns:a="http://schemas.openxmlformats.org/drawingml/2006/main" name="AdornVTI">
  <a:themeElements>
    <a:clrScheme name="AnalogousFromRegularSeedRightStep">
      <a:dk1>
        <a:srgbClr val="000000"/>
      </a:dk1>
      <a:lt1>
        <a:srgbClr val="FFFFFF"/>
      </a:lt1>
      <a:dk2>
        <a:srgbClr val="3C3122"/>
      </a:dk2>
      <a:lt2>
        <a:srgbClr val="E2E7E8"/>
      </a:lt2>
      <a:accent1>
        <a:srgbClr val="C3614D"/>
      </a:accent1>
      <a:accent2>
        <a:srgbClr val="B1813B"/>
      </a:accent2>
      <a:accent3>
        <a:srgbClr val="A7A842"/>
      </a:accent3>
      <a:accent4>
        <a:srgbClr val="7FB13B"/>
      </a:accent4>
      <a:accent5>
        <a:srgbClr val="59B748"/>
      </a:accent5>
      <a:accent6>
        <a:srgbClr val="3BB159"/>
      </a:accent6>
      <a:hlink>
        <a:srgbClr val="358EA1"/>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1_AdornVTI">
  <a:themeElements>
    <a:clrScheme name="AnalogousFromDarkSeedLeftStep">
      <a:dk1>
        <a:srgbClr val="000000"/>
      </a:dk1>
      <a:lt1>
        <a:srgbClr val="FFFFFF"/>
      </a:lt1>
      <a:dk2>
        <a:srgbClr val="1D2334"/>
      </a:dk2>
      <a:lt2>
        <a:srgbClr val="E2E8E2"/>
      </a:lt2>
      <a:accent1>
        <a:srgbClr val="E229E7"/>
      </a:accent1>
      <a:accent2>
        <a:srgbClr val="8117D5"/>
      </a:accent2>
      <a:accent3>
        <a:srgbClr val="4429E7"/>
      </a:accent3>
      <a:accent4>
        <a:srgbClr val="174CD5"/>
      </a:accent4>
      <a:accent5>
        <a:srgbClr val="29ADE7"/>
      </a:accent5>
      <a:accent6>
        <a:srgbClr val="14B7A6"/>
      </a:accent6>
      <a:hlink>
        <a:srgbClr val="3F82BF"/>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2408</TotalTime>
  <Words>1105</Words>
  <Application>Microsoft Office PowerPoint</Application>
  <PresentationFormat>Widescreen</PresentationFormat>
  <Paragraphs>281</Paragraphs>
  <Slides>38</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38</vt:i4>
      </vt:variant>
    </vt:vector>
  </HeadingPairs>
  <TitlesOfParts>
    <vt:vector size="44" baseType="lpstr">
      <vt:lpstr>Arial</vt:lpstr>
      <vt:lpstr>Bembo</vt:lpstr>
      <vt:lpstr>Calibri</vt:lpstr>
      <vt:lpstr>Times New Roman</vt:lpstr>
      <vt:lpstr>AdornVTI</vt:lpstr>
      <vt:lpstr>1_AdornVTI</vt:lpstr>
      <vt:lpstr>Win Prediction Analytics Data Science Pro-degree Project KPMG Knowledge Partner</vt:lpstr>
      <vt:lpstr>Objectives </vt:lpstr>
      <vt:lpstr>Data Exploration and Understanding</vt:lpstr>
      <vt:lpstr>Data Overview and Description</vt:lpstr>
      <vt:lpstr>Unique Values in Each Column</vt:lpstr>
      <vt:lpstr>EDA: Deal Status Code Counts</vt:lpstr>
      <vt:lpstr>EDA: Deal Status Code Over The Years</vt:lpstr>
      <vt:lpstr>EDA: Client Category wrt Deal Status Code</vt:lpstr>
      <vt:lpstr>PowerPoint Presentation</vt:lpstr>
      <vt:lpstr>PowerPoint Presentation</vt:lpstr>
      <vt:lpstr>PowerPoint Presentation</vt:lpstr>
      <vt:lpstr>EDA: Solution Type Counts wrt Deal Status Code</vt:lpstr>
      <vt:lpstr>PowerPoint Presentation</vt:lpstr>
      <vt:lpstr>EDA: Sector Counts wrt Deal Status Code</vt:lpstr>
      <vt:lpstr>PowerPoint Presentation</vt:lpstr>
      <vt:lpstr>PowerPoint Presentation</vt:lpstr>
      <vt:lpstr>PowerPoint Presentation</vt:lpstr>
      <vt:lpstr>EDA: Location Counts wrt Deal Status Code</vt:lpstr>
      <vt:lpstr>PowerPoint Presentation</vt:lpstr>
      <vt:lpstr>PowerPoint Presentation</vt:lpstr>
      <vt:lpstr>PowerPoint Presentation</vt:lpstr>
      <vt:lpstr>EDA: VP Names wrt Deal Status Code</vt:lpstr>
      <vt:lpstr>Win%age of VP Name column</vt:lpstr>
      <vt:lpstr>Win%age of Manager Name column</vt:lpstr>
      <vt:lpstr>Data Pre-Processing/Cleaning </vt:lpstr>
      <vt:lpstr>EDA: Deal Cost Box Plot</vt:lpstr>
      <vt:lpstr>Logarithmic Transformation</vt:lpstr>
      <vt:lpstr>Data Encoding</vt:lpstr>
      <vt:lpstr>Splitting the data for Train &amp; Test Model:Why Split ?</vt:lpstr>
      <vt:lpstr>Data Scaling</vt:lpstr>
      <vt:lpstr>Data Model Building</vt:lpstr>
      <vt:lpstr>Accuracy Score &amp; Hyper Parameter</vt:lpstr>
      <vt:lpstr>CLASSIFICATION REPORT FOR EACH MODEL </vt:lpstr>
      <vt:lpstr>CONFUSION MATRIX FOR EACH MODEL</vt:lpstr>
      <vt:lpstr>ROC Curve</vt:lpstr>
      <vt:lpstr>Testing and cross validation  </vt:lpstr>
      <vt:lpstr>PowerPoint Presentation</vt:lpstr>
      <vt:lpstr>False Prediction Calculate The Loss Which The Company Will 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 Prediction AnalyticsData Science Prodegree ProjectKPMG Knowledge Provider/Partner</dc:title>
  <dc:creator>917977235980</dc:creator>
  <cp:lastModifiedBy>Ashok Acharya</cp:lastModifiedBy>
  <cp:revision>112</cp:revision>
  <dcterms:created xsi:type="dcterms:W3CDTF">2022-09-15T18:29:07Z</dcterms:created>
  <dcterms:modified xsi:type="dcterms:W3CDTF">2022-10-15T07:59:52Z</dcterms:modified>
</cp:coreProperties>
</file>