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4B540-5EB0-4246-8F97-F7566BF0A9C7}" type="datetimeFigureOut">
              <a:rPr lang="en-IE" smtClean="0"/>
              <a:t>07/11/2024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01F1D-05E4-40B1-AE72-1B1BB832604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1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01F1D-05E4-40B1-AE72-1B1BB832604A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23559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BC878-4145-CE19-FBCE-E0423C483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879D78-CC3E-13BB-CE5A-B26BDDDBA3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BBC967-84F0-3FA9-E7DA-5667FE7EF1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FEFCA-1D33-3FAA-50CB-7BE5650604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01F1D-05E4-40B1-AE72-1B1BB832604A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60798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3B18F-FA3E-8D65-4019-BD9A582EB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5BDA34-D95C-5B3E-C427-5667FBC252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FD9EF7-9131-1AEE-B9B5-5437451B83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0D563-E5CC-4070-BE30-C8588E9537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01F1D-05E4-40B1-AE72-1B1BB832604A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7092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0B91-A837-A673-CCD8-DC5B9884A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967276-8036-5FFD-DAC1-25CDF6D78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7D472-23F8-113C-F6D2-0FD469B1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97DD-B125-4392-B2E9-47AB48AC2201}" type="datetimeFigureOut">
              <a:rPr lang="en-IE" smtClean="0"/>
              <a:t>07/11/2024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C69A9-15D7-5752-54BF-FD372614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DA686-DB65-3D76-A1B4-AC568B6D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BDB1-DAD9-4B24-9618-6482147216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1625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397F2-04DE-2BAC-C70A-F664DEDB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5D62E-0F15-AEAC-8597-A1AA04534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8DF2D-C608-BB2E-3F38-588093E2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97DD-B125-4392-B2E9-47AB48AC2201}" type="datetimeFigureOut">
              <a:rPr lang="en-IE" smtClean="0"/>
              <a:t>07/11/2024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83E0D-98E4-1366-905B-35B76A6E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CB6DA-FB73-14B4-D50D-1376471B7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BDB1-DAD9-4B24-9618-6482147216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6626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9F5FDB-A8AD-EDA1-97F7-19AB20ABE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5C288E-DC8E-42BC-E3E0-F7B610240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01E05-FCB4-ECAC-36CE-B1CE040EB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97DD-B125-4392-B2E9-47AB48AC2201}" type="datetimeFigureOut">
              <a:rPr lang="en-IE" smtClean="0"/>
              <a:t>07/11/2024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3ECEA-A1E0-1F74-9F20-7CADF1939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CF261-5373-1AC6-62A3-E0A01A37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BDB1-DAD9-4B24-9618-6482147216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37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A3867-7D12-0E28-C803-C90B61FC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1AE36-7460-9E9B-C64A-1523AA5B6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D9859-9A8B-96CB-547F-ECB0B658B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97DD-B125-4392-B2E9-47AB48AC2201}" type="datetimeFigureOut">
              <a:rPr lang="en-IE" smtClean="0"/>
              <a:t>07/11/2024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34613-74B7-C5B0-D68C-6CAC2D212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F47C8-FC81-2D06-9EEC-EBA406B4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BDB1-DAD9-4B24-9618-6482147216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4052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B070B-FE24-F5DC-DB27-817E8E70F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9ABFC-D996-1D38-28FD-99375D7DC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3367C-132F-8627-E889-475031FF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97DD-B125-4392-B2E9-47AB48AC2201}" type="datetimeFigureOut">
              <a:rPr lang="en-IE" smtClean="0"/>
              <a:t>07/11/2024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F2411-D6F6-C4A8-94D8-2D8C1547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9A181-63AF-CAF8-2D5C-E45FD0F5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BDB1-DAD9-4B24-9618-6482147216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103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A2EA5-27C3-25FA-E646-DB0E3452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B5BD4-859E-4F25-5497-33133A743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5DE7A-6B55-81A4-E84F-6EA869442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D6CE2-7DA4-EB22-EA92-8B5599C7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97DD-B125-4392-B2E9-47AB48AC2201}" type="datetimeFigureOut">
              <a:rPr lang="en-IE" smtClean="0"/>
              <a:t>07/11/2024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16641-EBD6-A196-E16B-32277C83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BDFC37-4485-F0D9-895D-E08FCAB5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BDB1-DAD9-4B24-9618-6482147216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396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B737-F78F-ADFC-4D99-1289DF80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0A23B-8658-E57C-276E-79B3DAEFC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01768F-734B-E4D1-6A4E-92AF368FB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8D48B-68BF-8D80-1915-8EC4E53363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74618-7FDE-F7F1-060A-6176BDFC7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BF928-CFD5-AB52-754E-66D6EF015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97DD-B125-4392-B2E9-47AB48AC2201}" type="datetimeFigureOut">
              <a:rPr lang="en-IE" smtClean="0"/>
              <a:t>07/11/2024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457A4-6DF3-91F9-3942-C15D0A10A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B64376-5654-6E29-8B20-668793A0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BDB1-DAD9-4B24-9618-6482147216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02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03E1-FBB6-4B12-0682-1F8CD95C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C53284-BD3C-B5A4-5693-9F14D07E8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97DD-B125-4392-B2E9-47AB48AC2201}" type="datetimeFigureOut">
              <a:rPr lang="en-IE" smtClean="0"/>
              <a:t>07/11/2024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29E1FF-3F55-25B3-78B5-CB433B4F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70631-5CA3-4179-A45B-2153DD015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BDB1-DAD9-4B24-9618-6482147216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1815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60107D-0C26-EA57-7863-3101A27B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97DD-B125-4392-B2E9-47AB48AC2201}" type="datetimeFigureOut">
              <a:rPr lang="en-IE" smtClean="0"/>
              <a:t>07/11/2024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0C96D-15DC-4F39-0CD9-3397CED8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186ABE-C521-5AB9-0D06-B2907D674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BDB1-DAD9-4B24-9618-6482147216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1428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2F6FF-D31D-0016-1754-A07AC70C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D905B-98A6-A185-41BE-0C0E3925B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BAA99-44BD-1EF7-8814-4E9827873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4622E-69E5-084A-A006-9901B3B43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97DD-B125-4392-B2E9-47AB48AC2201}" type="datetimeFigureOut">
              <a:rPr lang="en-IE" smtClean="0"/>
              <a:t>07/11/2024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768B8-445D-CB84-D1F2-F3C2B89FA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3B9AC-5AFB-5E16-E3E4-A7C8755D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BDB1-DAD9-4B24-9618-6482147216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327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C44E-1366-544B-A97F-AA0DEDEC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4A4B02-2D4B-2182-4A0E-38BFF8A32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A0B72-DE85-89A4-4700-7D8CC376C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2C664-2F4F-1638-ABD4-5178FC5E1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097DD-B125-4392-B2E9-47AB48AC2201}" type="datetimeFigureOut">
              <a:rPr lang="en-IE" smtClean="0"/>
              <a:t>07/11/2024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A59BB-EE4A-A5D4-C087-84D6DAC8A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D2058-C00E-6A60-ED4F-484C1816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BBDB1-DAD9-4B24-9618-6482147216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8865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BD78B-871D-2C7D-162B-01DB94EA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602DE-39AB-C5BC-E66F-74C1FB680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73677-A47D-6187-3D19-B6D502FB8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9097DD-B125-4392-B2E9-47AB48AC2201}" type="datetimeFigureOut">
              <a:rPr lang="en-IE" smtClean="0"/>
              <a:t>07/11/2024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989AD-A40B-4F03-F1DE-7CBF757875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C52F8-2CF8-32F0-9E0E-182902DB9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FBBDB1-DAD9-4B24-9618-64821472165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41112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5C47884-08A2-E68A-0523-EA0381774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486" y="1370467"/>
            <a:ext cx="11669486" cy="1631216"/>
          </a:xfrm>
          <a:solidFill>
            <a:schemeClr val="accent1"/>
          </a:solidFill>
        </p:spPr>
        <p:txBody>
          <a:bodyPr anchor="ctr">
            <a:normAutofit/>
          </a:bodyPr>
          <a:lstStyle/>
          <a:p>
            <a:r>
              <a:rPr lang="en-IE" sz="5400" b="1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Sales Performance Analysis</a:t>
            </a:r>
          </a:p>
          <a:p>
            <a:r>
              <a:rPr lang="en-US" sz="2000" dirty="0">
                <a:solidFill>
                  <a:schemeClr val="bg1"/>
                </a:solidFill>
                <a:latin typeface="Century" panose="02040604050505020304" pitchFamily="18" charset="0"/>
                <a:cs typeface="Times New Roman" panose="02020603050405020304" pitchFamily="18" charset="0"/>
              </a:rPr>
              <a:t>An Overview of Key Sales Insights and Strategic Recommendations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C1F8EB-CECB-9A07-994A-02F27659C3D4}"/>
              </a:ext>
            </a:extLst>
          </p:cNvPr>
          <p:cNvSpPr txBox="1"/>
          <p:nvPr/>
        </p:nvSpPr>
        <p:spPr>
          <a:xfrm>
            <a:off x="239486" y="3856318"/>
            <a:ext cx="4698274" cy="203132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Prepared by:</a:t>
            </a:r>
          </a:p>
          <a:p>
            <a:r>
              <a:rPr lang="en-I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Ashutosh Pathak</a:t>
            </a:r>
          </a:p>
          <a:p>
            <a:r>
              <a:rPr lang="en-I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Chetan Raja Nayak </a:t>
            </a:r>
          </a:p>
          <a:p>
            <a:r>
              <a:rPr lang="en-I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Saran Baskar</a:t>
            </a:r>
          </a:p>
          <a:p>
            <a:r>
              <a:rPr lang="en-I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I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Yashas</a:t>
            </a:r>
            <a:r>
              <a:rPr lang="en-I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E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Nagaraju</a:t>
            </a:r>
            <a:r>
              <a:rPr lang="en-IE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Raj </a:t>
            </a:r>
          </a:p>
          <a:p>
            <a:endParaRPr lang="en-IE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E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of Submission: </a:t>
            </a: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Nov 06</a:t>
            </a:r>
            <a:r>
              <a:rPr lang="en-I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I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 Wednesday</a:t>
            </a:r>
          </a:p>
        </p:txBody>
      </p:sp>
    </p:spTree>
    <p:extLst>
      <p:ext uri="{BB962C8B-B14F-4D97-AF65-F5344CB8AC3E}">
        <p14:creationId xmlns:p14="http://schemas.microsoft.com/office/powerpoint/2010/main" val="261878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BA7D7C7-6738-59D8-3D25-829BCC762932}"/>
              </a:ext>
            </a:extLst>
          </p:cNvPr>
          <p:cNvSpPr txBox="1"/>
          <p:nvPr/>
        </p:nvSpPr>
        <p:spPr>
          <a:xfrm>
            <a:off x="230414" y="1518533"/>
            <a:ext cx="1181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actionable insight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trends and patterns to guide strategic business decisions.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4D2141-519F-2C32-1CDC-5A03612559B3}"/>
              </a:ext>
            </a:extLst>
          </p:cNvPr>
          <p:cNvSpPr txBox="1"/>
          <p:nvPr/>
        </p:nvSpPr>
        <p:spPr>
          <a:xfrm>
            <a:off x="190499" y="2929607"/>
            <a:ext cx="1181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multi-year data covering metrics like sales, profit, region, and customer segment.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comprehensive view of performance across products, regions, and customer groups to pinpoint growth and optimization areas.</a:t>
            </a:r>
            <a:endParaRPr lang="en-I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328C0B-C50C-7B7F-9AF0-A5FA12F257E2}"/>
              </a:ext>
            </a:extLst>
          </p:cNvPr>
          <p:cNvSpPr txBox="1"/>
          <p:nvPr/>
        </p:nvSpPr>
        <p:spPr>
          <a:xfrm>
            <a:off x="230413" y="4465280"/>
            <a:ext cx="1173117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Summary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was cleaned and transformed for accurate analysis.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hierarchies (e.g., Product and Geographic) and calculated key metrics (e.g., profit margin, previous year sales).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clearer, more meaningful visualizations to highlight business opportunities.</a:t>
            </a:r>
            <a:endParaRPr lang="en-I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A33C7CB-C047-6C0F-5E21-889C7BAC987B}"/>
              </a:ext>
            </a:extLst>
          </p:cNvPr>
          <p:cNvSpPr txBox="1">
            <a:spLocks/>
          </p:cNvSpPr>
          <p:nvPr/>
        </p:nvSpPr>
        <p:spPr>
          <a:xfrm>
            <a:off x="0" y="6106"/>
            <a:ext cx="12192000" cy="120032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 and Overview of the Data</a:t>
            </a:r>
          </a:p>
        </p:txBody>
      </p:sp>
    </p:spTree>
    <p:extLst>
      <p:ext uri="{BB962C8B-B14F-4D97-AF65-F5344CB8AC3E}">
        <p14:creationId xmlns:p14="http://schemas.microsoft.com/office/powerpoint/2010/main" val="63407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B3E2DBF-3604-495F-0B4A-469E8C2BDF48}"/>
              </a:ext>
            </a:extLst>
          </p:cNvPr>
          <p:cNvSpPr txBox="1">
            <a:spLocks/>
          </p:cNvSpPr>
          <p:nvPr/>
        </p:nvSpPr>
        <p:spPr>
          <a:xfrm>
            <a:off x="0" y="6106"/>
            <a:ext cx="12192000" cy="120032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Growth in Sales, Orders, and Profit Over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4742B4-1129-6FB5-EE81-12F5D7D760B7}"/>
              </a:ext>
            </a:extLst>
          </p:cNvPr>
          <p:cNvSpPr txBox="1"/>
          <p:nvPr/>
        </p:nvSpPr>
        <p:spPr>
          <a:xfrm>
            <a:off x="6819411" y="1185950"/>
            <a:ext cx="5361727" cy="4486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E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  <a:endParaRPr lang="en-US" sz="16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Steady Increase in Customers: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number of customers has gradually increased each year, reaching 693 in 2014.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Orders: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Growth in orders have shown a consistent upward trend, with a significant rise from 7,572 in 2011 to 12,498 in 2014.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Rising Sales Revenue: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have grown steadily over the years, starting from $483K in 2011 and reaching $731K in 2014.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Increasing Profit: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has also increased year over year, from $50K in 2011 to $94K in 2014, indicating improved profitability.</a:t>
            </a:r>
            <a:endParaRPr lang="en-IE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1C1A1D-4AA2-22E1-356D-CA76890D93FA}"/>
              </a:ext>
            </a:extLst>
          </p:cNvPr>
          <p:cNvSpPr txBox="1"/>
          <p:nvPr/>
        </p:nvSpPr>
        <p:spPr>
          <a:xfrm>
            <a:off x="144993" y="5486400"/>
            <a:ext cx="11955567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E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Strategic Implication: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Although profit has grown, it lags behind the rate of increase in sales. A focus on cost optimization, product mix, or pricing adjustments could help improve the profit margin and enhance profitability further.</a:t>
            </a:r>
            <a:endParaRPr lang="en-IE" sz="1600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F4BE4A-E389-53EA-1451-162907BA9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2" y="1331758"/>
            <a:ext cx="6808549" cy="41944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277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46EA5-4393-DF69-5292-533BA85DA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6E5C7C24-8C71-0CC3-A920-835EBA185783}"/>
              </a:ext>
            </a:extLst>
          </p:cNvPr>
          <p:cNvSpPr txBox="1">
            <a:spLocks/>
          </p:cNvSpPr>
          <p:nvPr/>
        </p:nvSpPr>
        <p:spPr>
          <a:xfrm>
            <a:off x="0" y="6106"/>
            <a:ext cx="12192000" cy="120032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Sales by Subcategory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B95C06-CD75-D6C8-A77E-AD8F47BAAC61}"/>
              </a:ext>
            </a:extLst>
          </p:cNvPr>
          <p:cNvSpPr txBox="1"/>
          <p:nvPr/>
        </p:nvSpPr>
        <p:spPr>
          <a:xfrm>
            <a:off x="6830274" y="1088053"/>
            <a:ext cx="5216734" cy="4486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E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  <a:endParaRPr lang="en-US" sz="16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Subcategory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Phones: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Phones lead all subcategories in sales, contributing 14.34% of total sales. This indicates a strong demand in the Technology category.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Sales in Chairs and Storage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Chairs (14.10%) in Furniture and Storage (9.81%) in Office Supplies are also high-performing subcategories, showing significant contributions within their respective categories.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Sales in Fasteners, Labels, and Envelopes: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Subcategories like Fasteners (0.13%), Labels (0.55%), and Envelopes (0.72%) contribute minimally to overall sales, indicating low demand for these items.</a:t>
            </a:r>
            <a:endParaRPr lang="en-IE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8EB3BF-F01A-C001-220F-CDF80A259D6E}"/>
              </a:ext>
            </a:extLst>
          </p:cNvPr>
          <p:cNvSpPr txBox="1"/>
          <p:nvPr/>
        </p:nvSpPr>
        <p:spPr>
          <a:xfrm>
            <a:off x="144993" y="5486400"/>
            <a:ext cx="12047007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E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Strategic Implication: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Review for Low-Demand Items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Fasteners, Labels, and Envelopes have minimal sales contribution. Management could review these subcategories to consider reducing inventory, offering targeted promotions, or assessing whether these items should continue to be offered.</a:t>
            </a:r>
            <a:endParaRPr lang="en-IE" sz="16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A2A68E-F728-BB1C-9712-D335A15BA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999" y="1206435"/>
            <a:ext cx="6880272" cy="427996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52430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2613E-ABFB-A66C-AEB4-8A0476B53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4F634B60-A909-7921-2E4E-2BF18B3AB1B5}"/>
              </a:ext>
            </a:extLst>
          </p:cNvPr>
          <p:cNvSpPr txBox="1">
            <a:spLocks/>
          </p:cNvSpPr>
          <p:nvPr/>
        </p:nvSpPr>
        <p:spPr>
          <a:xfrm>
            <a:off x="0" y="6106"/>
            <a:ext cx="12192000" cy="1200329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Margin Analysis by Discount and Sales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F58D5-0356-2776-EC37-B7E7C31D4961}"/>
              </a:ext>
            </a:extLst>
          </p:cNvPr>
          <p:cNvSpPr txBox="1"/>
          <p:nvPr/>
        </p:nvSpPr>
        <p:spPr>
          <a:xfrm>
            <a:off x="5008880" y="1276572"/>
            <a:ext cx="7061200" cy="1900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E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Discount, Low Profit Margin:</a:t>
            </a:r>
            <a:r>
              <a:rPr lang="en-IE" sz="16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Subcategories like Supplies and Bookcases have high discount rates but very low or negative profit margins..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Items with Low Margins: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Machines and Tables have low or negative profit margins despite considerable sales and discount levels.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0B0518-120A-E44C-03D3-EFBECC1E6FCF}"/>
              </a:ext>
            </a:extLst>
          </p:cNvPr>
          <p:cNvSpPr txBox="1"/>
          <p:nvPr/>
        </p:nvSpPr>
        <p:spPr>
          <a:xfrm>
            <a:off x="5008880" y="4004295"/>
            <a:ext cx="7061200" cy="2616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E" sz="15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Strategic Implications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Discount, Low Profit Margin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E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 reducing discount rates for these subcategories to improve overall profitability without significantly impacting sales..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Items with Low Margins: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re-evaluation of pricing and discounting strategies is recommended for these subcategories to ensure they contribute positively to overall profitability.</a:t>
            </a:r>
            <a:endParaRPr lang="en-US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C3BA55-3DE4-E907-7F44-5384910645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29"/>
          <a:stretch/>
        </p:blipFill>
        <p:spPr>
          <a:xfrm>
            <a:off x="0" y="1188292"/>
            <a:ext cx="4826000" cy="28160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788612-86ED-8685-29C9-C2346637F7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08617"/>
            <a:ext cx="4826000" cy="28160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9079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555</Words>
  <Application>Microsoft Office PowerPoint</Application>
  <PresentationFormat>Widescreen</PresentationFormat>
  <Paragraphs>46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Century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Ashutosh Pathak</dc:creator>
  <cp:lastModifiedBy>Ashutosh Pathak</cp:lastModifiedBy>
  <cp:revision>6</cp:revision>
  <dcterms:created xsi:type="dcterms:W3CDTF">2024-11-05T15:16:08Z</dcterms:created>
  <dcterms:modified xsi:type="dcterms:W3CDTF">2024-11-07T14:51:26Z</dcterms:modified>
</cp:coreProperties>
</file>