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  <p:sldMasterId id="2147483978" r:id="rId2"/>
    <p:sldMasterId id="2147483989" r:id="rId3"/>
    <p:sldMasterId id="2147484019" r:id="rId4"/>
  </p:sld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08B179C1-8661-784C-8DA4-6308837A7511}">
          <p14:sldIdLst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69EAD"/>
    <a:srgbClr val="B60225"/>
    <a:srgbClr val="C03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1080" y="-112"/>
      </p:cViewPr>
      <p:guideLst>
        <p:guide orient="horz" pos="921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377CAF-2816-7F40-B848-406DD27D5DEB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5E4603-4871-0F40-9F04-AA53B8A0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171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9929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2 Smart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565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16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23999"/>
            <a:ext cx="8229600" cy="398780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39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815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31355"/>
            <a:ext cx="8229600" cy="4812919"/>
          </a:xfrm>
        </p:spPr>
        <p:txBody>
          <a:bodyPr tIns="0" rIns="0" bIns="0"/>
          <a:lstStyle>
            <a:lvl1pPr marL="36576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B60225"/>
              </a:buClr>
              <a:buFont typeface="Courier New"/>
              <a:buChar char="o"/>
              <a:defRPr sz="2400" baseline="0"/>
            </a:lvl2pPr>
            <a:lvl3pPr marL="731520" indent="-365760">
              <a:buClr>
                <a:srgbClr val="B60225"/>
              </a:buClr>
              <a:buFont typeface="Courier New"/>
              <a:buChar char="o"/>
              <a:defRPr sz="2400" baseline="0"/>
            </a:lvl3pPr>
            <a:lvl4pPr marL="731520" indent="-365760">
              <a:buClr>
                <a:srgbClr val="B60225"/>
              </a:buClr>
              <a:buFont typeface="Courier New"/>
              <a:buChar char="o"/>
              <a:defRPr sz="2400" baseline="0"/>
            </a:lvl4pPr>
            <a:lvl5pPr marL="731520" indent="-365760">
              <a:buClr>
                <a:srgbClr val="B60225"/>
              </a:buClr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62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5125" indent="-365125">
              <a:buFont typeface="Arial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16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 3-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5922118" y="1113257"/>
            <a:ext cx="3221882" cy="1675498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200" y="1278439"/>
            <a:ext cx="4972622" cy="4821276"/>
          </a:xfrm>
        </p:spPr>
        <p:txBody>
          <a:bodyPr tIns="0"/>
          <a:lstStyle>
            <a:lvl1pPr marL="365760" indent="-365760"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517900" y="284311"/>
            <a:ext cx="5120640" cy="726952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5922118" y="4698875"/>
            <a:ext cx="3221882" cy="167652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5922118" y="2907348"/>
            <a:ext cx="3221882" cy="167293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02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567778" y="284311"/>
            <a:ext cx="5119021" cy="731520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200" y="1286794"/>
            <a:ext cx="4435340" cy="4846343"/>
          </a:xfrm>
        </p:spPr>
        <p:txBody>
          <a:bodyPr tIns="0"/>
          <a:lstStyle>
            <a:lvl1pPr marL="365760" indent="-365760"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65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96659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9900" y="1314510"/>
            <a:ext cx="4162137" cy="470103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633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93086"/>
            <a:ext cx="5120640" cy="727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898" y="1270033"/>
            <a:ext cx="4079753" cy="47009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148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-2 SmartAr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278173"/>
            <a:ext cx="4105153" cy="47039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9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492344" y="290146"/>
            <a:ext cx="5194455" cy="727511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buFontTx/>
              <a:buNone/>
              <a:defRPr sz="1600" cap="all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739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46841"/>
            <a:ext cx="8229600" cy="4045388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chemeClr val="tx1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_childrens_horizstack_3c_CMYK_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98" y="2235200"/>
            <a:ext cx="6076002" cy="23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5313"/>
            <a:ext cx="8229600" cy="4701034"/>
          </a:xfrm>
          <a:prstGeom prst="rect">
            <a:avLst/>
          </a:prstGeom>
        </p:spPr>
        <p:txBody>
          <a:bodyPr lIns="0" tIns="0" rIns="0" b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 baseline="0">
                <a:solidFill>
                  <a:schemeClr val="tx1"/>
                </a:solidFill>
              </a:defRPr>
            </a:lvl1pPr>
            <a:lvl2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2pPr>
            <a:lvl3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3pPr>
            <a:lvl4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4pPr>
            <a:lvl5pPr marL="731520" indent="-365760">
              <a:buClr>
                <a:srgbClr val="B60225"/>
              </a:buClr>
              <a:buFont typeface="Courier New"/>
              <a:buChar char="o"/>
              <a:defRPr sz="2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 lIns="0"/>
          <a:lstStyle>
            <a:lvl1pPr marL="0" indent="0">
              <a:buFontTx/>
              <a:buNone/>
              <a:defRPr/>
            </a:lvl1pPr>
            <a:lvl2pPr marL="365125" indent="-365125">
              <a:buFont typeface="Arial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54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45611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21"/>
          </p:nvPr>
        </p:nvSpPr>
        <p:spPr>
          <a:xfrm>
            <a:off x="5257893" y="4719416"/>
            <a:ext cx="3886107" cy="1640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5257893" y="2916703"/>
            <a:ext cx="3886107" cy="165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3"/>
          </p:nvPr>
        </p:nvSpPr>
        <p:spPr>
          <a:xfrm>
            <a:off x="5257893" y="1113989"/>
            <a:ext cx="3886107" cy="1654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7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45611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50870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78400" y="1111318"/>
            <a:ext cx="4165600" cy="25603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4978400" y="3826396"/>
            <a:ext cx="4165600" cy="255636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1322362"/>
            <a:ext cx="4309573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1205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5435600" cy="741362"/>
          </a:xfrm>
          <a:prstGeom prst="rect">
            <a:avLst/>
          </a:prstGeom>
        </p:spPr>
        <p:txBody>
          <a:bodyPr vert="horz" anchor="ctr"/>
          <a:lstStyle>
            <a:lvl1pPr>
              <a:defRPr sz="1800" cap="all" baseline="0">
                <a:solidFill>
                  <a:srgbClr val="B6022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941382" y="1116769"/>
            <a:ext cx="4202617" cy="255494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941382" y="3801972"/>
            <a:ext cx="4202617" cy="257264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58788" y="1322362"/>
            <a:ext cx="4198162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3411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Bulleted Text-2 SmartAr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288518"/>
            <a:ext cx="5120640" cy="723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1"/>
          </p:nvPr>
        </p:nvSpPr>
        <p:spPr>
          <a:xfrm>
            <a:off x="4868117" y="1107212"/>
            <a:ext cx="4275883" cy="25726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2"/>
          </p:nvPr>
        </p:nvSpPr>
        <p:spPr>
          <a:xfrm>
            <a:off x="4864100" y="3818253"/>
            <a:ext cx="4279900" cy="257264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58788" y="1322362"/>
            <a:ext cx="4142457" cy="4704325"/>
          </a:xfrm>
          <a:prstGeom prst="rect">
            <a:avLst/>
          </a:prstGeom>
        </p:spPr>
        <p:txBody>
          <a:bodyPr lIns="0" tIns="0"/>
          <a:lstStyle>
            <a:lvl1pPr marL="365760" indent="-365760">
              <a:buClr>
                <a:srgbClr val="B60225"/>
              </a:buClr>
              <a:buFont typeface="Arial"/>
              <a:buChar char="•"/>
              <a:defRPr sz="3200">
                <a:solidFill>
                  <a:schemeClr val="tx1"/>
                </a:solidFill>
              </a:defRPr>
            </a:lvl1pPr>
            <a:lvl2pPr marL="731520" indent="-365760" algn="l">
              <a:buClr>
                <a:srgbClr val="B60225"/>
              </a:buClr>
              <a:buFont typeface="Courier New"/>
              <a:buChar char="o"/>
              <a:defRPr sz="24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3095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9071"/>
            <a:ext cx="9144000" cy="52836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385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ny Brook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23999"/>
            <a:ext cx="8229600" cy="398780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1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72324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581866"/>
            <a:ext cx="8229600" cy="3653886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36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25651"/>
            <a:ext cx="8229600" cy="4701034"/>
          </a:xfrm>
        </p:spPr>
        <p:txBody>
          <a:bodyPr tIns="0" rIns="0" bIns="0"/>
          <a:lstStyle>
            <a:lvl1pPr marL="0" indent="-365760"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731520" indent="-365760">
              <a:buClr>
                <a:srgbClr val="C03137"/>
              </a:buClr>
              <a:buFont typeface="Courier New"/>
              <a:buChar char="o"/>
              <a:defRPr sz="2400"/>
            </a:lvl2pPr>
            <a:lvl3pPr marL="731520" indent="-365760">
              <a:buFont typeface="Courier New"/>
              <a:buChar char="o"/>
              <a:defRPr sz="2400" baseline="0"/>
            </a:lvl3pPr>
            <a:lvl4pPr marL="731520" indent="-365760">
              <a:buFont typeface="Courier New"/>
              <a:buChar char="o"/>
              <a:defRPr sz="2400" baseline="0"/>
            </a:lvl4pPr>
            <a:lvl5pPr marL="731520" indent="-365760">
              <a:buFont typeface="Courier New"/>
              <a:buChar char="o"/>
              <a:defRPr sz="2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Header followed by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013" y="1325650"/>
            <a:ext cx="8205787" cy="464533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B60225"/>
                </a:solidFill>
              </a:defRPr>
            </a:lvl1pPr>
            <a:lvl2pPr marL="365125" marR="0" indent="-365125" algn="l" defTabSz="457200" rtl="0" eaLnBrk="0" fontAlgn="base" latinLnBrk="0" hangingPunct="0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Clr>
                <a:srgbClr val="B60225"/>
              </a:buClr>
              <a:buSzTx/>
              <a:buFont typeface="Arial"/>
              <a:buChar char="•"/>
              <a:tabLst/>
              <a:defRPr baseline="0"/>
            </a:lvl2pPr>
            <a:lvl3pPr marL="709295" indent="-342900">
              <a:buFont typeface="Courier New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731520" marR="0" lvl="2" indent="-365125" algn="l" defTabSz="457200" rtl="0" eaLnBrk="0" fontAlgn="base" latinLnBrk="0" hangingPunct="0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Clr>
                <a:srgbClr val="B60225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78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-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/>
          </p:nvPr>
        </p:nvSpPr>
        <p:spPr>
          <a:xfrm>
            <a:off x="5922118" y="1113257"/>
            <a:ext cx="3221882" cy="1675498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/>
          </p:nvPr>
        </p:nvSpPr>
        <p:spPr>
          <a:xfrm>
            <a:off x="5922118" y="4698875"/>
            <a:ext cx="3221882" cy="167652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2"/>
          </p:nvPr>
        </p:nvSpPr>
        <p:spPr>
          <a:xfrm>
            <a:off x="5922118" y="2907348"/>
            <a:ext cx="3221882" cy="167293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43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1111318"/>
            <a:ext cx="3886200" cy="5271436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80212"/>
            <a:ext cx="9144000" cy="46990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375914"/>
            <a:ext cx="4435340" cy="4846343"/>
          </a:xfrm>
        </p:spPr>
        <p:txBody>
          <a:bodyPr tIns="0"/>
          <a:lstStyle>
            <a:lvl1pPr marL="0" indent="0">
              <a:buFontTx/>
              <a:buNone/>
              <a:defRPr sz="3200">
                <a:solidFill>
                  <a:srgbClr val="B60225"/>
                </a:solidFill>
              </a:defRPr>
            </a:lvl1pPr>
            <a:lvl2pPr marL="288925" indent="-288925" algn="l">
              <a:buClr>
                <a:srgbClr val="B60225"/>
              </a:buClr>
              <a:buFont typeface="Arial"/>
              <a:buChar char="•"/>
              <a:defRPr sz="2400" baseline="0">
                <a:solidFill>
                  <a:schemeClr val="tx1"/>
                </a:solidFill>
              </a:defRPr>
            </a:lvl2pPr>
            <a:lvl4pPr marL="685800" indent="-365125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891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25651"/>
            <a:ext cx="8229600" cy="470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6483"/>
            <a:ext cx="2740025" cy="47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20834" y="300777"/>
            <a:ext cx="5065965" cy="72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374611"/>
            <a:ext cx="9144000" cy="491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91" r:id="rId4"/>
    <p:sldLayoutId id="2147484559" r:id="rId5"/>
    <p:sldLayoutId id="2147484560" r:id="rId6"/>
    <p:sldLayoutId id="2147484582" r:id="rId7"/>
    <p:sldLayoutId id="2147484583" r:id="rId8"/>
    <p:sldLayoutId id="2147484586" r:id="rId9"/>
    <p:sldLayoutId id="2147484575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ts val="768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02596"/>
            <a:ext cx="8229600" cy="46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4" name="Picture 7" descr="SBM horz_2clr_pms1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29143"/>
            <a:ext cx="2728912" cy="4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00" y="296659"/>
            <a:ext cx="512064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374611"/>
            <a:ext cx="9144000" cy="491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88" r:id="rId4"/>
    <p:sldLayoutId id="2147484564" r:id="rId5"/>
    <p:sldLayoutId id="2147484565" r:id="rId6"/>
    <p:sldLayoutId id="2147484580" r:id="rId7"/>
    <p:sldLayoutId id="2147484581" r:id="rId8"/>
    <p:sldLayoutId id="2147484579" r:id="rId9"/>
    <p:sldLayoutId id="2147484576" r:id="rId10"/>
    <p:sldLayoutId id="2147484596" r:id="rId11"/>
    <p:sldLayoutId id="2147484597" r:id="rId12"/>
    <p:sldLayoutId id="2147484598" r:id="rId13"/>
    <p:sldLayoutId id="2147484599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rgbClr val="000000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5" descr="sb_childrens_horiz_3c_Cnotag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03226"/>
            <a:ext cx="2743201" cy="5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B602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76062" y="283983"/>
            <a:ext cx="5210737" cy="73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25650"/>
            <a:ext cx="8229600" cy="470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80788"/>
            <a:ext cx="2895600" cy="477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84" r:id="rId4"/>
    <p:sldLayoutId id="2147484570" r:id="rId5"/>
    <p:sldLayoutId id="2147484587" r:id="rId6"/>
    <p:sldLayoutId id="2147484577" r:id="rId7"/>
    <p:sldLayoutId id="2147484578" r:id="rId8"/>
    <p:sldLayoutId id="2147484590" r:id="rId9"/>
    <p:sldLayoutId id="2147484585" r:id="rId10"/>
    <p:sldLayoutId id="2147484594" r:id="rId11"/>
    <p:sldLayoutId id="2147484595" r:id="rId12"/>
    <p:sldLayoutId id="2147484600" r:id="rId13"/>
    <p:sldLayoutId id="2147484601" r:id="rId14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1600" kern="1200" cap="all" baseline="0">
          <a:solidFill>
            <a:srgbClr val="000000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6576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Arial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31520" indent="-365760" algn="l" defTabSz="576263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31520" indent="-365760" algn="l" defTabSz="457200" rtl="0" eaLnBrk="0" fontAlgn="base" hangingPunct="0">
        <a:spcBef>
          <a:spcPct val="20000"/>
        </a:spcBef>
        <a:spcAft>
          <a:spcPct val="0"/>
        </a:spcAft>
        <a:buClr>
          <a:srgbClr val="B60225"/>
        </a:buClr>
        <a:buFont typeface="Courier New"/>
        <a:buChar char="o"/>
        <a:defRPr sz="2400" kern="1200" baseline="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crawler for assessing the adoption of web application security </a:t>
            </a:r>
            <a:r>
              <a:rPr lang="en-US" dirty="0" smtClean="0"/>
              <a:t>countermeasures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Team </a:t>
            </a:r>
            <a:r>
              <a:rPr lang="en-US" sz="1800" i="1" dirty="0" err="1" smtClean="0">
                <a:solidFill>
                  <a:schemeClr val="tx1"/>
                </a:solidFill>
              </a:rPr>
              <a:t>TrojanHorse</a:t>
            </a:r>
            <a:endParaRPr lang="en-US" sz="1800" i="1" dirty="0" smtClean="0">
              <a:solidFill>
                <a:schemeClr val="tx1"/>
              </a:solidFill>
            </a:endParaRPr>
          </a:p>
          <a:p>
            <a:endParaRPr lang="en-US" sz="1800" i="1" dirty="0" smtClean="0">
              <a:solidFill>
                <a:schemeClr val="tx1"/>
              </a:solidFill>
            </a:endParaRPr>
          </a:p>
          <a:p>
            <a:r>
              <a:rPr lang="en-US" sz="1800" i="1" dirty="0" err="1" smtClean="0">
                <a:solidFill>
                  <a:schemeClr val="tx1"/>
                </a:solidFill>
              </a:rPr>
              <a:t>Aashray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Arora</a:t>
            </a:r>
            <a:endParaRPr lang="en-US" sz="1800" i="1" dirty="0" smtClean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Ajay </a:t>
            </a:r>
            <a:r>
              <a:rPr lang="en-US" sz="1800" i="1" dirty="0" err="1" smtClean="0">
                <a:solidFill>
                  <a:schemeClr val="tx1"/>
                </a:solidFill>
              </a:rPr>
              <a:t>Lakshminarayanrao</a:t>
            </a:r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Krishna Chaitanya Bandi</a:t>
            </a:r>
          </a:p>
          <a:p>
            <a:r>
              <a:rPr lang="en-US" sz="1800" i="1" dirty="0" err="1" smtClean="0">
                <a:solidFill>
                  <a:schemeClr val="tx1"/>
                </a:solidFill>
              </a:rPr>
              <a:t>Navin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Agarwal</a:t>
            </a:r>
            <a:endParaRPr lang="en-US" sz="18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4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5" name="Picture 4" descr="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24" y="1185846"/>
            <a:ext cx="4959310" cy="5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Web UI</a:t>
            </a:r>
          </a:p>
          <a:p>
            <a:pPr lvl="1"/>
            <a:r>
              <a:rPr lang="en-US" sz="2000" dirty="0" smtClean="0"/>
              <a:t>Input – Root URL and Number of links to crawl</a:t>
            </a:r>
          </a:p>
          <a:p>
            <a:pPr lvl="1"/>
            <a:r>
              <a:rPr lang="en-US" sz="2000" dirty="0" smtClean="0"/>
              <a:t>Output – Server-set security policies of links in a tabular format</a:t>
            </a:r>
          </a:p>
          <a:p>
            <a:pPr lvl="1"/>
            <a:r>
              <a:rPr lang="en-US" sz="2000" dirty="0" smtClean="0"/>
              <a:t>Triggers a XHTTP request upon submit.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based)</a:t>
            </a:r>
          </a:p>
          <a:p>
            <a:r>
              <a:rPr lang="en-US" sz="2800" dirty="0" smtClean="0"/>
              <a:t>Main Node</a:t>
            </a:r>
          </a:p>
          <a:p>
            <a:pPr lvl="1"/>
            <a:r>
              <a:rPr lang="en-US" sz="2000" dirty="0" smtClean="0"/>
              <a:t>This is also the web server (</a:t>
            </a:r>
            <a:r>
              <a:rPr lang="en-US" sz="2000" dirty="0" err="1" smtClean="0"/>
              <a:t>mod_python</a:t>
            </a:r>
            <a:r>
              <a:rPr lang="en-US" sz="2000" dirty="0" smtClean="0"/>
              <a:t> based)</a:t>
            </a:r>
          </a:p>
          <a:p>
            <a:pPr lvl="1"/>
            <a:r>
              <a:rPr lang="en-US" sz="2000" dirty="0" smtClean="0"/>
              <a:t>Crawls </a:t>
            </a:r>
            <a:r>
              <a:rPr lang="en-US" sz="2000" dirty="0" err="1" smtClean="0"/>
              <a:t>upto</a:t>
            </a:r>
            <a:r>
              <a:rPr lang="en-US" sz="2000" dirty="0" smtClean="0"/>
              <a:t> the given number of URLs from the given root URL</a:t>
            </a:r>
          </a:p>
          <a:p>
            <a:pPr lvl="1"/>
            <a:r>
              <a:rPr lang="en-US" sz="2000" dirty="0" smtClean="0"/>
              <a:t>Establishes TCP connection as a client with helper nodes (</a:t>
            </a:r>
            <a:r>
              <a:rPr lang="en-US" sz="2000" dirty="0" err="1" smtClean="0"/>
              <a:t>nodes.conf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Uniformly distributes the URLs across the helper nodes</a:t>
            </a:r>
          </a:p>
          <a:p>
            <a:pPr lvl="1"/>
            <a:r>
              <a:rPr lang="en-US" sz="2000" dirty="0" smtClean="0"/>
              <a:t>Waits for results from the helper nodes</a:t>
            </a:r>
          </a:p>
          <a:p>
            <a:pPr lvl="1"/>
            <a:r>
              <a:rPr lang="en-US" sz="2000" dirty="0" smtClean="0"/>
              <a:t>Returns the result to the web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60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Helper Node</a:t>
            </a:r>
          </a:p>
          <a:p>
            <a:pPr lvl="1"/>
            <a:r>
              <a:rPr lang="en-US" sz="2000" dirty="0" smtClean="0"/>
              <a:t>Behaves like a server, listening for connections from the master node</a:t>
            </a:r>
          </a:p>
          <a:p>
            <a:pPr lvl="1"/>
            <a:r>
              <a:rPr lang="en-US" sz="2000" dirty="0" smtClean="0"/>
              <a:t>Receives a set of URLs to obtain the server-set security policies from</a:t>
            </a:r>
          </a:p>
          <a:p>
            <a:pPr lvl="1"/>
            <a:r>
              <a:rPr lang="en-US" sz="2000" dirty="0" smtClean="0"/>
              <a:t>Obtains the presence of HTTP STS, X-Frame Options, CSP, </a:t>
            </a:r>
            <a:r>
              <a:rPr lang="en-US" sz="2000" dirty="0" err="1" smtClean="0"/>
              <a:t>HTTPOnly</a:t>
            </a:r>
            <a:r>
              <a:rPr lang="en-US" sz="2000" dirty="0" smtClean="0"/>
              <a:t>, Secure Cookie, Nonce in web forms in each URL</a:t>
            </a:r>
          </a:p>
          <a:p>
            <a:pPr lvl="1"/>
            <a:r>
              <a:rPr lang="en-US" sz="2000" dirty="0" smtClean="0"/>
              <a:t>Returns the results to the main handler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66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Handling node failure</a:t>
            </a:r>
          </a:p>
          <a:p>
            <a:pPr lvl="1"/>
            <a:r>
              <a:rPr lang="en-US" sz="2000" dirty="0" smtClean="0"/>
              <a:t>Node could fail after receiving a request</a:t>
            </a:r>
          </a:p>
          <a:p>
            <a:pPr lvl="1"/>
            <a:r>
              <a:rPr lang="en-US" sz="2000" dirty="0" smtClean="0"/>
              <a:t>Main node remembers what set of URLs it sent to which helper node in a map, by its start index from the set of URLs</a:t>
            </a:r>
          </a:p>
          <a:p>
            <a:pPr lvl="1"/>
            <a:r>
              <a:rPr lang="en-US" sz="2000" dirty="0" smtClean="0"/>
              <a:t>Response includes the start index</a:t>
            </a:r>
          </a:p>
          <a:p>
            <a:pPr lvl="1"/>
            <a:r>
              <a:rPr lang="en-US" sz="2000" dirty="0" smtClean="0"/>
              <a:t>For each response received, delete the corresponding entry from the map.</a:t>
            </a:r>
          </a:p>
          <a:p>
            <a:pPr lvl="1"/>
            <a:r>
              <a:rPr lang="en-US" sz="2000" dirty="0" smtClean="0"/>
              <a:t>If all responses not received after a timeout, send current results to web UI, web UI triggers another request for the failure.</a:t>
            </a:r>
          </a:p>
          <a:p>
            <a:pPr lvl="1"/>
            <a:r>
              <a:rPr lang="en-US" sz="2000" dirty="0" smtClean="0"/>
              <a:t>Results added to the table</a:t>
            </a:r>
          </a:p>
          <a:p>
            <a:pPr lvl="1"/>
            <a:r>
              <a:rPr lang="en-US" sz="2000" dirty="0" smtClean="0"/>
              <a:t>Failure tolerated only once per submission</a:t>
            </a:r>
          </a:p>
          <a:p>
            <a:pPr lvl="1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9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ony Brook Medic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tony Brook Children's Hospi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presentation.potx</Template>
  <TotalTime>534</TotalTime>
  <Words>272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presentation</vt:lpstr>
      <vt:lpstr>Stony Brook University</vt:lpstr>
      <vt:lpstr>Stony Brook Medicine</vt:lpstr>
      <vt:lpstr>Stony Brook Children's Hospital</vt:lpstr>
      <vt:lpstr>PowerPoint Presentation</vt:lpstr>
      <vt:lpstr>ARCHITECTURE</vt:lpstr>
      <vt:lpstr>DESIGN</vt:lpstr>
      <vt:lpstr>DESIGN</vt:lpstr>
      <vt:lpstr>DESIGN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Communication Office</dc:creator>
  <cp:lastModifiedBy>Chaitanya Bandi</cp:lastModifiedBy>
  <cp:revision>87</cp:revision>
  <cp:lastPrinted>2012-02-02T20:51:24Z</cp:lastPrinted>
  <dcterms:created xsi:type="dcterms:W3CDTF">2012-02-09T18:55:27Z</dcterms:created>
  <dcterms:modified xsi:type="dcterms:W3CDTF">2015-11-23T16:39:45Z</dcterms:modified>
</cp:coreProperties>
</file>