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71" r:id="rId3"/>
    <p:sldId id="260" r:id="rId4"/>
    <p:sldId id="262" r:id="rId5"/>
    <p:sldId id="264" r:id="rId6"/>
    <p:sldId id="259" r:id="rId7"/>
    <p:sldId id="265" r:id="rId8"/>
    <p:sldId id="272" r:id="rId9"/>
    <p:sldId id="258" r:id="rId10"/>
    <p:sldId id="266" r:id="rId11"/>
    <p:sldId id="269"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F19A2-6920-4CA1-B6FB-D40DF6D2954A}" type="datetimeFigureOut">
              <a:rPr lang="en-IN" smtClean="0"/>
              <a:t>06-12-2024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FD369-6698-4F92-A1DB-411C7FC29F6D}" type="slidenum">
              <a:rPr lang="en-IN" smtClean="0"/>
              <a:t>‹#›</a:t>
            </a:fld>
            <a:endParaRPr lang="en-IN"/>
          </a:p>
        </p:txBody>
      </p:sp>
    </p:spTree>
    <p:extLst>
      <p:ext uri="{BB962C8B-B14F-4D97-AF65-F5344CB8AC3E}">
        <p14:creationId xmlns:p14="http://schemas.microsoft.com/office/powerpoint/2010/main" val="1795823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0FD369-6698-4F92-A1DB-411C7FC29F6D}" type="slidenum">
              <a:rPr lang="en-IN" smtClean="0"/>
              <a:t>1</a:t>
            </a:fld>
            <a:endParaRPr lang="en-IN"/>
          </a:p>
        </p:txBody>
      </p:sp>
    </p:spTree>
    <p:extLst>
      <p:ext uri="{BB962C8B-B14F-4D97-AF65-F5344CB8AC3E}">
        <p14:creationId xmlns:p14="http://schemas.microsoft.com/office/powerpoint/2010/main" val="12093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396813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8649D1-7D5E-463B-A98F-1E50D1FA91BB}"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205272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427390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3452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421946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12676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3090273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2836299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267970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313967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162451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649D1-7D5E-463B-A98F-1E50D1FA91BB}"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201598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649D1-7D5E-463B-A98F-1E50D1FA91BB}" type="datetimeFigureOut">
              <a:rPr lang="en-IN" smtClean="0"/>
              <a:t>06-12-2024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325783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52156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330590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8649D1-7D5E-463B-A98F-1E50D1FA91BB}" type="datetimeFigureOut">
              <a:rPr lang="en-IN" smtClean="0"/>
              <a:t>06-12-2024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163195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8649D1-7D5E-463B-A98F-1E50D1FA91BB}"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B1EE5-C9F5-42DC-8A8D-8F085AE8AB59}" type="slidenum">
              <a:rPr lang="en-IN" smtClean="0"/>
              <a:t>‹#›</a:t>
            </a:fld>
            <a:endParaRPr lang="en-IN"/>
          </a:p>
        </p:txBody>
      </p:sp>
    </p:spTree>
    <p:extLst>
      <p:ext uri="{BB962C8B-B14F-4D97-AF65-F5344CB8AC3E}">
        <p14:creationId xmlns:p14="http://schemas.microsoft.com/office/powerpoint/2010/main" val="279327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8649D1-7D5E-463B-A98F-1E50D1FA91BB}" type="datetimeFigureOut">
              <a:rPr lang="en-IN" smtClean="0"/>
              <a:t>06-12-2024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3B1EE5-C9F5-42DC-8A8D-8F085AE8AB59}" type="slidenum">
              <a:rPr lang="en-IN" smtClean="0"/>
              <a:t>‹#›</a:t>
            </a:fld>
            <a:endParaRPr lang="en-IN"/>
          </a:p>
        </p:txBody>
      </p:sp>
    </p:spTree>
    <p:extLst>
      <p:ext uri="{BB962C8B-B14F-4D97-AF65-F5344CB8AC3E}">
        <p14:creationId xmlns:p14="http://schemas.microsoft.com/office/powerpoint/2010/main" val="280690696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Plants in a glass tube">
            <a:extLst>
              <a:ext uri="{FF2B5EF4-FFF2-40B4-BE49-F238E27FC236}">
                <a16:creationId xmlns:a16="http://schemas.microsoft.com/office/drawing/2014/main" id="{3FFE8514-ABD4-B8E5-4D29-D7D8101DBF46}"/>
              </a:ext>
            </a:extLst>
          </p:cNvPr>
          <p:cNvPicPr>
            <a:picLocks noChangeAspect="1"/>
          </p:cNvPicPr>
          <p:nvPr/>
        </p:nvPicPr>
        <p:blipFill>
          <a:blip r:embed="rId4">
            <a:duotone>
              <a:prstClr val="black"/>
              <a:schemeClr val="accent5">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C5E2701-2C6B-4584-9ACF-9F13FC779F7E}"/>
              </a:ext>
            </a:extLst>
          </p:cNvPr>
          <p:cNvSpPr>
            <a:spLocks noGrp="1"/>
          </p:cNvSpPr>
          <p:nvPr>
            <p:ph type="ctrTitle"/>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Plant Disease Detection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60E3E5A-B331-9E8B-04EF-18A84A065E5A}"/>
              </a:ext>
            </a:extLst>
          </p:cNvPr>
          <p:cNvSpPr>
            <a:spLocks noGrp="1"/>
          </p:cNvSpPr>
          <p:nvPr>
            <p:ph type="subTitle" idx="1"/>
          </p:nvPr>
        </p:nvSpPr>
        <p:spPr/>
        <p:txBody>
          <a:bodyPr>
            <a:norm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By: Aashrey Jain</a:t>
            </a:r>
          </a:p>
        </p:txBody>
      </p:sp>
    </p:spTree>
    <p:extLst>
      <p:ext uri="{BB962C8B-B14F-4D97-AF65-F5344CB8AC3E}">
        <p14:creationId xmlns:p14="http://schemas.microsoft.com/office/powerpoint/2010/main" val="3742162879"/>
      </p:ext>
    </p:extLst>
  </p:cSld>
  <p:clrMapOvr>
    <a:masterClrMapping/>
  </p:clrMapOvr>
  <mc:AlternateContent xmlns:mc="http://schemas.openxmlformats.org/markup-compatibility/2006">
    <mc:Choice xmlns:p14="http://schemas.microsoft.com/office/powerpoint/2010/main" Requires="p14">
      <p:transition spd="slow" p14:dur="2000" advTm="5965"/>
    </mc:Choice>
    <mc:Fallback>
      <p:transition spd="slow" advTm="59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3" name="Rectangle 2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7" name="Freeform: Shape 2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2" name="Title 1">
            <a:extLst>
              <a:ext uri="{FF2B5EF4-FFF2-40B4-BE49-F238E27FC236}">
                <a16:creationId xmlns:a16="http://schemas.microsoft.com/office/drawing/2014/main" id="{32954BFA-2A05-385F-04CB-4909F34FE2E9}"/>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b="0" i="0" kern="1200" dirty="0">
                <a:solidFill>
                  <a:srgbClr val="FFFFFF"/>
                </a:solidFill>
                <a:latin typeface="+mj-lt"/>
                <a:ea typeface="+mj-ea"/>
                <a:cs typeface="+mj-cs"/>
              </a:rPr>
              <a:t>Benefits of the System</a:t>
            </a:r>
          </a:p>
        </p:txBody>
      </p:sp>
      <p:sp>
        <p:nvSpPr>
          <p:cNvPr id="4" name="TextBox 3">
            <a:extLst>
              <a:ext uri="{FF2B5EF4-FFF2-40B4-BE49-F238E27FC236}">
                <a16:creationId xmlns:a16="http://schemas.microsoft.com/office/drawing/2014/main" id="{85DE2EF6-BD54-5BD8-B961-8E20981CFFA6}"/>
              </a:ext>
            </a:extLst>
          </p:cNvPr>
          <p:cNvSpPr txBox="1"/>
          <p:nvPr/>
        </p:nvSpPr>
        <p:spPr>
          <a:xfrm>
            <a:off x="1103312" y="2763520"/>
            <a:ext cx="8946541" cy="348487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dirty="0">
                <a:latin typeface="+mj-lt"/>
                <a:ea typeface="+mj-ea"/>
                <a:cs typeface="+mj-cs"/>
              </a:rPr>
              <a:t>There are various benefits of this system that includes-</a:t>
            </a:r>
          </a:p>
          <a:p>
            <a:pPr marL="342900" indent="-342900">
              <a:spcBef>
                <a:spcPts val="1000"/>
              </a:spcBef>
              <a:buSzPct val="80000"/>
              <a:buFont typeface="Wingdings 3" charset="2"/>
              <a:buChar char=""/>
              <a:defRPr sz="2000"/>
            </a:pPr>
            <a:r>
              <a:rPr lang="en-US" dirty="0">
                <a:latin typeface="+mj-lt"/>
                <a:ea typeface="+mj-ea"/>
                <a:cs typeface="+mj-cs"/>
              </a:rPr>
              <a:t>Real-time disease detection.</a:t>
            </a:r>
          </a:p>
          <a:p>
            <a:pPr marL="342900" indent="-342900">
              <a:spcBef>
                <a:spcPts val="1000"/>
              </a:spcBef>
              <a:buSzPct val="80000"/>
              <a:buFont typeface="Wingdings 3" charset="2"/>
              <a:buChar char=""/>
              <a:defRPr sz="2000"/>
            </a:pPr>
            <a:r>
              <a:rPr lang="en-US" dirty="0">
                <a:latin typeface="+mj-lt"/>
                <a:ea typeface="+mj-ea"/>
                <a:cs typeface="+mj-cs"/>
              </a:rPr>
              <a:t>Cost-effective and scalable.</a:t>
            </a:r>
          </a:p>
          <a:p>
            <a:pPr marL="342900" indent="-342900">
              <a:spcBef>
                <a:spcPts val="1000"/>
              </a:spcBef>
              <a:buSzPct val="80000"/>
              <a:buFont typeface="Wingdings 3" charset="2"/>
              <a:buChar char=""/>
              <a:defRPr sz="2000"/>
            </a:pPr>
            <a:r>
              <a:rPr lang="en-US" dirty="0">
                <a:latin typeface="+mj-lt"/>
                <a:ea typeface="+mj-ea"/>
                <a:cs typeface="+mj-cs"/>
              </a:rPr>
              <a:t>Minimal human intervention required.</a:t>
            </a:r>
          </a:p>
          <a:p>
            <a:pPr>
              <a:spcBef>
                <a:spcPts val="1000"/>
              </a:spcBef>
              <a:buSzPct val="80000"/>
              <a:buFont typeface="Wingdings 3" charset="2"/>
              <a:buChar char=""/>
            </a:pPr>
            <a:endParaRPr lang="en-US" dirty="0">
              <a:latin typeface="+mj-lt"/>
              <a:ea typeface="+mj-ea"/>
              <a:cs typeface="+mj-cs"/>
            </a:endParaRPr>
          </a:p>
        </p:txBody>
      </p:sp>
    </p:spTree>
    <p:extLst>
      <p:ext uri="{BB962C8B-B14F-4D97-AF65-F5344CB8AC3E}">
        <p14:creationId xmlns:p14="http://schemas.microsoft.com/office/powerpoint/2010/main" val="929857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2693"/>
    </mc:Choice>
    <mc:Fallback>
      <p:transition spd="slow" advTm="126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3" name="Rectangle 2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7" name="Freeform: Shape 2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2" name="Title 1">
            <a:extLst>
              <a:ext uri="{FF2B5EF4-FFF2-40B4-BE49-F238E27FC236}">
                <a16:creationId xmlns:a16="http://schemas.microsoft.com/office/drawing/2014/main" id="{8A33A734-2C83-FE56-5F57-72B1B38EC6ED}"/>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b="0" i="0" kern="1200">
                <a:solidFill>
                  <a:srgbClr val="FFFFFF"/>
                </a:solidFill>
                <a:latin typeface="+mj-lt"/>
                <a:ea typeface="+mj-ea"/>
                <a:cs typeface="+mj-cs"/>
              </a:rPr>
              <a:t>Limitations and Future Scope</a:t>
            </a:r>
          </a:p>
        </p:txBody>
      </p:sp>
      <p:sp>
        <p:nvSpPr>
          <p:cNvPr id="4" name="TextBox 3">
            <a:extLst>
              <a:ext uri="{FF2B5EF4-FFF2-40B4-BE49-F238E27FC236}">
                <a16:creationId xmlns:a16="http://schemas.microsoft.com/office/drawing/2014/main" id="{CDB85F9A-BF0F-A148-1A30-98EA270499A9}"/>
              </a:ext>
            </a:extLst>
          </p:cNvPr>
          <p:cNvSpPr txBox="1"/>
          <p:nvPr/>
        </p:nvSpPr>
        <p:spPr>
          <a:xfrm>
            <a:off x="1103312" y="2763520"/>
            <a:ext cx="8946541" cy="348487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a:spcBef>
                <a:spcPts val="1000"/>
              </a:spcBef>
              <a:buClr>
                <a:schemeClr val="bg2">
                  <a:lumMod val="40000"/>
                  <a:lumOff val="60000"/>
                </a:schemeClr>
              </a:buClr>
              <a:buSzPct val="80000"/>
              <a:defRPr sz="2000"/>
            </a:pPr>
            <a:r>
              <a:rPr lang="en-US" b="1" dirty="0">
                <a:latin typeface="+mj-lt"/>
                <a:ea typeface="+mj-ea"/>
                <a:cs typeface="+mj-cs"/>
              </a:rPr>
              <a:t>Limitations:</a:t>
            </a:r>
          </a:p>
          <a:p>
            <a:pPr marL="342900" indent="-342900">
              <a:spcBef>
                <a:spcPts val="1000"/>
              </a:spcBef>
              <a:buSzPct val="80000"/>
              <a:buFont typeface="Wingdings 3" charset="2"/>
              <a:buChar char=""/>
              <a:defRPr sz="2000"/>
            </a:pPr>
            <a:r>
              <a:rPr lang="en-US" dirty="0">
                <a:latin typeface="+mj-lt"/>
                <a:ea typeface="+mj-ea"/>
                <a:cs typeface="+mj-cs"/>
              </a:rPr>
              <a:t>Requires high-quality images, potential dataset biases.</a:t>
            </a:r>
          </a:p>
          <a:p>
            <a:pPr>
              <a:spcBef>
                <a:spcPts val="1000"/>
              </a:spcBef>
              <a:buClr>
                <a:schemeClr val="bg2">
                  <a:lumMod val="40000"/>
                  <a:lumOff val="60000"/>
                </a:schemeClr>
              </a:buClr>
              <a:buSzPct val="80000"/>
              <a:buFont typeface="Wingdings 3" charset="2"/>
              <a:buChar char=""/>
              <a:defRPr sz="2000"/>
            </a:pPr>
            <a:endParaRPr lang="en-US" dirty="0">
              <a:latin typeface="+mj-lt"/>
              <a:ea typeface="+mj-ea"/>
              <a:cs typeface="+mj-cs"/>
            </a:endParaRPr>
          </a:p>
          <a:p>
            <a:pPr>
              <a:spcBef>
                <a:spcPts val="1000"/>
              </a:spcBef>
              <a:buClr>
                <a:schemeClr val="bg2">
                  <a:lumMod val="40000"/>
                  <a:lumOff val="60000"/>
                </a:schemeClr>
              </a:buClr>
              <a:buSzPct val="80000"/>
              <a:defRPr sz="2000"/>
            </a:pPr>
            <a:r>
              <a:rPr lang="en-US" b="1" dirty="0">
                <a:latin typeface="+mj-lt"/>
                <a:ea typeface="+mj-ea"/>
                <a:cs typeface="+mj-cs"/>
              </a:rPr>
              <a:t>Future Improvements:</a:t>
            </a:r>
          </a:p>
          <a:p>
            <a:pPr marL="342900" indent="-342900" algn="just">
              <a:spcBef>
                <a:spcPts val="1000"/>
              </a:spcBef>
              <a:buSzPct val="80000"/>
              <a:buFont typeface="Wingdings 3" charset="2"/>
              <a:buChar char=""/>
              <a:defRPr sz="2000"/>
            </a:pPr>
            <a:r>
              <a:rPr lang="en-US" dirty="0">
                <a:latin typeface="+mj-lt"/>
                <a:ea typeface="+mj-ea"/>
                <a:cs typeface="+mj-cs"/>
              </a:rPr>
              <a:t>Use diverse datasets, use some pretrained models to increase the accuracy even further, deploy as mobile app, suggest treatments.</a:t>
            </a:r>
          </a:p>
          <a:p>
            <a:pPr marL="342900" indent="-342900">
              <a:spcBef>
                <a:spcPts val="1000"/>
              </a:spcBef>
              <a:buClr>
                <a:schemeClr val="bg2">
                  <a:lumMod val="40000"/>
                  <a:lumOff val="60000"/>
                </a:schemeClr>
              </a:buClr>
              <a:buSzPct val="80000"/>
              <a:buFont typeface="Wingdings 3" charset="2"/>
              <a:buChar char=""/>
              <a:defRPr sz="2000"/>
            </a:pPr>
            <a:endParaRPr lang="en-US" dirty="0">
              <a:latin typeface="+mj-lt"/>
              <a:ea typeface="+mj-ea"/>
              <a:cs typeface="+mj-cs"/>
            </a:endParaRPr>
          </a:p>
          <a:p>
            <a:pPr>
              <a:spcBef>
                <a:spcPts val="1000"/>
              </a:spcBef>
              <a:buClr>
                <a:schemeClr val="bg2">
                  <a:lumMod val="40000"/>
                  <a:lumOff val="60000"/>
                </a:schemeClr>
              </a:buClr>
              <a:buSzPct val="80000"/>
              <a:buFont typeface="Wingdings 3" charset="2"/>
              <a:buChar char=""/>
              <a:defRPr sz="2000"/>
            </a:pPr>
            <a:endParaRPr lang="en-US" dirty="0">
              <a:latin typeface="+mj-lt"/>
              <a:ea typeface="+mj-ea"/>
              <a:cs typeface="+mj-cs"/>
            </a:endParaRPr>
          </a:p>
        </p:txBody>
      </p:sp>
    </p:spTree>
    <p:extLst>
      <p:ext uri="{BB962C8B-B14F-4D97-AF65-F5344CB8AC3E}">
        <p14:creationId xmlns:p14="http://schemas.microsoft.com/office/powerpoint/2010/main" val="2969589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31459"/>
    </mc:Choice>
    <mc:Fallback>
      <p:transition spd="slow" advTm="3145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2531-7D01-9F8A-3681-CBEA782277A7}"/>
              </a:ext>
            </a:extLst>
          </p:cNvPr>
          <p:cNvSpPr>
            <a:spLocks noGrp="1"/>
          </p:cNvSpPr>
          <p:nvPr>
            <p:ph type="title"/>
          </p:nvPr>
        </p:nvSpPr>
        <p:spPr/>
        <p:txBody>
          <a:bodyPr>
            <a:normAutofit/>
          </a:bodyPr>
          <a:lstStyle/>
          <a:p>
            <a:pPr algn="ctr"/>
            <a:r>
              <a:rPr lang="en-IN" sz="28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E0CAC13D-23DC-F84F-56BF-5936DBE4A4DD}"/>
              </a:ext>
            </a:extLst>
          </p:cNvPr>
          <p:cNvSpPr txBox="1"/>
          <p:nvPr/>
        </p:nvSpPr>
        <p:spPr>
          <a:xfrm>
            <a:off x="838200" y="1901523"/>
            <a:ext cx="9279194" cy="2943563"/>
          </a:xfrm>
          <a:prstGeom prst="rect">
            <a:avLst/>
          </a:prstGeom>
          <a:noFill/>
        </p:spPr>
        <p:txBody>
          <a:bodyPr wrap="square">
            <a:spAutoFit/>
          </a:bodyPr>
          <a:lstStyle/>
          <a:p>
            <a:pPr marL="342900" indent="-342900">
              <a:lnSpc>
                <a:spcPct val="200000"/>
              </a:lnSpc>
              <a:buFont typeface="Arial" panose="020B0604020202020204" pitchFamily="34" charset="0"/>
              <a:buChar char="•"/>
              <a:defRPr sz="2000"/>
            </a:pPr>
            <a:r>
              <a:rPr lang="en-US" sz="2400" dirty="0">
                <a:latin typeface="Calibri" panose="020F0502020204030204" pitchFamily="34" charset="0"/>
                <a:ea typeface="Calibri" panose="020F0502020204030204" pitchFamily="34" charset="0"/>
                <a:cs typeface="Calibri" panose="020F0502020204030204" pitchFamily="34" charset="0"/>
              </a:rPr>
              <a:t>Summary: CNN advances precision agriculture by automating disease detection.</a:t>
            </a:r>
          </a:p>
          <a:p>
            <a:pPr marL="342900" indent="-342900">
              <a:lnSpc>
                <a:spcPct val="200000"/>
              </a:lnSpc>
              <a:buFont typeface="Arial" panose="020B0604020202020204" pitchFamily="34" charset="0"/>
              <a:buChar char="•"/>
              <a:defRPr sz="2000"/>
            </a:pPr>
            <a:r>
              <a:rPr lang="en-US" sz="2400" dirty="0">
                <a:latin typeface="Calibri" panose="020F0502020204030204" pitchFamily="34" charset="0"/>
                <a:ea typeface="Calibri" panose="020F0502020204030204" pitchFamily="34" charset="0"/>
                <a:cs typeface="Calibri" panose="020F0502020204030204" pitchFamily="34" charset="0"/>
              </a:rPr>
              <a:t>Impact: Improves crop yield, reduces losses, empowers farmers.</a:t>
            </a:r>
          </a:p>
          <a:p>
            <a:pPr marL="342900" indent="-342900">
              <a:lnSpc>
                <a:spcPct val="200000"/>
              </a:lnSpc>
              <a:buFont typeface="Arial" panose="020B0604020202020204" pitchFamily="34" charset="0"/>
              <a:buChar char="•"/>
              <a:defRPr sz="2000"/>
            </a:pPr>
            <a:r>
              <a:rPr lang="en-US" sz="2400" dirty="0">
                <a:latin typeface="Calibri" panose="020F0502020204030204" pitchFamily="34" charset="0"/>
                <a:ea typeface="Calibri" panose="020F0502020204030204" pitchFamily="34" charset="0"/>
                <a:cs typeface="Calibri" panose="020F0502020204030204" pitchFamily="34" charset="0"/>
              </a:rPr>
              <a:t>Call for Research: Further development and practical implementation.</a:t>
            </a:r>
          </a:p>
        </p:txBody>
      </p:sp>
    </p:spTree>
    <p:extLst>
      <p:ext uri="{BB962C8B-B14F-4D97-AF65-F5344CB8AC3E}">
        <p14:creationId xmlns:p14="http://schemas.microsoft.com/office/powerpoint/2010/main" val="3626833642"/>
      </p:ext>
    </p:extLst>
  </p:cSld>
  <p:clrMapOvr>
    <a:masterClrMapping/>
  </p:clrMapOvr>
  <mc:AlternateContent xmlns:mc="http://schemas.openxmlformats.org/markup-compatibility/2006">
    <mc:Choice xmlns:p14="http://schemas.microsoft.com/office/powerpoint/2010/main" Requires="p14">
      <p:transition spd="slow" p14:dur="2000" advTm="19202"/>
    </mc:Choice>
    <mc:Fallback>
      <p:transition spd="slow" advTm="192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FC44-D2A5-A8A5-480D-57BEE822D4A4}"/>
              </a:ext>
            </a:extLst>
          </p:cNvPr>
          <p:cNvSpPr>
            <a:spLocks noGrp="1"/>
          </p:cNvSpPr>
          <p:nvPr>
            <p:ph type="title"/>
          </p:nvPr>
        </p:nvSpPr>
        <p:spPr>
          <a:xfrm>
            <a:off x="838200" y="2449564"/>
            <a:ext cx="10515600" cy="1325563"/>
          </a:xfrm>
        </p:spPr>
        <p:txBody>
          <a:bodyPr>
            <a:normAutofit/>
          </a:bodyPr>
          <a:lstStyle/>
          <a:p>
            <a:pPr algn="ctr"/>
            <a:r>
              <a:rPr lang="en-IN" sz="5400" b="1" dirty="0"/>
              <a:t>Thank you so much </a:t>
            </a:r>
          </a:p>
        </p:txBody>
      </p:sp>
    </p:spTree>
    <p:extLst>
      <p:ext uri="{BB962C8B-B14F-4D97-AF65-F5344CB8AC3E}">
        <p14:creationId xmlns:p14="http://schemas.microsoft.com/office/powerpoint/2010/main" val="2312545561"/>
      </p:ext>
    </p:extLst>
  </p:cSld>
  <p:clrMapOvr>
    <a:masterClrMapping/>
  </p:clrMapOvr>
  <mc:AlternateContent xmlns:mc="http://schemas.openxmlformats.org/markup-compatibility/2006">
    <mc:Choice xmlns:p14="http://schemas.microsoft.com/office/powerpoint/2010/main" Requires="p14">
      <p:transition spd="slow" p14:dur="2000" advTm="2709"/>
    </mc:Choice>
    <mc:Fallback>
      <p:transition spd="slow" advTm="27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18DE-73B2-B583-0D03-15142E6F9688}"/>
              </a:ext>
            </a:extLst>
          </p:cNvPr>
          <p:cNvSpPr>
            <a:spLocks noGrp="1"/>
          </p:cNvSpPr>
          <p:nvPr>
            <p:ph type="title"/>
          </p:nvPr>
        </p:nvSpPr>
        <p:spPr>
          <a:xfrm>
            <a:off x="1103312" y="452718"/>
            <a:ext cx="8947522" cy="1400530"/>
          </a:xfrm>
        </p:spPr>
        <p:txBody>
          <a:bodyPr vert="horz" lIns="91440" tIns="45720" rIns="91440" bIns="45720" rtlCol="0" anchor="ctr">
            <a:normAutofit/>
          </a:bodyPr>
          <a:lstStyle/>
          <a:p>
            <a:pPr algn="ctr"/>
            <a:r>
              <a:rPr lang="en-US" b="1" i="0" kern="1200" dirty="0">
                <a:solidFill>
                  <a:schemeClr val="accent4"/>
                </a:solidFill>
                <a:latin typeface="+mj-lt"/>
                <a:ea typeface="+mj-ea"/>
                <a:cs typeface="+mj-cs"/>
              </a:rPr>
              <a:t>Table of Contents-</a:t>
            </a:r>
          </a:p>
        </p:txBody>
      </p:sp>
      <p:sp>
        <p:nvSpPr>
          <p:cNvPr id="3" name="TextBox 2">
            <a:extLst>
              <a:ext uri="{FF2B5EF4-FFF2-40B4-BE49-F238E27FC236}">
                <a16:creationId xmlns:a16="http://schemas.microsoft.com/office/drawing/2014/main" id="{4784ED93-EF55-3FD0-96E2-2E654F6E6014}"/>
              </a:ext>
            </a:extLst>
          </p:cNvPr>
          <p:cNvSpPr txBox="1"/>
          <p:nvPr/>
        </p:nvSpPr>
        <p:spPr>
          <a:xfrm>
            <a:off x="1181971" y="2075262"/>
            <a:ext cx="8946541" cy="3484879"/>
          </a:xfrm>
          <a:prstGeom prst="rect">
            <a:avLst/>
          </a:prstGeom>
        </p:spPr>
        <p:txBody>
          <a:bodyPr vert="horz" lIns="91440" tIns="45720" rIns="91440" bIns="45720" rtlCol="0">
            <a:normAutofit/>
          </a:bodyPr>
          <a:lstStyle/>
          <a:p>
            <a:pPr marL="285750" indent="-285750">
              <a:lnSpc>
                <a:spcPct val="90000"/>
              </a:lnSpc>
              <a:spcBef>
                <a:spcPts val="1000"/>
              </a:spcBef>
              <a:buSzPct val="80000"/>
              <a:buFont typeface="Wingdings 3" charset="2"/>
              <a:buChar char=""/>
            </a:pPr>
            <a:r>
              <a:rPr lang="en-US" sz="1500" dirty="0">
                <a:latin typeface="Calibri" panose="020F0502020204030204" pitchFamily="34" charset="0"/>
                <a:ea typeface="Calibri" panose="020F0502020204030204" pitchFamily="34" charset="0"/>
                <a:cs typeface="Calibri" panose="020F0502020204030204" pitchFamily="34" charset="0"/>
              </a:rPr>
              <a:t>Introduction</a:t>
            </a:r>
          </a:p>
          <a:p>
            <a:pPr marL="285750" indent="-285750">
              <a:lnSpc>
                <a:spcPct val="90000"/>
              </a:lnSpc>
              <a:spcBef>
                <a:spcPts val="1000"/>
              </a:spcBef>
              <a:buSzPct val="80000"/>
              <a:buFont typeface="Wingdings 3" charset="2"/>
              <a:buChar char=""/>
            </a:pPr>
            <a:r>
              <a:rPr lang="en-US" sz="1500"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lnSpc>
                <a:spcPct val="90000"/>
              </a:lnSpc>
              <a:spcBef>
                <a:spcPts val="1000"/>
              </a:spcBef>
              <a:buSzPct val="80000"/>
              <a:buFont typeface="Wingdings 3" charset="2"/>
              <a:buChar char=""/>
            </a:pPr>
            <a:r>
              <a:rPr lang="en-US" sz="1600" dirty="0">
                <a:latin typeface="Calibri" panose="020F0502020204030204" pitchFamily="34" charset="0"/>
                <a:ea typeface="Calibri" panose="020F0502020204030204" pitchFamily="34" charset="0"/>
                <a:cs typeface="Calibri" panose="020F0502020204030204" pitchFamily="34" charset="0"/>
              </a:rPr>
              <a:t>Dataset Description and Model Architecture</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90000"/>
              </a:lnSpc>
              <a:spcBef>
                <a:spcPts val="1000"/>
              </a:spcBef>
              <a:buSzPct val="80000"/>
              <a:buFont typeface="Wingdings 3" charset="2"/>
              <a:buChar char=""/>
            </a:pPr>
            <a:r>
              <a:rPr lang="en-US" sz="1500" dirty="0">
                <a:latin typeface="Calibri" panose="020F0502020204030204" pitchFamily="34" charset="0"/>
                <a:ea typeface="Calibri" panose="020F0502020204030204" pitchFamily="34" charset="0"/>
                <a:cs typeface="Calibri" panose="020F0502020204030204" pitchFamily="34" charset="0"/>
              </a:rPr>
              <a:t>Flowchart</a:t>
            </a:r>
          </a:p>
          <a:p>
            <a:pPr marL="285750" indent="-285750">
              <a:lnSpc>
                <a:spcPct val="90000"/>
              </a:lnSpc>
              <a:spcBef>
                <a:spcPts val="1000"/>
              </a:spcBef>
              <a:buSzPct val="80000"/>
              <a:buFont typeface="Wingdings 3" charset="2"/>
              <a:buChar char=""/>
            </a:pPr>
            <a:r>
              <a:rPr lang="en-US" sz="1500" dirty="0">
                <a:latin typeface="Calibri" panose="020F0502020204030204" pitchFamily="34" charset="0"/>
                <a:ea typeface="Calibri" panose="020F0502020204030204" pitchFamily="34" charset="0"/>
                <a:cs typeface="Calibri" panose="020F0502020204030204" pitchFamily="34" charset="0"/>
              </a:rPr>
              <a:t>Training Process</a:t>
            </a:r>
          </a:p>
          <a:p>
            <a:pPr marL="285750" indent="-285750">
              <a:lnSpc>
                <a:spcPct val="90000"/>
              </a:lnSpc>
              <a:spcBef>
                <a:spcPts val="1000"/>
              </a:spcBef>
              <a:buSzPct val="80000"/>
              <a:buFont typeface="Wingdings 3" charset="2"/>
              <a:buChar char=""/>
            </a:pPr>
            <a:r>
              <a:rPr lang="en-US" sz="1500" dirty="0">
                <a:latin typeface="Calibri" panose="020F0502020204030204" pitchFamily="34" charset="0"/>
                <a:ea typeface="Calibri" panose="020F0502020204030204" pitchFamily="34" charset="0"/>
                <a:cs typeface="Calibri" panose="020F0502020204030204" pitchFamily="34" charset="0"/>
              </a:rPr>
              <a:t>Accuracy Results</a:t>
            </a:r>
          </a:p>
          <a:p>
            <a:pPr marL="285750" indent="-285750">
              <a:lnSpc>
                <a:spcPct val="90000"/>
              </a:lnSpc>
              <a:spcBef>
                <a:spcPts val="1000"/>
              </a:spcBef>
              <a:buSzPct val="80000"/>
              <a:buFont typeface="Wingdings 3" charset="2"/>
              <a:buChar char=""/>
            </a:pPr>
            <a:r>
              <a:rPr lang="en-US" sz="1500" dirty="0">
                <a:latin typeface="Calibri" panose="020F0502020204030204" pitchFamily="34" charset="0"/>
                <a:ea typeface="Calibri" panose="020F0502020204030204" pitchFamily="34" charset="0"/>
                <a:cs typeface="Calibri" panose="020F0502020204030204" pitchFamily="34" charset="0"/>
              </a:rPr>
              <a:t>Benefits of the system</a:t>
            </a:r>
          </a:p>
          <a:p>
            <a:pPr marL="285750" indent="-285750">
              <a:lnSpc>
                <a:spcPct val="90000"/>
              </a:lnSpc>
              <a:spcBef>
                <a:spcPts val="1000"/>
              </a:spcBef>
              <a:buSzPct val="80000"/>
              <a:buFont typeface="Wingdings 3" charset="2"/>
              <a:buChar char=""/>
            </a:pPr>
            <a:r>
              <a:rPr lang="en-US" sz="1500" dirty="0">
                <a:latin typeface="Calibri" panose="020F0502020204030204" pitchFamily="34" charset="0"/>
                <a:ea typeface="Calibri" panose="020F0502020204030204" pitchFamily="34" charset="0"/>
                <a:cs typeface="Calibri" panose="020F0502020204030204" pitchFamily="34" charset="0"/>
              </a:rPr>
              <a:t>Limitations and Future Scope</a:t>
            </a:r>
          </a:p>
          <a:p>
            <a:pPr marL="285750" indent="-285750">
              <a:lnSpc>
                <a:spcPct val="90000"/>
              </a:lnSpc>
              <a:spcBef>
                <a:spcPts val="1000"/>
              </a:spcBef>
              <a:buSzPct val="80000"/>
              <a:buFont typeface="Wingdings 3" charset="2"/>
              <a:buChar char=""/>
            </a:pPr>
            <a:r>
              <a:rPr lang="en-US" sz="1500"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159624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3897"/>
    </mc:Choice>
    <mc:Fallback>
      <p:transition spd="slow" advTm="138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C4E2-4D34-961E-5641-688855E00D52}"/>
              </a:ext>
            </a:extLst>
          </p:cNvPr>
          <p:cNvSpPr>
            <a:spLocks noGrp="1"/>
          </p:cNvSpPr>
          <p:nvPr>
            <p:ph type="title"/>
          </p:nvPr>
        </p:nvSpPr>
        <p:spPr>
          <a:xfrm>
            <a:off x="831850" y="1310640"/>
            <a:ext cx="10515600" cy="4947919"/>
          </a:xfrm>
        </p:spPr>
        <p:txBody>
          <a:bodyPr>
            <a:noAutofit/>
          </a:bodyPr>
          <a:lstStyle/>
          <a:p>
            <a:pPr>
              <a:lnSpc>
                <a:spcPct val="200000"/>
              </a:lnSpc>
              <a:defRPr sz="2000"/>
            </a:pPr>
            <a:r>
              <a:rPr lang="en-US" sz="2400" b="1" dirty="0">
                <a:latin typeface="Calibri" panose="020F0502020204030204" pitchFamily="34" charset="0"/>
                <a:ea typeface="Calibri" panose="020F0502020204030204" pitchFamily="34" charset="0"/>
                <a:cs typeface="Calibri" panose="020F0502020204030204" pitchFamily="34" charset="0"/>
              </a:rPr>
              <a:t>What is Plant Disease Detection?</a:t>
            </a:r>
            <a:br>
              <a:rPr lang="en-US" sz="2400" b="1"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Identifying symptoms of diseases in plants for timely intervention.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b="1" dirty="0">
                <a:latin typeface="Calibri" panose="020F0502020204030204" pitchFamily="34" charset="0"/>
                <a:ea typeface="Calibri" panose="020F0502020204030204" pitchFamily="34" charset="0"/>
                <a:cs typeface="Calibri" panose="020F0502020204030204" pitchFamily="34" charset="0"/>
              </a:rPr>
              <a:t>Why is it Important?</a:t>
            </a:r>
            <a:br>
              <a:rPr lang="en-US" sz="2400" b="1"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Reduces crop loss, ensures food security, and automates detection.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b="1" dirty="0">
                <a:latin typeface="Calibri" panose="020F0502020204030204" pitchFamily="34" charset="0"/>
                <a:ea typeface="Calibri" panose="020F0502020204030204" pitchFamily="34" charset="0"/>
                <a:cs typeface="Calibri" panose="020F0502020204030204" pitchFamily="34" charset="0"/>
              </a:rPr>
              <a:t>Role of AI in Detection</a:t>
            </a:r>
            <a:br>
              <a:rPr lang="en-US" sz="2400" b="1"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CNNs automate plant disease detection with speed and accuracy.</a:t>
            </a:r>
            <a:br>
              <a:rPr lang="en-US" sz="2400" dirty="0">
                <a:latin typeface="Calibri" panose="020F0502020204030204" pitchFamily="34" charset="0"/>
                <a:ea typeface="Calibri" panose="020F0502020204030204" pitchFamily="34" charset="0"/>
                <a:cs typeface="Calibri" panose="020F0502020204030204" pitchFamily="34" charset="0"/>
              </a:rPr>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42344A3D-50EB-6D11-BBAD-68015778A5E9}"/>
              </a:ext>
            </a:extLst>
          </p:cNvPr>
          <p:cNvSpPr>
            <a:spLocks noGrp="1"/>
          </p:cNvSpPr>
          <p:nvPr>
            <p:ph type="body" idx="1"/>
          </p:nvPr>
        </p:nvSpPr>
        <p:spPr>
          <a:xfrm>
            <a:off x="831850" y="88583"/>
            <a:ext cx="10515600" cy="1500187"/>
          </a:xfrm>
        </p:spPr>
        <p:txBody>
          <a:bodyPr>
            <a:normAutofit/>
          </a:bodyPr>
          <a:lstStyle/>
          <a:p>
            <a:pPr algn="ctr">
              <a:lnSpc>
                <a:spcPct val="250000"/>
              </a:lnSpc>
            </a:pPr>
            <a:r>
              <a:rPr lang="en-US" sz="2800" b="1">
                <a:solidFill>
                  <a:schemeClr val="tx1"/>
                </a:solidFill>
                <a:latin typeface="Calibri" panose="020F0502020204030204" pitchFamily="34" charset="0"/>
                <a:ea typeface="Calibri" panose="020F0502020204030204" pitchFamily="34" charset="0"/>
                <a:cs typeface="Calibri" panose="020F0502020204030204" pitchFamily="34" charset="0"/>
              </a:rPr>
              <a:t>INTRODUCTION</a:t>
            </a: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4445611"/>
      </p:ext>
    </p:extLst>
  </p:cSld>
  <p:clrMapOvr>
    <a:masterClrMapping/>
  </p:clrMapOvr>
  <mc:AlternateContent xmlns:mc="http://schemas.openxmlformats.org/markup-compatibility/2006">
    <mc:Choice xmlns:p14="http://schemas.microsoft.com/office/powerpoint/2010/main" Requires="p14">
      <p:transition spd="slow" p14:dur="2000" advTm="17667"/>
    </mc:Choice>
    <mc:Fallback>
      <p:transition spd="slow" advTm="1766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51E2AD14-A73B-B6DC-78A3-7925789EC081}"/>
            </a:ext>
          </a:extLst>
        </p:cNvPr>
        <p:cNvGrpSpPr/>
        <p:nvPr/>
      </p:nvGrpSpPr>
      <p:grpSpPr>
        <a:xfrm>
          <a:off x="0" y="0"/>
          <a:ext cx="0" cy="0"/>
          <a:chOff x="0" y="0"/>
          <a:chExt cx="0" cy="0"/>
        </a:xfrm>
      </p:grpSpPr>
      <p:pic>
        <p:nvPicPr>
          <p:cNvPr id="5" name="Picture 4" descr="A hand touching a small plant">
            <a:extLst>
              <a:ext uri="{FF2B5EF4-FFF2-40B4-BE49-F238E27FC236}">
                <a16:creationId xmlns:a16="http://schemas.microsoft.com/office/drawing/2014/main" id="{EF7B2B42-6465-6C17-FAED-3649659E3FE1}"/>
              </a:ext>
            </a:extLst>
          </p:cNvPr>
          <p:cNvPicPr>
            <a:picLocks noChangeAspect="1"/>
          </p:cNvPicPr>
          <p:nvPr/>
        </p:nvPicPr>
        <p:blipFill>
          <a:blip r:embed="rId3">
            <a:duotone>
              <a:prstClr val="black"/>
              <a:schemeClr val="accent5">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D4CFE47-6A9D-C3D2-3381-D589C1AFEC63}"/>
              </a:ext>
            </a:extLst>
          </p:cNvPr>
          <p:cNvSpPr>
            <a:spLocks noGrp="1"/>
          </p:cNvSpPr>
          <p:nvPr>
            <p:ph type="title"/>
          </p:nvPr>
        </p:nvSpPr>
        <p:spPr>
          <a:xfrm>
            <a:off x="1193054" y="1052052"/>
            <a:ext cx="8825658" cy="4955458"/>
          </a:xfrm>
        </p:spPr>
        <p:txBody>
          <a:bodyPr vert="horz" lIns="91440" tIns="45720" rIns="91440" bIns="45720" rtlCol="0" anchor="b">
            <a:normAutofit fontScale="90000"/>
          </a:bodyPr>
          <a:lstStyle/>
          <a:p>
            <a:pPr>
              <a:defRPr sz="2000"/>
            </a:pPr>
            <a:r>
              <a:rPr lang="en-US" sz="2400" dirty="0"/>
              <a:t>Current Challenges:</a:t>
            </a:r>
            <a:br>
              <a:rPr lang="en-US" sz="2400" dirty="0"/>
            </a:br>
            <a:br>
              <a:rPr lang="en-US" sz="2400" dirty="0"/>
            </a:br>
            <a:r>
              <a:rPr lang="en-US" sz="2400" dirty="0"/>
              <a:t>- Manual inspection is time-consuming and subjective.</a:t>
            </a:r>
            <a:br>
              <a:rPr lang="en-US" sz="2400" dirty="0"/>
            </a:br>
            <a:r>
              <a:rPr lang="en-US" sz="2400" dirty="0"/>
              <a:t>- Early detection requires expertise.</a:t>
            </a:r>
            <a:br>
              <a:rPr lang="en-US" sz="2400" dirty="0"/>
            </a:br>
            <a:br>
              <a:rPr lang="en-US" sz="2400" dirty="0"/>
            </a:br>
            <a:br>
              <a:rPr lang="en-US" sz="2400" dirty="0"/>
            </a:br>
            <a:r>
              <a:rPr lang="en-US" sz="2400" dirty="0"/>
              <a:t>Objective:</a:t>
            </a:r>
            <a:br>
              <a:rPr lang="en-US" sz="2400" dirty="0"/>
            </a:br>
            <a:br>
              <a:rPr lang="en-US" sz="2400" dirty="0"/>
            </a:br>
            <a:r>
              <a:rPr lang="en-US" sz="2400" dirty="0"/>
              <a:t>- Build a CNN-based model for classifying plant images into healthy and diseased categories.</a:t>
            </a:r>
            <a:br>
              <a:rPr lang="en-US" sz="2400" dirty="0"/>
            </a:br>
            <a:br>
              <a:rPr lang="en-US" sz="2400" dirty="0"/>
            </a:br>
            <a:br>
              <a:rPr lang="en-US" sz="2400" dirty="0"/>
            </a:br>
            <a:br>
              <a:rPr lang="en-US" sz="2400" dirty="0"/>
            </a:br>
            <a:endParaRPr lang="en-US" sz="2400" dirty="0"/>
          </a:p>
        </p:txBody>
      </p:sp>
      <p:sp>
        <p:nvSpPr>
          <p:cNvPr id="3" name="Text Placeholder 2">
            <a:extLst>
              <a:ext uri="{FF2B5EF4-FFF2-40B4-BE49-F238E27FC236}">
                <a16:creationId xmlns:a16="http://schemas.microsoft.com/office/drawing/2014/main" id="{8EFF4C2A-4DDC-B420-9879-CD9D8EB95955}"/>
              </a:ext>
            </a:extLst>
          </p:cNvPr>
          <p:cNvSpPr>
            <a:spLocks noGrp="1"/>
          </p:cNvSpPr>
          <p:nvPr>
            <p:ph type="body" idx="1"/>
          </p:nvPr>
        </p:nvSpPr>
        <p:spPr>
          <a:xfrm>
            <a:off x="1285583" y="384265"/>
            <a:ext cx="8825658" cy="861420"/>
          </a:xfrm>
        </p:spPr>
        <p:txBody>
          <a:bodyPr vert="horz" lIns="91440" tIns="45720" rIns="91440" bIns="45720" rtlCol="0" anchor="t">
            <a:normAutofit/>
          </a:bodyPr>
          <a:lstStyle/>
          <a:p>
            <a:pPr algn="ctr"/>
            <a:r>
              <a:rPr lang="en-US" sz="2800" b="1" dirty="0">
                <a:solidFill>
                  <a:schemeClr val="tx1"/>
                </a:solidFill>
              </a:rPr>
              <a:t>PROBLEM STATEMENT</a:t>
            </a:r>
          </a:p>
        </p:txBody>
      </p:sp>
    </p:spTree>
    <p:extLst>
      <p:ext uri="{BB962C8B-B14F-4D97-AF65-F5344CB8AC3E}">
        <p14:creationId xmlns:p14="http://schemas.microsoft.com/office/powerpoint/2010/main" val="1229864702"/>
      </p:ext>
    </p:extLst>
  </p:cSld>
  <p:clrMapOvr>
    <a:masterClrMapping/>
  </p:clrMapOvr>
  <mc:AlternateContent xmlns:mc="http://schemas.openxmlformats.org/markup-compatibility/2006">
    <mc:Choice xmlns:p14="http://schemas.microsoft.com/office/powerpoint/2010/main" Requires="p14">
      <p:transition spd="slow" p14:dur="2000" advTm="14554"/>
    </mc:Choice>
    <mc:Fallback>
      <p:transition spd="slow" advTm="1455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2A94-3E1B-32C7-CDAD-FD0439057FAF}"/>
              </a:ext>
            </a:extLst>
          </p:cNvPr>
          <p:cNvSpPr>
            <a:spLocks noGrp="1"/>
          </p:cNvSpPr>
          <p:nvPr>
            <p:ph type="title"/>
          </p:nvPr>
        </p:nvSpPr>
        <p:spPr>
          <a:xfrm>
            <a:off x="838200" y="233680"/>
            <a:ext cx="10515600" cy="6717725"/>
          </a:xfrm>
        </p:spPr>
        <p:txBody>
          <a:bodyPr>
            <a:normAutofit fontScale="90000"/>
          </a:bodyPr>
          <a:lstStyle/>
          <a:p>
            <a:pPr>
              <a:lnSpc>
                <a:spcPct val="150000"/>
              </a:lnSpc>
              <a:defRPr sz="2000"/>
            </a:pPr>
            <a:r>
              <a:rPr lang="en-US" sz="2800" b="1" dirty="0"/>
              <a:t>                        </a:t>
            </a:r>
            <a:r>
              <a:rPr lang="en-US" sz="3100" b="1" dirty="0">
                <a:latin typeface="Calibri" panose="020F0502020204030204" pitchFamily="34" charset="0"/>
                <a:ea typeface="Calibri" panose="020F0502020204030204" pitchFamily="34" charset="0"/>
                <a:cs typeface="Calibri" panose="020F0502020204030204" pitchFamily="34" charset="0"/>
              </a:rPr>
              <a:t>Dataset Description and Model Architecture</a:t>
            </a:r>
            <a:br>
              <a:rPr lang="en-US" sz="3100" b="1" dirty="0">
                <a:latin typeface="Calibri" panose="020F0502020204030204" pitchFamily="34" charset="0"/>
                <a:ea typeface="Calibri" panose="020F0502020204030204" pitchFamily="34" charset="0"/>
                <a:cs typeface="Calibri" panose="020F0502020204030204" pitchFamily="34" charset="0"/>
              </a:rPr>
            </a:br>
            <a:br>
              <a:rPr lang="en-US" sz="3100" b="1" dirty="0">
                <a:latin typeface="Calibri" panose="020F0502020204030204" pitchFamily="34" charset="0"/>
                <a:ea typeface="Calibri" panose="020F0502020204030204" pitchFamily="34" charset="0"/>
                <a:cs typeface="Calibri" panose="020F0502020204030204" pitchFamily="34" charset="0"/>
              </a:rPr>
            </a:br>
            <a:r>
              <a:rPr lang="en-US" sz="2200" b="1" dirty="0">
                <a:latin typeface="Calibri" panose="020F0502020204030204" pitchFamily="34" charset="0"/>
                <a:ea typeface="Calibri" panose="020F0502020204030204" pitchFamily="34" charset="0"/>
                <a:cs typeface="Calibri" panose="020F0502020204030204" pitchFamily="34" charset="0"/>
              </a:rPr>
              <a:t>* Dataset: PlantVillage Dataset.</a:t>
            </a:r>
            <a:br>
              <a:rPr lang="en-US" sz="2200" b="1"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 Categories: Healthy and diseased plants.</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 Preprocessing: Resizing, Rescaling, Validation Split, One-Hot Encoding and data augmentation.</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b="1" dirty="0">
                <a:latin typeface="Calibri" panose="020F0502020204030204" pitchFamily="34" charset="0"/>
                <a:ea typeface="Calibri" panose="020F0502020204030204" pitchFamily="34" charset="0"/>
                <a:cs typeface="Calibri" panose="020F0502020204030204" pitchFamily="34" charset="0"/>
              </a:rPr>
              <a:t>Input:</a:t>
            </a:r>
            <a:r>
              <a:rPr lang="en-US" sz="2200" dirty="0">
                <a:latin typeface="Calibri" panose="020F0502020204030204" pitchFamily="34" charset="0"/>
                <a:ea typeface="Calibri" panose="020F0502020204030204" pitchFamily="34" charset="0"/>
                <a:cs typeface="Calibri" panose="020F0502020204030204" pitchFamily="34" charset="0"/>
              </a:rPr>
              <a:t> Image (e.g., 224x224).</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b="1" dirty="0">
                <a:latin typeface="Calibri" panose="020F0502020204030204" pitchFamily="34" charset="0"/>
                <a:ea typeface="Calibri" panose="020F0502020204030204" pitchFamily="34" charset="0"/>
                <a:cs typeface="Calibri" panose="020F0502020204030204" pitchFamily="34" charset="0"/>
              </a:rPr>
              <a:t>Layers:</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 Convolution(</a:t>
            </a:r>
            <a:r>
              <a:rPr lang="en-IN" sz="2200" dirty="0">
                <a:latin typeface="Calibri" panose="020F0502020204030204" pitchFamily="34" charset="0"/>
                <a:ea typeface="Calibri" panose="020F0502020204030204" pitchFamily="34" charset="0"/>
                <a:cs typeface="Calibri" panose="020F0502020204030204" pitchFamily="34" charset="0"/>
              </a:rPr>
              <a:t>Extract features (edges, textures)</a:t>
            </a:r>
            <a:r>
              <a:rPr lang="en-US" sz="2200" dirty="0">
                <a:latin typeface="Calibri" panose="020F0502020204030204" pitchFamily="34" charset="0"/>
                <a:ea typeface="Calibri" panose="020F0502020204030204" pitchFamily="34" charset="0"/>
                <a:cs typeface="Calibri" panose="020F0502020204030204" pitchFamily="34" charset="0"/>
              </a:rPr>
              <a:t>), Max-Pooling(Reduce dimensionality and prevent overfitting), Flatten(Convert 2D feature maps to 1D for dense layers), Dense(</a:t>
            </a:r>
            <a:r>
              <a:rPr lang="en-IN" sz="2200" dirty="0">
                <a:latin typeface="Calibri" panose="020F0502020204030204" pitchFamily="34" charset="0"/>
                <a:ea typeface="Calibri" panose="020F0502020204030204" pitchFamily="34" charset="0"/>
                <a:cs typeface="Calibri" panose="020F0502020204030204" pitchFamily="34" charset="0"/>
              </a:rPr>
              <a:t>Combine features for classification</a:t>
            </a:r>
            <a:r>
              <a:rPr lang="en-US" sz="2200" dirty="0">
                <a:latin typeface="Calibri" panose="020F0502020204030204" pitchFamily="34" charset="0"/>
                <a:ea typeface="Calibri" panose="020F0502020204030204" pitchFamily="34" charset="0"/>
                <a:cs typeface="Calibri" panose="020F0502020204030204" pitchFamily="34" charset="0"/>
              </a:rPr>
              <a:t>), Dropout(Prevent overfitting by randomly disabling neurons).</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b="1" dirty="0">
                <a:latin typeface="Calibri" panose="020F0502020204030204" pitchFamily="34" charset="0"/>
                <a:ea typeface="Calibri" panose="020F0502020204030204" pitchFamily="34" charset="0"/>
                <a:cs typeface="Calibri" panose="020F0502020204030204" pitchFamily="34" charset="0"/>
              </a:rPr>
              <a:t>Frameworks:</a:t>
            </a:r>
            <a:r>
              <a:rPr lang="en-US" sz="2200" dirty="0">
                <a:latin typeface="Calibri" panose="020F0502020204030204" pitchFamily="34" charset="0"/>
                <a:ea typeface="Calibri" panose="020F0502020204030204" pitchFamily="34" charset="0"/>
                <a:cs typeface="Calibri" panose="020F0502020204030204" pitchFamily="34" charset="0"/>
              </a:rPr>
              <a:t> TensorFlow, Keras.</a:t>
            </a:r>
            <a:br>
              <a:rPr lang="en-US" sz="2200" dirty="0">
                <a:latin typeface="Calibri" panose="020F0502020204030204" pitchFamily="34" charset="0"/>
                <a:ea typeface="Calibri" panose="020F0502020204030204" pitchFamily="34" charset="0"/>
                <a:cs typeface="Calibri" panose="020F0502020204030204" pitchFamily="34" charset="0"/>
              </a:rPr>
            </a:br>
            <a:br>
              <a:rPr lang="en-US" sz="2200" dirty="0">
                <a:latin typeface="Calibri" panose="020F0502020204030204" pitchFamily="34" charset="0"/>
                <a:ea typeface="Calibri" panose="020F0502020204030204" pitchFamily="34" charset="0"/>
                <a:cs typeface="Calibri" panose="020F0502020204030204" pitchFamily="34" charset="0"/>
              </a:rPr>
            </a:br>
            <a:br>
              <a:rPr lang="en-US" sz="2700" dirty="0"/>
            </a:br>
            <a:br>
              <a:rPr lang="en-US" dirty="0"/>
            </a:br>
            <a:br>
              <a:rPr lang="en-US" dirty="0"/>
            </a:br>
            <a:br>
              <a:rPr lang="en-US" dirty="0"/>
            </a:br>
            <a:endParaRPr lang="en-IN" dirty="0"/>
          </a:p>
        </p:txBody>
      </p:sp>
    </p:spTree>
    <p:extLst>
      <p:ext uri="{BB962C8B-B14F-4D97-AF65-F5344CB8AC3E}">
        <p14:creationId xmlns:p14="http://schemas.microsoft.com/office/powerpoint/2010/main" val="156817675"/>
      </p:ext>
    </p:extLst>
  </p:cSld>
  <p:clrMapOvr>
    <a:masterClrMapping/>
  </p:clrMapOvr>
  <mc:AlternateContent xmlns:mc="http://schemas.openxmlformats.org/markup-compatibility/2006">
    <mc:Choice xmlns:p14="http://schemas.microsoft.com/office/powerpoint/2010/main" Requires="p14">
      <p:transition spd="slow" p14:dur="2000" advTm="29506"/>
    </mc:Choice>
    <mc:Fallback>
      <p:transition spd="slow" advTm="2950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5600-1006-3FD0-451F-8E80466FCA65}"/>
              </a:ext>
            </a:extLst>
          </p:cNvPr>
          <p:cNvSpPr>
            <a:spLocks noGrp="1"/>
          </p:cNvSpPr>
          <p:nvPr>
            <p:ph type="title"/>
          </p:nvPr>
        </p:nvSpPr>
        <p:spPr>
          <a:xfrm>
            <a:off x="838199" y="90805"/>
            <a:ext cx="10515600" cy="1325563"/>
          </a:xfrm>
        </p:spPr>
        <p:txBody>
          <a:bodyPr>
            <a:normAutofit/>
          </a:bodyPr>
          <a:lstStyle/>
          <a:p>
            <a:pPr algn="ctr"/>
            <a:r>
              <a:rPr lang="en-US" sz="2800" b="1" dirty="0">
                <a:latin typeface="Calibri" panose="020F0502020204030204" pitchFamily="34" charset="0"/>
                <a:ea typeface="Calibri" panose="020F0502020204030204" pitchFamily="34" charset="0"/>
                <a:cs typeface="Calibri" panose="020F0502020204030204" pitchFamily="34" charset="0"/>
              </a:rPr>
              <a:t>FLOWCHART</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24E3582-2EA9-6F8D-7011-FF6766BD5A84}"/>
              </a:ext>
            </a:extLst>
          </p:cNvPr>
          <p:cNvPicPr>
            <a:picLocks noChangeAspect="1"/>
          </p:cNvPicPr>
          <p:nvPr/>
        </p:nvPicPr>
        <p:blipFill>
          <a:blip r:embed="rId2"/>
          <a:stretch>
            <a:fillRect/>
          </a:stretch>
        </p:blipFill>
        <p:spPr>
          <a:xfrm>
            <a:off x="752220" y="2074985"/>
            <a:ext cx="10687559" cy="44961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id="{7EBA320C-EE4A-3D3B-BDEB-6B8E2C15B3A0}"/>
              </a:ext>
            </a:extLst>
          </p:cNvPr>
          <p:cNvSpPr txBox="1"/>
          <p:nvPr/>
        </p:nvSpPr>
        <p:spPr>
          <a:xfrm>
            <a:off x="752220" y="1007581"/>
            <a:ext cx="10348399" cy="461665"/>
          </a:xfrm>
          <a:prstGeom prst="rect">
            <a:avLst/>
          </a:prstGeom>
          <a:noFill/>
        </p:spPr>
        <p:txBody>
          <a:bodyPr wrap="square" rtlCol="0">
            <a:spAutoFit/>
          </a:bodyPr>
          <a:lstStyle/>
          <a:p>
            <a:r>
              <a:rPr lang="en-IN" sz="2400" dirty="0"/>
              <a:t>The below flowchart provide the step wise process of the project-</a:t>
            </a:r>
          </a:p>
        </p:txBody>
      </p:sp>
    </p:spTree>
    <p:extLst>
      <p:ext uri="{BB962C8B-B14F-4D97-AF65-F5344CB8AC3E}">
        <p14:creationId xmlns:p14="http://schemas.microsoft.com/office/powerpoint/2010/main" val="220735733"/>
      </p:ext>
    </p:extLst>
  </p:cSld>
  <p:clrMapOvr>
    <a:masterClrMapping/>
  </p:clrMapOvr>
  <mc:AlternateContent xmlns:mc="http://schemas.openxmlformats.org/markup-compatibility/2006">
    <mc:Choice xmlns:p14="http://schemas.microsoft.com/office/powerpoint/2010/main" Requires="p14">
      <p:transition spd="slow" p14:dur="2000" advTm="15613"/>
    </mc:Choice>
    <mc:Fallback>
      <p:transition spd="slow" advTm="1561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A6FA-FA7C-3BD4-146D-C74C97C25802}"/>
              </a:ext>
            </a:extLst>
          </p:cNvPr>
          <p:cNvSpPr>
            <a:spLocks noGrp="1"/>
          </p:cNvSpPr>
          <p:nvPr>
            <p:ph type="title"/>
          </p:nvPr>
        </p:nvSpPr>
        <p:spPr>
          <a:xfrm>
            <a:off x="838200" y="1585451"/>
            <a:ext cx="10515600" cy="3687097"/>
          </a:xfrm>
        </p:spPr>
        <p:txBody>
          <a:bodyPr>
            <a:normAutofit/>
          </a:bodyPr>
          <a:lstStyle/>
          <a:p>
            <a:pPr>
              <a:lnSpc>
                <a:spcPct val="200000"/>
              </a:lnSpc>
            </a:pPr>
            <a:r>
              <a:rPr lang="en-IN" sz="2400" b="1" dirty="0">
                <a:latin typeface="Calibri" panose="020F0502020204030204" pitchFamily="34" charset="0"/>
                <a:ea typeface="Calibri" panose="020F0502020204030204" pitchFamily="34" charset="0"/>
                <a:cs typeface="Calibri" panose="020F0502020204030204" pitchFamily="34" charset="0"/>
              </a:rPr>
              <a:t>Training Parameters:</a:t>
            </a:r>
            <a:br>
              <a:rPr lang="en-IN" sz="2400" b="1" dirty="0">
                <a:latin typeface="Calibri" panose="020F0502020204030204" pitchFamily="34" charset="0"/>
                <a:ea typeface="Calibri" panose="020F0502020204030204" pitchFamily="34" charset="0"/>
                <a:cs typeface="Calibri" panose="020F0502020204030204" pitchFamily="34" charset="0"/>
              </a:rPr>
            </a:br>
            <a:r>
              <a:rPr lang="en-IN" sz="2400" dirty="0">
                <a:latin typeface="Calibri" panose="020F0502020204030204" pitchFamily="34" charset="0"/>
                <a:ea typeface="Calibri" panose="020F0502020204030204" pitchFamily="34" charset="0"/>
                <a:cs typeface="Calibri" panose="020F0502020204030204" pitchFamily="34" charset="0"/>
              </a:rPr>
              <a:t>- Optimizer: Adam, Loss Function: Categorical Crossentropy.</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dirty="0">
                <a:latin typeface="Calibri" panose="020F0502020204030204" pitchFamily="34" charset="0"/>
                <a:ea typeface="Calibri" panose="020F0502020204030204" pitchFamily="34" charset="0"/>
                <a:cs typeface="Calibri" panose="020F0502020204030204" pitchFamily="34" charset="0"/>
              </a:rPr>
              <a:t>- Epochs</a:t>
            </a:r>
            <a:r>
              <a:rPr lang="en-IN" sz="2400">
                <a:latin typeface="Calibri" panose="020F0502020204030204" pitchFamily="34" charset="0"/>
                <a:ea typeface="Calibri" panose="020F0502020204030204" pitchFamily="34" charset="0"/>
                <a:cs typeface="Calibri" panose="020F0502020204030204" pitchFamily="34" charset="0"/>
              </a:rPr>
              <a:t>: 15</a:t>
            </a:r>
            <a:r>
              <a:rPr lang="en-IN" sz="2400" dirty="0">
                <a:latin typeface="Calibri" panose="020F0502020204030204" pitchFamily="34" charset="0"/>
                <a:ea typeface="Calibri" panose="020F0502020204030204" pitchFamily="34" charset="0"/>
                <a:cs typeface="Calibri" panose="020F0502020204030204" pitchFamily="34" charset="0"/>
              </a:rPr>
              <a:t>, Batch Size: 32, Validation Split: 20%.</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dirty="0">
                <a:latin typeface="Calibri" panose="020F0502020204030204" pitchFamily="34" charset="0"/>
                <a:ea typeface="Calibri" panose="020F0502020204030204" pitchFamily="34" charset="0"/>
                <a:cs typeface="Calibri" panose="020F0502020204030204" pitchFamily="34" charset="0"/>
              </a:rPr>
              <a:t>Evaluation Metrics: Accuracy, Precision, Recall, F1-Score.</a:t>
            </a:r>
            <a:br>
              <a:rPr lang="en-IN" sz="2400" dirty="0">
                <a:latin typeface="Calibri" panose="020F0502020204030204" pitchFamily="34" charset="0"/>
                <a:ea typeface="Calibri" panose="020F0502020204030204" pitchFamily="34" charset="0"/>
                <a:cs typeface="Calibri" panose="020F0502020204030204" pitchFamily="34" charset="0"/>
              </a:rPr>
            </a:b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7C36ABB-9877-05A9-D329-FDFB22E4EDCE}"/>
              </a:ext>
            </a:extLst>
          </p:cNvPr>
          <p:cNvSpPr txBox="1"/>
          <p:nvPr/>
        </p:nvSpPr>
        <p:spPr>
          <a:xfrm>
            <a:off x="838200" y="619432"/>
            <a:ext cx="9987116" cy="523220"/>
          </a:xfrm>
          <a:prstGeom prst="rect">
            <a:avLst/>
          </a:prstGeom>
          <a:noFill/>
        </p:spPr>
        <p:txBody>
          <a:bodyPr wrap="square" rtlCol="0">
            <a:spAutoFit/>
          </a:bodyPr>
          <a:lstStyle/>
          <a:p>
            <a:pPr algn="ctr"/>
            <a:r>
              <a:rPr lang="en-IN" sz="2800" b="1" dirty="0">
                <a:latin typeface="Calibri" panose="020F0502020204030204" pitchFamily="34" charset="0"/>
                <a:ea typeface="Calibri" panose="020F0502020204030204" pitchFamily="34" charset="0"/>
                <a:cs typeface="Calibri" panose="020F0502020204030204" pitchFamily="34" charset="0"/>
              </a:rPr>
              <a:t>Training Process</a:t>
            </a:r>
          </a:p>
        </p:txBody>
      </p:sp>
    </p:spTree>
    <p:extLst>
      <p:ext uri="{BB962C8B-B14F-4D97-AF65-F5344CB8AC3E}">
        <p14:creationId xmlns:p14="http://schemas.microsoft.com/office/powerpoint/2010/main" val="248443176"/>
      </p:ext>
    </p:extLst>
  </p:cSld>
  <p:clrMapOvr>
    <a:masterClrMapping/>
  </p:clrMapOvr>
  <mc:AlternateContent xmlns:mc="http://schemas.openxmlformats.org/markup-compatibility/2006">
    <mc:Choice xmlns:p14="http://schemas.microsoft.com/office/powerpoint/2010/main" Requires="p14">
      <p:transition spd="slow" p14:dur="2000" advTm="25712"/>
    </mc:Choice>
    <mc:Fallback>
      <p:transition spd="slow" advTm="257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AB9C-D9E0-C653-9429-F54E9ED09AFE}"/>
              </a:ext>
            </a:extLst>
          </p:cNvPr>
          <p:cNvSpPr>
            <a:spLocks noGrp="1"/>
          </p:cNvSpPr>
          <p:nvPr>
            <p:ph type="title"/>
          </p:nvPr>
        </p:nvSpPr>
        <p:spPr>
          <a:xfrm>
            <a:off x="850322" y="308921"/>
            <a:ext cx="9404723" cy="913515"/>
          </a:xfrm>
        </p:spPr>
        <p:txBody>
          <a:bodyPr/>
          <a:lstStyle/>
          <a:p>
            <a:pPr algn="ctr"/>
            <a:r>
              <a:rPr lang="en-IN" dirty="0"/>
              <a:t>Accuracy Results</a:t>
            </a:r>
          </a:p>
        </p:txBody>
      </p:sp>
      <p:pic>
        <p:nvPicPr>
          <p:cNvPr id="3" name="Picture 2" descr="A computer screen shot of a code&#10;&#10;Description automatically generated">
            <a:extLst>
              <a:ext uri="{FF2B5EF4-FFF2-40B4-BE49-F238E27FC236}">
                <a16:creationId xmlns:a16="http://schemas.microsoft.com/office/drawing/2014/main" id="{31A1B091-DBCC-228E-35CC-F64BCA8D16E5}"/>
              </a:ext>
            </a:extLst>
          </p:cNvPr>
          <p:cNvPicPr>
            <a:picLocks noChangeAspect="1"/>
          </p:cNvPicPr>
          <p:nvPr/>
        </p:nvPicPr>
        <p:blipFill>
          <a:blip r:embed="rId2"/>
          <a:stretch>
            <a:fillRect/>
          </a:stretch>
        </p:blipFill>
        <p:spPr>
          <a:xfrm>
            <a:off x="1318746" y="2517058"/>
            <a:ext cx="9150807" cy="3575263"/>
          </a:xfrm>
          <a:prstGeom prst="rect">
            <a:avLst/>
          </a:prstGeom>
          <a:effectLst/>
        </p:spPr>
      </p:pic>
      <p:sp>
        <p:nvSpPr>
          <p:cNvPr id="4" name="TextBox 3">
            <a:extLst>
              <a:ext uri="{FF2B5EF4-FFF2-40B4-BE49-F238E27FC236}">
                <a16:creationId xmlns:a16="http://schemas.microsoft.com/office/drawing/2014/main" id="{2544AD56-98FD-849F-B600-24B74C99A32C}"/>
              </a:ext>
            </a:extLst>
          </p:cNvPr>
          <p:cNvSpPr txBox="1"/>
          <p:nvPr/>
        </p:nvSpPr>
        <p:spPr>
          <a:xfrm>
            <a:off x="1238865" y="1710813"/>
            <a:ext cx="9016180" cy="461665"/>
          </a:xfrm>
          <a:prstGeom prst="rect">
            <a:avLst/>
          </a:prstGeom>
          <a:noFill/>
        </p:spPr>
        <p:txBody>
          <a:bodyPr wrap="square" rtlCol="0">
            <a:spAutoFit/>
          </a:bodyPr>
          <a:lstStyle/>
          <a:p>
            <a:r>
              <a:rPr lang="en-IN" sz="2400" dirty="0"/>
              <a:t>The model has achieved a good accuracy of 90.32%.</a:t>
            </a:r>
          </a:p>
        </p:txBody>
      </p:sp>
    </p:spTree>
    <p:extLst>
      <p:ext uri="{BB962C8B-B14F-4D97-AF65-F5344CB8AC3E}">
        <p14:creationId xmlns:p14="http://schemas.microsoft.com/office/powerpoint/2010/main" val="4202001045"/>
      </p:ext>
    </p:extLst>
  </p:cSld>
  <p:clrMapOvr>
    <a:masterClrMapping/>
  </p:clrMapOvr>
  <mc:AlternateContent xmlns:mc="http://schemas.openxmlformats.org/markup-compatibility/2006">
    <mc:Choice xmlns:p14="http://schemas.microsoft.com/office/powerpoint/2010/main" Requires="p14">
      <p:transition spd="slow" p14:dur="2000" advTm="9549"/>
    </mc:Choice>
    <mc:Fallback>
      <p:transition spd="slow" advTm="954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A96-3F5C-3C14-1FF1-D1F35F9A9790}"/>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3900" b="1" i="0" kern="1200" dirty="0">
                <a:solidFill>
                  <a:schemeClr val="accent4"/>
                </a:solidFill>
                <a:latin typeface="+mj-lt"/>
                <a:ea typeface="+mj-ea"/>
                <a:cs typeface="+mj-cs"/>
              </a:rPr>
              <a:t>Plant Disease Detection Classifier App</a:t>
            </a:r>
          </a:p>
        </p:txBody>
      </p:sp>
      <p:sp>
        <p:nvSpPr>
          <p:cNvPr id="4" name="TextBox 3">
            <a:extLst>
              <a:ext uri="{FF2B5EF4-FFF2-40B4-BE49-F238E27FC236}">
                <a16:creationId xmlns:a16="http://schemas.microsoft.com/office/drawing/2014/main" id="{1DA0008C-D4F7-2BFF-E2F8-6329638A9E1F}"/>
              </a:ext>
            </a:extLst>
          </p:cNvPr>
          <p:cNvSpPr txBox="1"/>
          <p:nvPr/>
        </p:nvSpPr>
        <p:spPr>
          <a:xfrm>
            <a:off x="257303" y="1573163"/>
            <a:ext cx="5122606" cy="5046934"/>
          </a:xfrm>
          <a:prstGeom prst="rect">
            <a:avLst/>
          </a:prstGeom>
        </p:spPr>
        <p:txBody>
          <a:bodyPr vert="horz" lIns="91440" tIns="45720" rIns="91440" bIns="45720" rtlCol="0">
            <a:normAutofit/>
          </a:bodyPr>
          <a:lstStyle/>
          <a:p>
            <a:pPr algn="just">
              <a:spcBef>
                <a:spcPts val="1000"/>
              </a:spcBef>
              <a:buClr>
                <a:schemeClr val="bg2">
                  <a:lumMod val="40000"/>
                  <a:lumOff val="60000"/>
                </a:schemeClr>
              </a:buClr>
              <a:buSzPct val="80000"/>
            </a:pPr>
            <a:r>
              <a:rPr lang="en-US" dirty="0">
                <a:latin typeface="+mj-lt"/>
                <a:ea typeface="+mj-ea"/>
                <a:cs typeface="+mj-cs"/>
              </a:rPr>
              <a:t>Plant Disease Detection App is created using Streamlit library in PyCharm. This will enable us to view the prediction in more convenient manner. </a:t>
            </a:r>
          </a:p>
          <a:p>
            <a:pPr algn="just">
              <a:spcBef>
                <a:spcPts val="1000"/>
              </a:spcBef>
              <a:buClr>
                <a:schemeClr val="bg2">
                  <a:lumMod val="40000"/>
                  <a:lumOff val="60000"/>
                </a:schemeClr>
              </a:buClr>
              <a:buSzPct val="80000"/>
            </a:pPr>
            <a:endParaRPr lang="en-US" dirty="0">
              <a:latin typeface="+mj-lt"/>
              <a:ea typeface="+mj-ea"/>
              <a:cs typeface="+mj-cs"/>
            </a:endParaRPr>
          </a:p>
          <a:p>
            <a:pPr algn="just">
              <a:spcBef>
                <a:spcPts val="1000"/>
              </a:spcBef>
              <a:buClr>
                <a:schemeClr val="bg2">
                  <a:lumMod val="40000"/>
                  <a:lumOff val="60000"/>
                </a:schemeClr>
              </a:buClr>
              <a:buSzPct val="80000"/>
            </a:pPr>
            <a:r>
              <a:rPr lang="en-US" b="1" dirty="0">
                <a:latin typeface="+mj-lt"/>
                <a:ea typeface="+mj-ea"/>
                <a:cs typeface="+mj-cs"/>
              </a:rPr>
              <a:t>Functionality-</a:t>
            </a:r>
          </a:p>
          <a:p>
            <a:pPr algn="just">
              <a:spcBef>
                <a:spcPts val="1000"/>
              </a:spcBef>
              <a:buClr>
                <a:schemeClr val="bg2">
                  <a:lumMod val="40000"/>
                  <a:lumOff val="60000"/>
                </a:schemeClr>
              </a:buClr>
              <a:buSzPct val="80000"/>
            </a:pPr>
            <a:r>
              <a:rPr lang="en-US" dirty="0">
                <a:latin typeface="+mj-lt"/>
                <a:ea typeface="+mj-ea"/>
                <a:cs typeface="+mj-cs"/>
              </a:rPr>
              <a:t>As from the image its clear that first we need to click on Browse Files and choose the test image for checking the prediction. As the image is visible, we need to click on the Classify button to check the prediction.</a:t>
            </a:r>
          </a:p>
        </p:txBody>
      </p:sp>
      <p:pic>
        <p:nvPicPr>
          <p:cNvPr id="3" name="Picture 2">
            <a:extLst>
              <a:ext uri="{FF2B5EF4-FFF2-40B4-BE49-F238E27FC236}">
                <a16:creationId xmlns:a16="http://schemas.microsoft.com/office/drawing/2014/main" id="{C77DD6E5-94FF-699C-22CE-4CB44E88A806}"/>
              </a:ext>
            </a:extLst>
          </p:cNvPr>
          <p:cNvPicPr>
            <a:picLocks noChangeAspect="1"/>
          </p:cNvPicPr>
          <p:nvPr/>
        </p:nvPicPr>
        <p:blipFill>
          <a:blip r:embed="rId2"/>
          <a:stretch>
            <a:fillRect/>
          </a:stretch>
        </p:blipFill>
        <p:spPr>
          <a:xfrm>
            <a:off x="5637211" y="1573162"/>
            <a:ext cx="6297485" cy="4493341"/>
          </a:xfrm>
          <a:prstGeom prst="rect">
            <a:avLst/>
          </a:prstGeom>
          <a:solidFill>
            <a:srgbClr val="FFFFFF">
              <a:shade val="85000"/>
            </a:srgbClr>
          </a:solidFill>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5611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8972"/>
    </mc:Choice>
    <mc:Fallback>
      <p:transition spd="slow" advTm="58972"/>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355</TotalTime>
  <Words>505</Words>
  <Application>Microsoft Office PowerPoint</Application>
  <PresentationFormat>Widescreen</PresentationFormat>
  <Paragraphs>46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Century Gothic</vt:lpstr>
      <vt:lpstr>Wingdings 3</vt:lpstr>
      <vt:lpstr>Ion</vt:lpstr>
      <vt:lpstr>Plant Disease Detection</vt:lpstr>
      <vt:lpstr>Table of Contents-</vt:lpstr>
      <vt:lpstr>What is Plant Disease Detection? - Identifying symptoms of diseases in plants for timely intervention. Why is it Important? - Reduces crop loss, ensures food security, and automates detection. Role of AI in Detection - CNNs automate plant disease detection with speed and accuracy. </vt:lpstr>
      <vt:lpstr>Current Challenges:  - Manual inspection is time-consuming and subjective. - Early detection requires expertise.   Objective:  - Build a CNN-based model for classifying plant images into healthy and diseased categories.    </vt:lpstr>
      <vt:lpstr>                        Dataset Description and Model Architecture  * Dataset: PlantVillage Dataset. - Categories: Healthy and diseased plants. - Preprocessing: Resizing, Rescaling, Validation Split, One-Hot Encoding and data augmentation. Input: Image (e.g., 224x224). * Layers: - Convolution(Extract features (edges, textures)), Max-Pooling(Reduce dimensionality and prevent overfitting), Flatten(Convert 2D feature maps to 1D for dense layers), Dense(Combine features for classification), Dropout(Prevent overfitting by randomly disabling neurons). * Frameworks: TensorFlow, Keras.      </vt:lpstr>
      <vt:lpstr>FLOWCHART</vt:lpstr>
      <vt:lpstr>Training Parameters: - Optimizer: Adam, Loss Function: Categorical Crossentropy. - Epochs: 15, Batch Size: 32, Validation Split: 20%. Evaluation Metrics: Accuracy, Precision, Recall, F1-Score. </vt:lpstr>
      <vt:lpstr>Accuracy Results</vt:lpstr>
      <vt:lpstr>Plant Disease Detection Classifier App</vt:lpstr>
      <vt:lpstr>Benefits of the System</vt:lpstr>
      <vt:lpstr>Limitations and Future Scope</vt:lpstr>
      <vt:lpstr>Conclusion</vt:lpstr>
      <vt:lpstr>Thank you so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jainaashreyjain@gmail.com</dc:creator>
  <cp:lastModifiedBy>jainaashreyjain@gmail.com</cp:lastModifiedBy>
  <cp:revision>45</cp:revision>
  <dcterms:created xsi:type="dcterms:W3CDTF">2024-12-04T19:31:39Z</dcterms:created>
  <dcterms:modified xsi:type="dcterms:W3CDTF">2024-12-07T03:47:47Z</dcterms:modified>
</cp:coreProperties>
</file>