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73" r:id="rId3"/>
    <p:sldId id="257" r:id="rId4"/>
    <p:sldId id="258" r:id="rId5"/>
    <p:sldId id="271" r:id="rId6"/>
    <p:sldId id="272" r:id="rId7"/>
    <p:sldId id="264" r:id="rId8"/>
    <p:sldId id="268" r:id="rId9"/>
    <p:sldId id="265" r:id="rId10"/>
    <p:sldId id="267" r:id="rId11"/>
    <p:sldId id="266" r:id="rId12"/>
    <p:sldId id="269" r:id="rId13"/>
    <p:sldId id="270" r:id="rId14"/>
    <p:sldId id="262"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3"/>
  </p:normalViewPr>
  <p:slideViewPr>
    <p:cSldViewPr snapToGrid="0" snapToObjects="1">
      <p:cViewPr varScale="1">
        <p:scale>
          <a:sx n="94" d="100"/>
          <a:sy n="94" d="100"/>
        </p:scale>
        <p:origin x="736"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Aashri\Scala\project\Book1.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Aashri\Scala\project\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Log Loss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Sheet1!$A$2:$A$12</c:f>
              <c:numCache>
                <c:formatCode>General</c:formatCode>
                <c:ptCount val="11"/>
                <c:pt idx="0">
                  <c:v>10.0</c:v>
                </c:pt>
                <c:pt idx="1">
                  <c:v>20.0</c:v>
                </c:pt>
                <c:pt idx="2">
                  <c:v>30.0</c:v>
                </c:pt>
                <c:pt idx="3">
                  <c:v>40.0</c:v>
                </c:pt>
                <c:pt idx="4">
                  <c:v>50.0</c:v>
                </c:pt>
                <c:pt idx="5">
                  <c:v>55.0</c:v>
                </c:pt>
                <c:pt idx="6">
                  <c:v>58.0</c:v>
                </c:pt>
                <c:pt idx="7">
                  <c:v>60.0</c:v>
                </c:pt>
                <c:pt idx="8">
                  <c:v>75.0</c:v>
                </c:pt>
                <c:pt idx="9">
                  <c:v>80.0</c:v>
                </c:pt>
                <c:pt idx="10">
                  <c:v>90.0</c:v>
                </c:pt>
              </c:numCache>
            </c:numRef>
          </c:xVal>
          <c:yVal>
            <c:numRef>
              <c:f>Sheet1!$B$2:$B$12</c:f>
              <c:numCache>
                <c:formatCode>General</c:formatCode>
                <c:ptCount val="11"/>
                <c:pt idx="0">
                  <c:v>0.23032184123549</c:v>
                </c:pt>
                <c:pt idx="1">
                  <c:v>0.229679511203561</c:v>
                </c:pt>
                <c:pt idx="2">
                  <c:v>0.219099789361958</c:v>
                </c:pt>
                <c:pt idx="3">
                  <c:v>0.217962474662652</c:v>
                </c:pt>
                <c:pt idx="4">
                  <c:v>0.217580681457746</c:v>
                </c:pt>
                <c:pt idx="5">
                  <c:v>0.216684348322471</c:v>
                </c:pt>
                <c:pt idx="6">
                  <c:v>0.2164799284955</c:v>
                </c:pt>
                <c:pt idx="7">
                  <c:v>0.216458144893427</c:v>
                </c:pt>
                <c:pt idx="8">
                  <c:v>0.216491051534895</c:v>
                </c:pt>
                <c:pt idx="9">
                  <c:v>0.217363699816195</c:v>
                </c:pt>
                <c:pt idx="10">
                  <c:v>0.217484188453637</c:v>
                </c:pt>
              </c:numCache>
            </c:numRef>
          </c:yVal>
          <c:smooth val="0"/>
        </c:ser>
        <c:dLbls>
          <c:showLegendKey val="0"/>
          <c:showVal val="0"/>
          <c:showCatName val="0"/>
          <c:showSerName val="0"/>
          <c:showPercent val="0"/>
          <c:showBubbleSize val="0"/>
        </c:dLbls>
        <c:axId val="-2140652512"/>
        <c:axId val="-2139780160"/>
      </c:scatterChart>
      <c:valAx>
        <c:axId val="-2140652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780160"/>
        <c:crosses val="autoZero"/>
        <c:crossBetween val="midCat"/>
      </c:valAx>
      <c:valAx>
        <c:axId val="-2139780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06525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Recall vs Threshold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Sheet2!$N$1</c:f>
              <c:strCache>
                <c:ptCount val="1"/>
                <c:pt idx="0">
                  <c:v>Precision</c:v>
                </c:pt>
              </c:strCache>
            </c:strRef>
          </c:tx>
          <c:spPr>
            <a:ln w="28575" cap="rnd">
              <a:solidFill>
                <a:schemeClr val="accent1"/>
              </a:solidFill>
              <a:round/>
            </a:ln>
            <a:effectLst/>
          </c:spPr>
          <c:marker>
            <c:symbol val="none"/>
          </c:marker>
          <c:cat>
            <c:numRef>
              <c:f>Sheet2!$M$2:$M$6</c:f>
              <c:numCache>
                <c:formatCode>General</c:formatCode>
                <c:ptCount val="5"/>
                <c:pt idx="0">
                  <c:v>0.4</c:v>
                </c:pt>
                <c:pt idx="1">
                  <c:v>0.5</c:v>
                </c:pt>
                <c:pt idx="2">
                  <c:v>0.6</c:v>
                </c:pt>
                <c:pt idx="3">
                  <c:v>0.7</c:v>
                </c:pt>
                <c:pt idx="4">
                  <c:v>0.8</c:v>
                </c:pt>
              </c:numCache>
            </c:numRef>
          </c:cat>
          <c:val>
            <c:numRef>
              <c:f>Sheet2!$N$2:$N$6</c:f>
              <c:numCache>
                <c:formatCode>General</c:formatCode>
                <c:ptCount val="5"/>
                <c:pt idx="0">
                  <c:v>0.763455499681591</c:v>
                </c:pt>
                <c:pt idx="1">
                  <c:v>0.7654893645219</c:v>
                </c:pt>
                <c:pt idx="2">
                  <c:v>0.79466561100527</c:v>
                </c:pt>
                <c:pt idx="3">
                  <c:v>0.844601034858387</c:v>
                </c:pt>
                <c:pt idx="4">
                  <c:v>0.892447872994577</c:v>
                </c:pt>
              </c:numCache>
            </c:numRef>
          </c:val>
          <c:smooth val="0"/>
        </c:ser>
        <c:ser>
          <c:idx val="1"/>
          <c:order val="1"/>
          <c:tx>
            <c:strRef>
              <c:f>Sheet2!$O$1</c:f>
              <c:strCache>
                <c:ptCount val="1"/>
                <c:pt idx="0">
                  <c:v>Recall</c:v>
                </c:pt>
              </c:strCache>
            </c:strRef>
          </c:tx>
          <c:spPr>
            <a:ln w="28575" cap="rnd">
              <a:solidFill>
                <a:srgbClr val="92D050"/>
              </a:solidFill>
              <a:round/>
            </a:ln>
            <a:effectLst/>
          </c:spPr>
          <c:marker>
            <c:symbol val="none"/>
          </c:marker>
          <c:cat>
            <c:numRef>
              <c:f>Sheet2!$M$2:$M$6</c:f>
              <c:numCache>
                <c:formatCode>General</c:formatCode>
                <c:ptCount val="5"/>
                <c:pt idx="0">
                  <c:v>0.4</c:v>
                </c:pt>
                <c:pt idx="1">
                  <c:v>0.5</c:v>
                </c:pt>
                <c:pt idx="2">
                  <c:v>0.6</c:v>
                </c:pt>
                <c:pt idx="3">
                  <c:v>0.7</c:v>
                </c:pt>
                <c:pt idx="4">
                  <c:v>0.8</c:v>
                </c:pt>
              </c:numCache>
            </c:numRef>
          </c:cat>
          <c:val>
            <c:numRef>
              <c:f>Sheet2!$O$2:$O$6</c:f>
              <c:numCache>
                <c:formatCode>General</c:formatCode>
                <c:ptCount val="5"/>
                <c:pt idx="0">
                  <c:v>0.999913718723037</c:v>
                </c:pt>
                <c:pt idx="1">
                  <c:v>0.996721311475409</c:v>
                </c:pt>
                <c:pt idx="2">
                  <c:v>0.923727351164797</c:v>
                </c:pt>
                <c:pt idx="3">
                  <c:v>0.713574920908829</c:v>
                </c:pt>
                <c:pt idx="4">
                  <c:v>0.459160195570894</c:v>
                </c:pt>
              </c:numCache>
            </c:numRef>
          </c:val>
          <c:smooth val="0"/>
        </c:ser>
        <c:dLbls>
          <c:showLegendKey val="0"/>
          <c:showVal val="0"/>
          <c:showCatName val="0"/>
          <c:showSerName val="0"/>
          <c:showPercent val="0"/>
          <c:showBubbleSize val="0"/>
        </c:dLbls>
        <c:smooth val="0"/>
        <c:axId val="-2126237888"/>
        <c:axId val="-2127009520"/>
      </c:lineChart>
      <c:catAx>
        <c:axId val="-212623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009520"/>
        <c:crosses val="autoZero"/>
        <c:auto val="1"/>
        <c:lblAlgn val="ctr"/>
        <c:lblOffset val="100"/>
        <c:noMultiLvlLbl val="0"/>
      </c:catAx>
      <c:valAx>
        <c:axId val="-2127009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237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softEdge rad="342900"/>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5376A3-8CA0-C948-A934-53ECFCE34BB9}" type="doc">
      <dgm:prSet loTypeId="urn:microsoft.com/office/officeart/2005/8/layout/hProcess11" loCatId="" qsTypeId="urn:microsoft.com/office/officeart/2005/8/quickstyle/simple4" qsCatId="simple" csTypeId="urn:microsoft.com/office/officeart/2005/8/colors/accent1_2" csCatId="accent1" phldr="1"/>
      <dgm:spPr/>
    </dgm:pt>
    <dgm:pt modelId="{EEC997BF-61B6-6F48-A95A-FE370AD95339}">
      <dgm:prSet phldrT="[Text]"/>
      <dgm:spPr/>
      <dgm:t>
        <a:bodyPr/>
        <a:lstStyle/>
        <a:p>
          <a:r>
            <a:rPr lang="en-US" dirty="0" smtClean="0"/>
            <a:t>Parse &amp; Clean Training Data</a:t>
          </a:r>
          <a:endParaRPr lang="en-US" dirty="0"/>
        </a:p>
      </dgm:t>
    </dgm:pt>
    <dgm:pt modelId="{A6B816C3-8261-CA4F-806D-903C64CB4569}" type="parTrans" cxnId="{6D7AE04F-4B13-1941-9A7C-FA69D4172483}">
      <dgm:prSet/>
      <dgm:spPr/>
      <dgm:t>
        <a:bodyPr/>
        <a:lstStyle/>
        <a:p>
          <a:endParaRPr lang="en-US"/>
        </a:p>
      </dgm:t>
    </dgm:pt>
    <dgm:pt modelId="{ED6590ED-08DC-D24D-81CD-DB8C86776ABF}" type="sibTrans" cxnId="{6D7AE04F-4B13-1941-9A7C-FA69D4172483}">
      <dgm:prSet/>
      <dgm:spPr/>
      <dgm:t>
        <a:bodyPr/>
        <a:lstStyle/>
        <a:p>
          <a:endParaRPr lang="en-US"/>
        </a:p>
      </dgm:t>
    </dgm:pt>
    <dgm:pt modelId="{0B5B4760-EBA6-E144-9F80-FE3707918032}">
      <dgm:prSet phldrT="[Text]"/>
      <dgm:spPr/>
      <dgm:t>
        <a:bodyPr/>
        <a:lstStyle/>
        <a:p>
          <a:r>
            <a:rPr lang="en-US" dirty="0" smtClean="0"/>
            <a:t>Train Spark</a:t>
          </a:r>
          <a:r>
            <a:rPr lang="en-US" baseline="0" dirty="0" smtClean="0"/>
            <a:t> ML </a:t>
          </a:r>
          <a:r>
            <a:rPr lang="en-US" baseline="0" dirty="0" err="1" smtClean="0"/>
            <a:t>Algo</a:t>
          </a:r>
          <a:r>
            <a:rPr lang="en-US" dirty="0" smtClean="0"/>
            <a:t> Model</a:t>
          </a:r>
          <a:endParaRPr lang="en-US" dirty="0"/>
        </a:p>
      </dgm:t>
    </dgm:pt>
    <dgm:pt modelId="{13A20BB4-C77B-3F4A-B004-0FEFC8B6C2BD}" type="parTrans" cxnId="{6C4DF022-1E91-4240-AEA6-BF2752E27154}">
      <dgm:prSet/>
      <dgm:spPr/>
      <dgm:t>
        <a:bodyPr/>
        <a:lstStyle/>
        <a:p>
          <a:endParaRPr lang="en-US"/>
        </a:p>
      </dgm:t>
    </dgm:pt>
    <dgm:pt modelId="{55CC6BBD-3992-5649-93E5-6C6527B95822}" type="sibTrans" cxnId="{6C4DF022-1E91-4240-AEA6-BF2752E27154}">
      <dgm:prSet/>
      <dgm:spPr/>
      <dgm:t>
        <a:bodyPr/>
        <a:lstStyle/>
        <a:p>
          <a:endParaRPr lang="en-US"/>
        </a:p>
      </dgm:t>
    </dgm:pt>
    <dgm:pt modelId="{341ACF85-7C2E-4A43-B1B6-ECD720E8614B}">
      <dgm:prSet phldrT="[Text]"/>
      <dgm:spPr/>
      <dgm:t>
        <a:bodyPr/>
        <a:lstStyle/>
        <a:p>
          <a:r>
            <a:rPr lang="en-US" dirty="0" smtClean="0"/>
            <a:t>Predict Claim Category</a:t>
          </a:r>
          <a:endParaRPr lang="en-US" dirty="0"/>
        </a:p>
      </dgm:t>
    </dgm:pt>
    <dgm:pt modelId="{F6E6DF7B-DB27-6F4A-87E3-743C750EA974}" type="parTrans" cxnId="{0A597857-85E4-934C-A89F-80CB965F674D}">
      <dgm:prSet/>
      <dgm:spPr/>
      <dgm:t>
        <a:bodyPr/>
        <a:lstStyle/>
        <a:p>
          <a:endParaRPr lang="en-US"/>
        </a:p>
      </dgm:t>
    </dgm:pt>
    <dgm:pt modelId="{A2D1521B-42A2-4845-A283-37E01CDA4FAA}" type="sibTrans" cxnId="{0A597857-85E4-934C-A89F-80CB965F674D}">
      <dgm:prSet/>
      <dgm:spPr/>
      <dgm:t>
        <a:bodyPr/>
        <a:lstStyle/>
        <a:p>
          <a:endParaRPr lang="en-US"/>
        </a:p>
      </dgm:t>
    </dgm:pt>
    <dgm:pt modelId="{E6EDF037-4706-C846-ABDA-A575CF7DFAFD}">
      <dgm:prSet/>
      <dgm:spPr/>
      <dgm:t>
        <a:bodyPr/>
        <a:lstStyle/>
        <a:p>
          <a:r>
            <a:rPr lang="en-US" dirty="0" smtClean="0"/>
            <a:t>Compute Log Loss Error, Precision, Recall</a:t>
          </a:r>
          <a:endParaRPr lang="en-US" dirty="0"/>
        </a:p>
      </dgm:t>
    </dgm:pt>
    <dgm:pt modelId="{B21E111E-66DE-D349-B841-ECBDE89798E5}" type="parTrans" cxnId="{057AD42D-9650-3746-A725-CDC88B97CBC2}">
      <dgm:prSet/>
      <dgm:spPr/>
      <dgm:t>
        <a:bodyPr/>
        <a:lstStyle/>
        <a:p>
          <a:endParaRPr lang="en-US"/>
        </a:p>
      </dgm:t>
    </dgm:pt>
    <dgm:pt modelId="{8B1C7EB3-8D14-0749-97B9-6891A05DA3DE}" type="sibTrans" cxnId="{057AD42D-9650-3746-A725-CDC88B97CBC2}">
      <dgm:prSet/>
      <dgm:spPr/>
      <dgm:t>
        <a:bodyPr/>
        <a:lstStyle/>
        <a:p>
          <a:endParaRPr lang="en-US"/>
        </a:p>
      </dgm:t>
    </dgm:pt>
    <dgm:pt modelId="{35CB648A-149A-8C48-B6F8-3ECABACDA183}" type="pres">
      <dgm:prSet presAssocID="{A75376A3-8CA0-C948-A934-53ECFCE34BB9}" presName="Name0" presStyleCnt="0">
        <dgm:presLayoutVars>
          <dgm:dir/>
          <dgm:resizeHandles val="exact"/>
        </dgm:presLayoutVars>
      </dgm:prSet>
      <dgm:spPr/>
    </dgm:pt>
    <dgm:pt modelId="{92666555-BF25-D74A-BBB6-D1AE5E7C79B1}" type="pres">
      <dgm:prSet presAssocID="{A75376A3-8CA0-C948-A934-53ECFCE34BB9}" presName="arrow" presStyleLbl="bgShp" presStyleIdx="0" presStyleCnt="1"/>
      <dgm:spPr/>
    </dgm:pt>
    <dgm:pt modelId="{98977B13-08D0-8440-AC6C-6B67F555CCF7}" type="pres">
      <dgm:prSet presAssocID="{A75376A3-8CA0-C948-A934-53ECFCE34BB9}" presName="points" presStyleCnt="0"/>
      <dgm:spPr/>
    </dgm:pt>
    <dgm:pt modelId="{3300B314-4455-414B-9594-EF619980BDCC}" type="pres">
      <dgm:prSet presAssocID="{EEC997BF-61B6-6F48-A95A-FE370AD95339}" presName="compositeA" presStyleCnt="0"/>
      <dgm:spPr/>
    </dgm:pt>
    <dgm:pt modelId="{03663A82-1E4D-8F47-94F8-2D352308CAAC}" type="pres">
      <dgm:prSet presAssocID="{EEC997BF-61B6-6F48-A95A-FE370AD95339}" presName="textA" presStyleLbl="revTx" presStyleIdx="0" presStyleCnt="4">
        <dgm:presLayoutVars>
          <dgm:bulletEnabled val="1"/>
        </dgm:presLayoutVars>
      </dgm:prSet>
      <dgm:spPr/>
      <dgm:t>
        <a:bodyPr/>
        <a:lstStyle/>
        <a:p>
          <a:endParaRPr lang="en-US"/>
        </a:p>
      </dgm:t>
    </dgm:pt>
    <dgm:pt modelId="{2047D39B-69F3-3A42-B037-035F5E86822D}" type="pres">
      <dgm:prSet presAssocID="{EEC997BF-61B6-6F48-A95A-FE370AD95339}" presName="circleA" presStyleLbl="node1" presStyleIdx="0" presStyleCnt="4"/>
      <dgm:spPr/>
    </dgm:pt>
    <dgm:pt modelId="{C9ACD954-5F14-B941-AD3C-719794112ED0}" type="pres">
      <dgm:prSet presAssocID="{EEC997BF-61B6-6F48-A95A-FE370AD95339}" presName="spaceA" presStyleCnt="0"/>
      <dgm:spPr/>
    </dgm:pt>
    <dgm:pt modelId="{8D436A3E-38F6-7341-AEA4-55F8D3F57940}" type="pres">
      <dgm:prSet presAssocID="{ED6590ED-08DC-D24D-81CD-DB8C86776ABF}" presName="space" presStyleCnt="0"/>
      <dgm:spPr/>
    </dgm:pt>
    <dgm:pt modelId="{0C6DE62E-C277-5548-A208-BB8CDF58BC29}" type="pres">
      <dgm:prSet presAssocID="{0B5B4760-EBA6-E144-9F80-FE3707918032}" presName="compositeB" presStyleCnt="0"/>
      <dgm:spPr/>
    </dgm:pt>
    <dgm:pt modelId="{B9884FF7-14B7-F44E-B700-3979F42A521A}" type="pres">
      <dgm:prSet presAssocID="{0B5B4760-EBA6-E144-9F80-FE3707918032}" presName="textB" presStyleLbl="revTx" presStyleIdx="1" presStyleCnt="4">
        <dgm:presLayoutVars>
          <dgm:bulletEnabled val="1"/>
        </dgm:presLayoutVars>
      </dgm:prSet>
      <dgm:spPr/>
      <dgm:t>
        <a:bodyPr/>
        <a:lstStyle/>
        <a:p>
          <a:endParaRPr lang="en-US"/>
        </a:p>
      </dgm:t>
    </dgm:pt>
    <dgm:pt modelId="{FA5CB3FB-29FD-8947-8A80-AEA1C77013FA}" type="pres">
      <dgm:prSet presAssocID="{0B5B4760-EBA6-E144-9F80-FE3707918032}" presName="circleB" presStyleLbl="node1" presStyleIdx="1" presStyleCnt="4"/>
      <dgm:spPr/>
    </dgm:pt>
    <dgm:pt modelId="{50BC6DC0-C121-4844-BC80-5C628B4A6830}" type="pres">
      <dgm:prSet presAssocID="{0B5B4760-EBA6-E144-9F80-FE3707918032}" presName="spaceB" presStyleCnt="0"/>
      <dgm:spPr/>
    </dgm:pt>
    <dgm:pt modelId="{216C54F0-1614-154A-8338-971F26FC24D9}" type="pres">
      <dgm:prSet presAssocID="{55CC6BBD-3992-5649-93E5-6C6527B95822}" presName="space" presStyleCnt="0"/>
      <dgm:spPr/>
    </dgm:pt>
    <dgm:pt modelId="{76C97122-B348-1741-9A4F-79B534ACEBF8}" type="pres">
      <dgm:prSet presAssocID="{341ACF85-7C2E-4A43-B1B6-ECD720E8614B}" presName="compositeA" presStyleCnt="0"/>
      <dgm:spPr/>
    </dgm:pt>
    <dgm:pt modelId="{BAD8F510-822E-1A42-A48D-176CEBA4F6FE}" type="pres">
      <dgm:prSet presAssocID="{341ACF85-7C2E-4A43-B1B6-ECD720E8614B}" presName="textA" presStyleLbl="revTx" presStyleIdx="2" presStyleCnt="4">
        <dgm:presLayoutVars>
          <dgm:bulletEnabled val="1"/>
        </dgm:presLayoutVars>
      </dgm:prSet>
      <dgm:spPr/>
      <dgm:t>
        <a:bodyPr/>
        <a:lstStyle/>
        <a:p>
          <a:endParaRPr lang="en-US"/>
        </a:p>
      </dgm:t>
    </dgm:pt>
    <dgm:pt modelId="{3E05E1DA-EA60-AB44-BEF0-C61CA2A7D575}" type="pres">
      <dgm:prSet presAssocID="{341ACF85-7C2E-4A43-B1B6-ECD720E8614B}" presName="circleA" presStyleLbl="node1" presStyleIdx="2" presStyleCnt="4"/>
      <dgm:spPr/>
    </dgm:pt>
    <dgm:pt modelId="{0EB3A429-A80E-1048-B5C8-E877343ABB79}" type="pres">
      <dgm:prSet presAssocID="{341ACF85-7C2E-4A43-B1B6-ECD720E8614B}" presName="spaceA" presStyleCnt="0"/>
      <dgm:spPr/>
    </dgm:pt>
    <dgm:pt modelId="{DA736EF4-144F-7D46-874F-45D114B038AD}" type="pres">
      <dgm:prSet presAssocID="{A2D1521B-42A2-4845-A283-37E01CDA4FAA}" presName="space" presStyleCnt="0"/>
      <dgm:spPr/>
    </dgm:pt>
    <dgm:pt modelId="{13CDE3D9-3C51-CB4D-80D4-DEA910E8BDAB}" type="pres">
      <dgm:prSet presAssocID="{E6EDF037-4706-C846-ABDA-A575CF7DFAFD}" presName="compositeB" presStyleCnt="0"/>
      <dgm:spPr/>
    </dgm:pt>
    <dgm:pt modelId="{FD80C9A0-37F0-414B-BB7C-B97509549639}" type="pres">
      <dgm:prSet presAssocID="{E6EDF037-4706-C846-ABDA-A575CF7DFAFD}" presName="textB" presStyleLbl="revTx" presStyleIdx="3" presStyleCnt="4">
        <dgm:presLayoutVars>
          <dgm:bulletEnabled val="1"/>
        </dgm:presLayoutVars>
      </dgm:prSet>
      <dgm:spPr/>
      <dgm:t>
        <a:bodyPr/>
        <a:lstStyle/>
        <a:p>
          <a:endParaRPr lang="en-US"/>
        </a:p>
      </dgm:t>
    </dgm:pt>
    <dgm:pt modelId="{4E6A5495-A281-0143-8508-DD950EB445C8}" type="pres">
      <dgm:prSet presAssocID="{E6EDF037-4706-C846-ABDA-A575CF7DFAFD}" presName="circleB" presStyleLbl="node1" presStyleIdx="3" presStyleCnt="4"/>
      <dgm:spPr/>
    </dgm:pt>
    <dgm:pt modelId="{A93DDEB4-09F1-FC46-8AF6-E182E6F5771D}" type="pres">
      <dgm:prSet presAssocID="{E6EDF037-4706-C846-ABDA-A575CF7DFAFD}" presName="spaceB" presStyleCnt="0"/>
      <dgm:spPr/>
    </dgm:pt>
  </dgm:ptLst>
  <dgm:cxnLst>
    <dgm:cxn modelId="{436B581B-BC7B-C14F-B686-C077C02E6BAC}" type="presOf" srcId="{0B5B4760-EBA6-E144-9F80-FE3707918032}" destId="{B9884FF7-14B7-F44E-B700-3979F42A521A}" srcOrd="0" destOrd="0" presId="urn:microsoft.com/office/officeart/2005/8/layout/hProcess11"/>
    <dgm:cxn modelId="{CCE5974B-58B2-BE4C-B917-C47FCF98B9A6}" type="presOf" srcId="{EEC997BF-61B6-6F48-A95A-FE370AD95339}" destId="{03663A82-1E4D-8F47-94F8-2D352308CAAC}" srcOrd="0" destOrd="0" presId="urn:microsoft.com/office/officeart/2005/8/layout/hProcess11"/>
    <dgm:cxn modelId="{F349E589-5D46-8A4C-97F9-B47518598D68}" type="presOf" srcId="{341ACF85-7C2E-4A43-B1B6-ECD720E8614B}" destId="{BAD8F510-822E-1A42-A48D-176CEBA4F6FE}" srcOrd="0" destOrd="0" presId="urn:microsoft.com/office/officeart/2005/8/layout/hProcess11"/>
    <dgm:cxn modelId="{ECC78016-4613-C44A-AF5A-2B9FAA31B86A}" type="presOf" srcId="{E6EDF037-4706-C846-ABDA-A575CF7DFAFD}" destId="{FD80C9A0-37F0-414B-BB7C-B97509549639}" srcOrd="0" destOrd="0" presId="urn:microsoft.com/office/officeart/2005/8/layout/hProcess11"/>
    <dgm:cxn modelId="{AA5C0D5A-CD5B-184B-9B5A-614F64FC84C0}" type="presOf" srcId="{A75376A3-8CA0-C948-A934-53ECFCE34BB9}" destId="{35CB648A-149A-8C48-B6F8-3ECABACDA183}" srcOrd="0" destOrd="0" presId="urn:microsoft.com/office/officeart/2005/8/layout/hProcess11"/>
    <dgm:cxn modelId="{6D7AE04F-4B13-1941-9A7C-FA69D4172483}" srcId="{A75376A3-8CA0-C948-A934-53ECFCE34BB9}" destId="{EEC997BF-61B6-6F48-A95A-FE370AD95339}" srcOrd="0" destOrd="0" parTransId="{A6B816C3-8261-CA4F-806D-903C64CB4569}" sibTransId="{ED6590ED-08DC-D24D-81CD-DB8C86776ABF}"/>
    <dgm:cxn modelId="{057AD42D-9650-3746-A725-CDC88B97CBC2}" srcId="{A75376A3-8CA0-C948-A934-53ECFCE34BB9}" destId="{E6EDF037-4706-C846-ABDA-A575CF7DFAFD}" srcOrd="3" destOrd="0" parTransId="{B21E111E-66DE-D349-B841-ECBDE89798E5}" sibTransId="{8B1C7EB3-8D14-0749-97B9-6891A05DA3DE}"/>
    <dgm:cxn modelId="{6C4DF022-1E91-4240-AEA6-BF2752E27154}" srcId="{A75376A3-8CA0-C948-A934-53ECFCE34BB9}" destId="{0B5B4760-EBA6-E144-9F80-FE3707918032}" srcOrd="1" destOrd="0" parTransId="{13A20BB4-C77B-3F4A-B004-0FEFC8B6C2BD}" sibTransId="{55CC6BBD-3992-5649-93E5-6C6527B95822}"/>
    <dgm:cxn modelId="{0A597857-85E4-934C-A89F-80CB965F674D}" srcId="{A75376A3-8CA0-C948-A934-53ECFCE34BB9}" destId="{341ACF85-7C2E-4A43-B1B6-ECD720E8614B}" srcOrd="2" destOrd="0" parTransId="{F6E6DF7B-DB27-6F4A-87E3-743C750EA974}" sibTransId="{A2D1521B-42A2-4845-A283-37E01CDA4FAA}"/>
    <dgm:cxn modelId="{5E0D4444-0E29-3744-B132-D49AAA25B75C}" type="presParOf" srcId="{35CB648A-149A-8C48-B6F8-3ECABACDA183}" destId="{92666555-BF25-D74A-BBB6-D1AE5E7C79B1}" srcOrd="0" destOrd="0" presId="urn:microsoft.com/office/officeart/2005/8/layout/hProcess11"/>
    <dgm:cxn modelId="{39196875-56A8-124F-A9ED-4590FA3F5AAC}" type="presParOf" srcId="{35CB648A-149A-8C48-B6F8-3ECABACDA183}" destId="{98977B13-08D0-8440-AC6C-6B67F555CCF7}" srcOrd="1" destOrd="0" presId="urn:microsoft.com/office/officeart/2005/8/layout/hProcess11"/>
    <dgm:cxn modelId="{34554721-5293-2646-8BAE-253346485827}" type="presParOf" srcId="{98977B13-08D0-8440-AC6C-6B67F555CCF7}" destId="{3300B314-4455-414B-9594-EF619980BDCC}" srcOrd="0" destOrd="0" presId="urn:microsoft.com/office/officeart/2005/8/layout/hProcess11"/>
    <dgm:cxn modelId="{75826972-46C9-BC43-A292-B5CA4F70DAE9}" type="presParOf" srcId="{3300B314-4455-414B-9594-EF619980BDCC}" destId="{03663A82-1E4D-8F47-94F8-2D352308CAAC}" srcOrd="0" destOrd="0" presId="urn:microsoft.com/office/officeart/2005/8/layout/hProcess11"/>
    <dgm:cxn modelId="{1D715E2A-70A3-DA40-9815-B66FE2BBE0BE}" type="presParOf" srcId="{3300B314-4455-414B-9594-EF619980BDCC}" destId="{2047D39B-69F3-3A42-B037-035F5E86822D}" srcOrd="1" destOrd="0" presId="urn:microsoft.com/office/officeart/2005/8/layout/hProcess11"/>
    <dgm:cxn modelId="{680C4C72-6A6A-2C42-BC79-F40598695F02}" type="presParOf" srcId="{3300B314-4455-414B-9594-EF619980BDCC}" destId="{C9ACD954-5F14-B941-AD3C-719794112ED0}" srcOrd="2" destOrd="0" presId="urn:microsoft.com/office/officeart/2005/8/layout/hProcess11"/>
    <dgm:cxn modelId="{A5D55234-810A-A74E-8383-90EC37F6A61F}" type="presParOf" srcId="{98977B13-08D0-8440-AC6C-6B67F555CCF7}" destId="{8D436A3E-38F6-7341-AEA4-55F8D3F57940}" srcOrd="1" destOrd="0" presId="urn:microsoft.com/office/officeart/2005/8/layout/hProcess11"/>
    <dgm:cxn modelId="{F6E34947-341A-6646-B079-BA905926AB09}" type="presParOf" srcId="{98977B13-08D0-8440-AC6C-6B67F555CCF7}" destId="{0C6DE62E-C277-5548-A208-BB8CDF58BC29}" srcOrd="2" destOrd="0" presId="urn:microsoft.com/office/officeart/2005/8/layout/hProcess11"/>
    <dgm:cxn modelId="{22D1E5FB-63B3-904A-B2E3-395BC4C77117}" type="presParOf" srcId="{0C6DE62E-C277-5548-A208-BB8CDF58BC29}" destId="{B9884FF7-14B7-F44E-B700-3979F42A521A}" srcOrd="0" destOrd="0" presId="urn:microsoft.com/office/officeart/2005/8/layout/hProcess11"/>
    <dgm:cxn modelId="{577E7839-D576-4940-B9B5-FF388B25461C}" type="presParOf" srcId="{0C6DE62E-C277-5548-A208-BB8CDF58BC29}" destId="{FA5CB3FB-29FD-8947-8A80-AEA1C77013FA}" srcOrd="1" destOrd="0" presId="urn:microsoft.com/office/officeart/2005/8/layout/hProcess11"/>
    <dgm:cxn modelId="{B59896B9-F698-444E-8EB3-E61ABA8C595D}" type="presParOf" srcId="{0C6DE62E-C277-5548-A208-BB8CDF58BC29}" destId="{50BC6DC0-C121-4844-BC80-5C628B4A6830}" srcOrd="2" destOrd="0" presId="urn:microsoft.com/office/officeart/2005/8/layout/hProcess11"/>
    <dgm:cxn modelId="{4BB9447A-D41C-684A-933A-E84450175FF6}" type="presParOf" srcId="{98977B13-08D0-8440-AC6C-6B67F555CCF7}" destId="{216C54F0-1614-154A-8338-971F26FC24D9}" srcOrd="3" destOrd="0" presId="urn:microsoft.com/office/officeart/2005/8/layout/hProcess11"/>
    <dgm:cxn modelId="{93D28E51-DE98-0648-9524-80AE19C90159}" type="presParOf" srcId="{98977B13-08D0-8440-AC6C-6B67F555CCF7}" destId="{76C97122-B348-1741-9A4F-79B534ACEBF8}" srcOrd="4" destOrd="0" presId="urn:microsoft.com/office/officeart/2005/8/layout/hProcess11"/>
    <dgm:cxn modelId="{F4EAC2B1-A8B2-7741-912A-856C52117A33}" type="presParOf" srcId="{76C97122-B348-1741-9A4F-79B534ACEBF8}" destId="{BAD8F510-822E-1A42-A48D-176CEBA4F6FE}" srcOrd="0" destOrd="0" presId="urn:microsoft.com/office/officeart/2005/8/layout/hProcess11"/>
    <dgm:cxn modelId="{C2408216-AB36-0C43-B741-A86545742F90}" type="presParOf" srcId="{76C97122-B348-1741-9A4F-79B534ACEBF8}" destId="{3E05E1DA-EA60-AB44-BEF0-C61CA2A7D575}" srcOrd="1" destOrd="0" presId="urn:microsoft.com/office/officeart/2005/8/layout/hProcess11"/>
    <dgm:cxn modelId="{D2FEDEE9-DC74-6448-B7FF-02BEFF5A747D}" type="presParOf" srcId="{76C97122-B348-1741-9A4F-79B534ACEBF8}" destId="{0EB3A429-A80E-1048-B5C8-E877343ABB79}" srcOrd="2" destOrd="0" presId="urn:microsoft.com/office/officeart/2005/8/layout/hProcess11"/>
    <dgm:cxn modelId="{2E4A1928-7D7D-B749-8CA4-3735FF0CE02D}" type="presParOf" srcId="{98977B13-08D0-8440-AC6C-6B67F555CCF7}" destId="{DA736EF4-144F-7D46-874F-45D114B038AD}" srcOrd="5" destOrd="0" presId="urn:microsoft.com/office/officeart/2005/8/layout/hProcess11"/>
    <dgm:cxn modelId="{3F5C5EE3-3B8D-D84F-8E40-98C7BA21968D}" type="presParOf" srcId="{98977B13-08D0-8440-AC6C-6B67F555CCF7}" destId="{13CDE3D9-3C51-CB4D-80D4-DEA910E8BDAB}" srcOrd="6" destOrd="0" presId="urn:microsoft.com/office/officeart/2005/8/layout/hProcess11"/>
    <dgm:cxn modelId="{C4097D3F-120B-4D41-B14E-BA67E0FB3C44}" type="presParOf" srcId="{13CDE3D9-3C51-CB4D-80D4-DEA910E8BDAB}" destId="{FD80C9A0-37F0-414B-BB7C-B97509549639}" srcOrd="0" destOrd="0" presId="urn:microsoft.com/office/officeart/2005/8/layout/hProcess11"/>
    <dgm:cxn modelId="{2A37A637-4201-644F-B6CA-1D695CAD8532}" type="presParOf" srcId="{13CDE3D9-3C51-CB4D-80D4-DEA910E8BDAB}" destId="{4E6A5495-A281-0143-8508-DD950EB445C8}" srcOrd="1" destOrd="0" presId="urn:microsoft.com/office/officeart/2005/8/layout/hProcess11"/>
    <dgm:cxn modelId="{F2381278-CE4E-7540-B198-D249E4E41494}" type="presParOf" srcId="{13CDE3D9-3C51-CB4D-80D4-DEA910E8BDAB}" destId="{A93DDEB4-09F1-FC46-8AF6-E182E6F5771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66555-BF25-D74A-BBB6-D1AE5E7C79B1}">
      <dsp:nvSpPr>
        <dsp:cNvPr id="0" name=""/>
        <dsp:cNvSpPr/>
      </dsp:nvSpPr>
      <dsp:spPr>
        <a:xfrm>
          <a:off x="0" y="1215389"/>
          <a:ext cx="10058399" cy="1620520"/>
        </a:xfrm>
        <a:prstGeom prst="notchedRightArrow">
          <a:avLst/>
        </a:prstGeom>
        <a:solidFill>
          <a:schemeClr val="accent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03663A82-1E4D-8F47-94F8-2D352308CAAC}">
      <dsp:nvSpPr>
        <dsp:cNvPr id="0" name=""/>
        <dsp:cNvSpPr/>
      </dsp:nvSpPr>
      <dsp:spPr>
        <a:xfrm>
          <a:off x="4530" y="0"/>
          <a:ext cx="2179156" cy="162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a:lnSpc>
              <a:spcPct val="90000"/>
            </a:lnSpc>
            <a:spcBef>
              <a:spcPct val="0"/>
            </a:spcBef>
            <a:spcAft>
              <a:spcPct val="35000"/>
            </a:spcAft>
          </a:pPr>
          <a:r>
            <a:rPr lang="en-US" sz="2300" kern="1200" dirty="0" smtClean="0"/>
            <a:t>Parse &amp; Clean Training Data</a:t>
          </a:r>
          <a:endParaRPr lang="en-US" sz="2300" kern="1200" dirty="0"/>
        </a:p>
      </dsp:txBody>
      <dsp:txXfrm>
        <a:off x="4530" y="0"/>
        <a:ext cx="2179156" cy="1620520"/>
      </dsp:txXfrm>
    </dsp:sp>
    <dsp:sp modelId="{2047D39B-69F3-3A42-B037-035F5E86822D}">
      <dsp:nvSpPr>
        <dsp:cNvPr id="0" name=""/>
        <dsp:cNvSpPr/>
      </dsp:nvSpPr>
      <dsp:spPr>
        <a:xfrm>
          <a:off x="891543" y="1823085"/>
          <a:ext cx="405130" cy="405130"/>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B9884FF7-14B7-F44E-B700-3979F42A521A}">
      <dsp:nvSpPr>
        <dsp:cNvPr id="0" name=""/>
        <dsp:cNvSpPr/>
      </dsp:nvSpPr>
      <dsp:spPr>
        <a:xfrm>
          <a:off x="2292644" y="2430779"/>
          <a:ext cx="2179156" cy="162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t" anchorCtr="0">
          <a:noAutofit/>
        </a:bodyPr>
        <a:lstStyle/>
        <a:p>
          <a:pPr lvl="0" algn="ctr" defTabSz="1022350">
            <a:lnSpc>
              <a:spcPct val="90000"/>
            </a:lnSpc>
            <a:spcBef>
              <a:spcPct val="0"/>
            </a:spcBef>
            <a:spcAft>
              <a:spcPct val="35000"/>
            </a:spcAft>
          </a:pPr>
          <a:r>
            <a:rPr lang="en-US" sz="2300" kern="1200" dirty="0" smtClean="0"/>
            <a:t>Train Spark</a:t>
          </a:r>
          <a:r>
            <a:rPr lang="en-US" sz="2300" kern="1200" baseline="0" dirty="0" smtClean="0"/>
            <a:t> ML </a:t>
          </a:r>
          <a:r>
            <a:rPr lang="en-US" sz="2300" kern="1200" baseline="0" dirty="0" err="1" smtClean="0"/>
            <a:t>Algo</a:t>
          </a:r>
          <a:r>
            <a:rPr lang="en-US" sz="2300" kern="1200" dirty="0" smtClean="0"/>
            <a:t> Model</a:t>
          </a:r>
          <a:endParaRPr lang="en-US" sz="2300" kern="1200" dirty="0"/>
        </a:p>
      </dsp:txBody>
      <dsp:txXfrm>
        <a:off x="2292644" y="2430779"/>
        <a:ext cx="2179156" cy="1620520"/>
      </dsp:txXfrm>
    </dsp:sp>
    <dsp:sp modelId="{FA5CB3FB-29FD-8947-8A80-AEA1C77013FA}">
      <dsp:nvSpPr>
        <dsp:cNvPr id="0" name=""/>
        <dsp:cNvSpPr/>
      </dsp:nvSpPr>
      <dsp:spPr>
        <a:xfrm>
          <a:off x="3179657" y="1823085"/>
          <a:ext cx="405130" cy="405130"/>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BAD8F510-822E-1A42-A48D-176CEBA4F6FE}">
      <dsp:nvSpPr>
        <dsp:cNvPr id="0" name=""/>
        <dsp:cNvSpPr/>
      </dsp:nvSpPr>
      <dsp:spPr>
        <a:xfrm>
          <a:off x="4580758" y="0"/>
          <a:ext cx="2179156" cy="162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a:lnSpc>
              <a:spcPct val="90000"/>
            </a:lnSpc>
            <a:spcBef>
              <a:spcPct val="0"/>
            </a:spcBef>
            <a:spcAft>
              <a:spcPct val="35000"/>
            </a:spcAft>
          </a:pPr>
          <a:r>
            <a:rPr lang="en-US" sz="2300" kern="1200" dirty="0" smtClean="0"/>
            <a:t>Predict Claim Category</a:t>
          </a:r>
          <a:endParaRPr lang="en-US" sz="2300" kern="1200" dirty="0"/>
        </a:p>
      </dsp:txBody>
      <dsp:txXfrm>
        <a:off x="4580758" y="0"/>
        <a:ext cx="2179156" cy="1620520"/>
      </dsp:txXfrm>
    </dsp:sp>
    <dsp:sp modelId="{3E05E1DA-EA60-AB44-BEF0-C61CA2A7D575}">
      <dsp:nvSpPr>
        <dsp:cNvPr id="0" name=""/>
        <dsp:cNvSpPr/>
      </dsp:nvSpPr>
      <dsp:spPr>
        <a:xfrm>
          <a:off x="5467772" y="1823085"/>
          <a:ext cx="405130" cy="405130"/>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FD80C9A0-37F0-414B-BB7C-B97509549639}">
      <dsp:nvSpPr>
        <dsp:cNvPr id="0" name=""/>
        <dsp:cNvSpPr/>
      </dsp:nvSpPr>
      <dsp:spPr>
        <a:xfrm>
          <a:off x="6868873" y="2430779"/>
          <a:ext cx="2179156" cy="162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t" anchorCtr="0">
          <a:noAutofit/>
        </a:bodyPr>
        <a:lstStyle/>
        <a:p>
          <a:pPr lvl="0" algn="ctr" defTabSz="1022350">
            <a:lnSpc>
              <a:spcPct val="90000"/>
            </a:lnSpc>
            <a:spcBef>
              <a:spcPct val="0"/>
            </a:spcBef>
            <a:spcAft>
              <a:spcPct val="35000"/>
            </a:spcAft>
          </a:pPr>
          <a:r>
            <a:rPr lang="en-US" sz="2300" kern="1200" dirty="0" smtClean="0"/>
            <a:t>Compute Log Loss Error, Precision, Recall</a:t>
          </a:r>
          <a:endParaRPr lang="en-US" sz="2300" kern="1200" dirty="0"/>
        </a:p>
      </dsp:txBody>
      <dsp:txXfrm>
        <a:off x="6868873" y="2430779"/>
        <a:ext cx="2179156" cy="1620520"/>
      </dsp:txXfrm>
    </dsp:sp>
    <dsp:sp modelId="{4E6A5495-A281-0143-8508-DD950EB445C8}">
      <dsp:nvSpPr>
        <dsp:cNvPr id="0" name=""/>
        <dsp:cNvSpPr/>
      </dsp:nvSpPr>
      <dsp:spPr>
        <a:xfrm>
          <a:off x="7755886" y="1823085"/>
          <a:ext cx="405130" cy="405130"/>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4/20/16</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4/20/16</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iff"/><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s://www.kaggle.com/c/bnp-paribas-cardif-claims-management/data"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Insurance CLAIMs</a:t>
            </a:r>
            <a:endParaRPr lang="en-US" dirty="0"/>
          </a:p>
        </p:txBody>
      </p:sp>
      <p:sp>
        <p:nvSpPr>
          <p:cNvPr id="3" name="Subtitle 2"/>
          <p:cNvSpPr>
            <a:spLocks noGrp="1"/>
          </p:cNvSpPr>
          <p:nvPr>
            <p:ph type="subTitle" idx="1"/>
          </p:nvPr>
        </p:nvSpPr>
        <p:spPr/>
        <p:txBody>
          <a:bodyPr>
            <a:normAutofit/>
          </a:bodyPr>
          <a:lstStyle/>
          <a:p>
            <a:pPr marL="342900" indent="-342900">
              <a:buFontTx/>
              <a:buChar char="-"/>
            </a:pPr>
            <a:r>
              <a:rPr lang="en-US" dirty="0" err="1" smtClean="0"/>
              <a:t>Aashri</a:t>
            </a:r>
            <a:r>
              <a:rPr lang="en-US" dirty="0" smtClean="0"/>
              <a:t> </a:t>
            </a:r>
            <a:r>
              <a:rPr lang="en-US" dirty="0" err="1" smtClean="0"/>
              <a:t>Tandon</a:t>
            </a:r>
            <a:endParaRPr lang="en-US" dirty="0" smtClean="0"/>
          </a:p>
          <a:p>
            <a:pPr marL="342900" indent="-342900">
              <a:buFontTx/>
              <a:buChar char="-"/>
            </a:pPr>
            <a:r>
              <a:rPr lang="en-US" dirty="0" smtClean="0"/>
              <a:t>Paritosh Arora</a:t>
            </a:r>
            <a:endParaRPr lang="en-US" dirty="0"/>
          </a:p>
        </p:txBody>
      </p:sp>
    </p:spTree>
    <p:extLst>
      <p:ext uri="{BB962C8B-B14F-4D97-AF65-F5344CB8AC3E}">
        <p14:creationId xmlns:p14="http://schemas.microsoft.com/office/powerpoint/2010/main" val="227987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835" y="2246376"/>
            <a:ext cx="4581144" cy="1181350"/>
          </a:xfrm>
        </p:spPr>
        <p:txBody>
          <a:bodyPr/>
          <a:lstStyle/>
          <a:p>
            <a:r>
              <a:rPr lang="en-US" dirty="0" err="1" smtClean="0"/>
              <a:t>Kaggle</a:t>
            </a:r>
            <a:r>
              <a:rPr lang="en-US" dirty="0" smtClean="0"/>
              <a:t> competition benchmark based on real values in the range of 0 to 1.</a:t>
            </a:r>
            <a:endParaRPr lang="en-US" dirty="0"/>
          </a:p>
        </p:txBody>
      </p:sp>
      <p:pic>
        <p:nvPicPr>
          <p:cNvPr id="4" name="Picture 3"/>
          <p:cNvPicPr>
            <a:picLocks noChangeAspect="1"/>
          </p:cNvPicPr>
          <p:nvPr/>
        </p:nvPicPr>
        <p:blipFill>
          <a:blip r:embed="rId2"/>
          <a:stretch>
            <a:fillRect/>
          </a:stretch>
        </p:blipFill>
        <p:spPr>
          <a:xfrm>
            <a:off x="5750966" y="2093976"/>
            <a:ext cx="6441034" cy="4078224"/>
          </a:xfrm>
          <a:prstGeom prst="rect">
            <a:avLst/>
          </a:prstGeom>
        </p:spPr>
      </p:pic>
      <p:pic>
        <p:nvPicPr>
          <p:cNvPr id="5" name="Picture 4"/>
          <p:cNvPicPr>
            <a:picLocks noChangeAspect="1"/>
          </p:cNvPicPr>
          <p:nvPr/>
        </p:nvPicPr>
        <p:blipFill>
          <a:blip r:embed="rId3"/>
          <a:stretch>
            <a:fillRect/>
          </a:stretch>
        </p:blipFill>
        <p:spPr>
          <a:xfrm>
            <a:off x="1119835" y="4133088"/>
            <a:ext cx="4581144" cy="1371600"/>
          </a:xfrm>
          <a:prstGeom prst="rect">
            <a:avLst/>
          </a:prstGeom>
        </p:spPr>
      </p:pic>
      <p:sp>
        <p:nvSpPr>
          <p:cNvPr id="7" name="Title 1"/>
          <p:cNvSpPr txBox="1">
            <a:spLocks/>
          </p:cNvSpPr>
          <p:nvPr/>
        </p:nvSpPr>
        <p:spPr>
          <a:xfrm>
            <a:off x="12222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smtClean="0"/>
              <a:t>Predict - 1 </a:t>
            </a:r>
            <a:br>
              <a:rPr lang="en-US" dirty="0" smtClean="0"/>
            </a:br>
            <a:r>
              <a:rPr lang="en-US" sz="2000" dirty="0" smtClean="0">
                <a:solidFill>
                  <a:schemeClr val="tx1"/>
                </a:solidFill>
              </a:rPr>
              <a:t>LOG LOSS COMPUTATION</a:t>
            </a:r>
            <a:endParaRPr lang="en-US" sz="2000" dirty="0">
              <a:solidFill>
                <a:schemeClr val="tx1"/>
              </a:solidFill>
            </a:endParaRPr>
          </a:p>
        </p:txBody>
      </p:sp>
    </p:spTree>
    <p:extLst>
      <p:ext uri="{BB962C8B-B14F-4D97-AF65-F5344CB8AC3E}">
        <p14:creationId xmlns:p14="http://schemas.microsoft.com/office/powerpoint/2010/main" val="1938473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- 2 </a:t>
            </a:r>
            <a:br>
              <a:rPr lang="en-US" dirty="0" smtClean="0"/>
            </a:br>
            <a:r>
              <a:rPr lang="en-US" sz="2000" dirty="0" smtClean="0">
                <a:solidFill>
                  <a:schemeClr val="tx1"/>
                </a:solidFill>
              </a:rPr>
              <a:t>Compute Precision and Recall</a:t>
            </a:r>
            <a:endParaRPr lang="en-US" sz="2000" dirty="0">
              <a:solidFill>
                <a:schemeClr val="tx1"/>
              </a:solidFill>
            </a:endParaRPr>
          </a:p>
        </p:txBody>
      </p:sp>
      <p:sp>
        <p:nvSpPr>
          <p:cNvPr id="3" name="Content Placeholder 2"/>
          <p:cNvSpPr>
            <a:spLocks noGrp="1"/>
          </p:cNvSpPr>
          <p:nvPr>
            <p:ph idx="1"/>
          </p:nvPr>
        </p:nvSpPr>
        <p:spPr>
          <a:xfrm>
            <a:off x="1069848" y="2121408"/>
            <a:ext cx="4507992" cy="1099464"/>
          </a:xfrm>
        </p:spPr>
        <p:txBody>
          <a:bodyPr/>
          <a:lstStyle/>
          <a:p>
            <a:r>
              <a:rPr lang="en-US" dirty="0" smtClean="0"/>
              <a:t>Standard measure of confusion matrix in a classification problem.</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916362637"/>
              </p:ext>
            </p:extLst>
          </p:nvPr>
        </p:nvGraphicFramePr>
        <p:xfrm>
          <a:off x="6099048" y="1625880"/>
          <a:ext cx="5426202" cy="242316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stretch>
            <a:fillRect/>
          </a:stretch>
        </p:blipFill>
        <p:spPr>
          <a:xfrm>
            <a:off x="6099048" y="4030752"/>
            <a:ext cx="5316442" cy="214144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848" y="2950301"/>
            <a:ext cx="3048000" cy="1460500"/>
          </a:xfrm>
          <a:prstGeom prst="rect">
            <a:avLst/>
          </a:prstGeom>
        </p:spPr>
      </p:pic>
      <p:sp>
        <p:nvSpPr>
          <p:cNvPr id="8" name="Content Placeholder 2"/>
          <p:cNvSpPr txBox="1">
            <a:spLocks/>
          </p:cNvSpPr>
          <p:nvPr/>
        </p:nvSpPr>
        <p:spPr>
          <a:xfrm>
            <a:off x="1069848" y="4689962"/>
            <a:ext cx="4507992" cy="109946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PR curve as a measure of varying threshold.</a:t>
            </a:r>
            <a:endParaRPr lang="en-US" dirty="0"/>
          </a:p>
        </p:txBody>
      </p:sp>
    </p:spTree>
    <p:extLst>
      <p:ext uri="{BB962C8B-B14F-4D97-AF65-F5344CB8AC3E}">
        <p14:creationId xmlns:p14="http://schemas.microsoft.com/office/powerpoint/2010/main" val="59928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br>
              <a:rPr lang="en-US" dirty="0" smtClean="0"/>
            </a:br>
            <a:r>
              <a:rPr lang="en-US" sz="1800" dirty="0" smtClean="0"/>
              <a:t>Load_Claim_Data_Spec</a:t>
            </a:r>
            <a:endParaRPr lang="en-US" sz="1800" dirty="0"/>
          </a:p>
        </p:txBody>
      </p:sp>
      <p:pic>
        <p:nvPicPr>
          <p:cNvPr id="4" name="Picture 3"/>
          <p:cNvPicPr>
            <a:picLocks noChangeAspect="1"/>
          </p:cNvPicPr>
          <p:nvPr/>
        </p:nvPicPr>
        <p:blipFill>
          <a:blip r:embed="rId2"/>
          <a:stretch>
            <a:fillRect/>
          </a:stretch>
        </p:blipFill>
        <p:spPr>
          <a:xfrm>
            <a:off x="1069848" y="2174367"/>
            <a:ext cx="6896100" cy="3752850"/>
          </a:xfrm>
          <a:prstGeom prst="rect">
            <a:avLst/>
          </a:prstGeom>
        </p:spPr>
      </p:pic>
    </p:spTree>
    <p:extLst>
      <p:ext uri="{BB962C8B-B14F-4D97-AF65-F5344CB8AC3E}">
        <p14:creationId xmlns:p14="http://schemas.microsoft.com/office/powerpoint/2010/main" val="3954208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br>
              <a:rPr lang="en-US" dirty="0" smtClean="0"/>
            </a:br>
            <a:r>
              <a:rPr lang="en-US" sz="1800" dirty="0" smtClean="0"/>
              <a:t>Claim_Prediction_Spec</a:t>
            </a:r>
            <a:endParaRPr lang="en-US" dirty="0"/>
          </a:p>
        </p:txBody>
      </p:sp>
      <p:pic>
        <p:nvPicPr>
          <p:cNvPr id="4" name="Picture 3"/>
          <p:cNvPicPr>
            <a:picLocks noChangeAspect="1"/>
          </p:cNvPicPr>
          <p:nvPr/>
        </p:nvPicPr>
        <p:blipFill>
          <a:blip r:embed="rId2"/>
          <a:stretch>
            <a:fillRect/>
          </a:stretch>
        </p:blipFill>
        <p:spPr>
          <a:xfrm>
            <a:off x="981265" y="1838325"/>
            <a:ext cx="6791325" cy="5019675"/>
          </a:xfrm>
          <a:prstGeom prst="rect">
            <a:avLst/>
          </a:prstGeom>
        </p:spPr>
      </p:pic>
    </p:spTree>
    <p:extLst>
      <p:ext uri="{BB962C8B-B14F-4D97-AF65-F5344CB8AC3E}">
        <p14:creationId xmlns:p14="http://schemas.microsoft.com/office/powerpoint/2010/main" val="3903612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a:xfrm>
            <a:off x="1069848" y="2121408"/>
            <a:ext cx="10058400" cy="1003929"/>
          </a:xfrm>
        </p:spPr>
        <p:txBody>
          <a:bodyPr/>
          <a:lstStyle/>
          <a:p>
            <a:r>
              <a:rPr lang="en-US" dirty="0" smtClean="0"/>
              <a:t>Targeted </a:t>
            </a:r>
            <a:r>
              <a:rPr lang="en-US" dirty="0" err="1" smtClean="0"/>
              <a:t>Logloss</a:t>
            </a:r>
            <a:r>
              <a:rPr lang="en-US" dirty="0" smtClean="0"/>
              <a:t> Error value &lt;= 0.7</a:t>
            </a:r>
          </a:p>
          <a:p>
            <a:r>
              <a:rPr lang="en-US" dirty="0" smtClean="0"/>
              <a:t>Precision &amp; Recall &gt; 0.5</a:t>
            </a:r>
          </a:p>
        </p:txBody>
      </p:sp>
      <p:sp>
        <p:nvSpPr>
          <p:cNvPr id="4" name="Title 1"/>
          <p:cNvSpPr txBox="1">
            <a:spLocks/>
          </p:cNvSpPr>
          <p:nvPr/>
        </p:nvSpPr>
        <p:spPr>
          <a:xfrm>
            <a:off x="1069848" y="2968530"/>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smtClean="0"/>
              <a:t>Results</a:t>
            </a:r>
            <a:endParaRPr lang="en-US" dirty="0"/>
          </a:p>
        </p:txBody>
      </p:sp>
      <p:sp>
        <p:nvSpPr>
          <p:cNvPr id="5" name="Content Placeholder 2"/>
          <p:cNvSpPr txBox="1">
            <a:spLocks/>
          </p:cNvSpPr>
          <p:nvPr/>
        </p:nvSpPr>
        <p:spPr>
          <a:xfrm>
            <a:off x="1069848" y="4605306"/>
            <a:ext cx="10058400" cy="172726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smtClean="0"/>
              <a:t>AWS and Local Results are in sync:</a:t>
            </a:r>
          </a:p>
          <a:p>
            <a:r>
              <a:rPr lang="en-US" dirty="0" smtClean="0"/>
              <a:t>Log </a:t>
            </a:r>
            <a:r>
              <a:rPr lang="en-US" dirty="0"/>
              <a:t>Loss - 0.216458144893427 ( for top 60 principle components</a:t>
            </a:r>
            <a:r>
              <a:rPr lang="en-US" dirty="0" smtClean="0"/>
              <a:t>)</a:t>
            </a:r>
          </a:p>
          <a:p>
            <a:r>
              <a:rPr lang="en-US" dirty="0" smtClean="0"/>
              <a:t>Precision - 0.79466561100527 ( for Threshold = 0.6)</a:t>
            </a:r>
          </a:p>
          <a:p>
            <a:r>
              <a:rPr lang="en-US" dirty="0" smtClean="0"/>
              <a:t>Recall - 0.923727351164797 ( for Threshold = 0.6)</a:t>
            </a:r>
          </a:p>
        </p:txBody>
      </p:sp>
    </p:spTree>
    <p:extLst>
      <p:ext uri="{BB962C8B-B14F-4D97-AF65-F5344CB8AC3E}">
        <p14:creationId xmlns:p14="http://schemas.microsoft.com/office/powerpoint/2010/main" val="311230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115" y="2364233"/>
            <a:ext cx="10058400" cy="1609344"/>
          </a:xfrm>
        </p:spPr>
        <p:txBody>
          <a:bodyPr/>
          <a:lstStyle/>
          <a:p>
            <a:r>
              <a:rPr lang="en-US" dirty="0" smtClean="0"/>
              <a:t>Thank you!</a:t>
            </a:r>
            <a:endParaRPr lang="en-US" dirty="0"/>
          </a:p>
        </p:txBody>
      </p:sp>
    </p:spTree>
    <p:extLst>
      <p:ext uri="{BB962C8B-B14F-4D97-AF65-F5344CB8AC3E}">
        <p14:creationId xmlns:p14="http://schemas.microsoft.com/office/powerpoint/2010/main" val="142126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use case</a:t>
            </a:r>
            <a:endParaRPr lang="en-US" dirty="0"/>
          </a:p>
        </p:txBody>
      </p:sp>
      <p:sp>
        <p:nvSpPr>
          <p:cNvPr id="3" name="Content Placeholder 2"/>
          <p:cNvSpPr>
            <a:spLocks noGrp="1"/>
          </p:cNvSpPr>
          <p:nvPr>
            <p:ph idx="1"/>
          </p:nvPr>
        </p:nvSpPr>
        <p:spPr/>
        <p:txBody>
          <a:bodyPr/>
          <a:lstStyle/>
          <a:p>
            <a:r>
              <a:rPr lang="en-US" dirty="0" smtClean="0"/>
              <a:t>The application will help Insurance Companies predict which of the claim cases will go into the costly process of multiple verifications and which ones are less resource intensive. Accordingly, the company will be able to allocate resources </a:t>
            </a:r>
            <a:r>
              <a:rPr lang="en-US" smtClean="0"/>
              <a:t>and re-prioritize </a:t>
            </a:r>
            <a:r>
              <a:rPr lang="en-US" dirty="0" smtClean="0"/>
              <a:t>the cases.</a:t>
            </a:r>
            <a:endParaRPr lang="en-US" dirty="0"/>
          </a:p>
        </p:txBody>
      </p:sp>
    </p:spTree>
    <p:extLst>
      <p:ext uri="{BB962C8B-B14F-4D97-AF65-F5344CB8AC3E}">
        <p14:creationId xmlns:p14="http://schemas.microsoft.com/office/powerpoint/2010/main" val="40152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marL="0" indent="0">
              <a:buNone/>
            </a:pPr>
            <a:r>
              <a:rPr lang="en-US" dirty="0" smtClean="0"/>
              <a:t>Identify which of the following categories the claim lies in:</a:t>
            </a:r>
          </a:p>
          <a:p>
            <a:r>
              <a:rPr lang="en-US" dirty="0" smtClean="0"/>
              <a:t>claims </a:t>
            </a:r>
            <a:r>
              <a:rPr lang="en-US" dirty="0"/>
              <a:t>for which approval could be accelerated leading to faster payments</a:t>
            </a:r>
          </a:p>
          <a:p>
            <a:r>
              <a:rPr lang="en-US" dirty="0"/>
              <a:t>claims for which additional </a:t>
            </a:r>
            <a:r>
              <a:rPr lang="en-US" dirty="0" smtClean="0"/>
              <a:t>information </a:t>
            </a:r>
            <a:r>
              <a:rPr lang="en-US" dirty="0"/>
              <a:t>is required before approval</a:t>
            </a:r>
          </a:p>
        </p:txBody>
      </p:sp>
      <p:sp>
        <p:nvSpPr>
          <p:cNvPr id="4" name="Title 1"/>
          <p:cNvSpPr txBox="1">
            <a:spLocks/>
          </p:cNvSpPr>
          <p:nvPr/>
        </p:nvSpPr>
        <p:spPr>
          <a:xfrm>
            <a:off x="1069848" y="4380931"/>
            <a:ext cx="10058400" cy="51084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smtClean="0"/>
              <a:t>Data source</a:t>
            </a:r>
            <a:endParaRPr lang="en-US" dirty="0"/>
          </a:p>
        </p:txBody>
      </p:sp>
      <p:sp>
        <p:nvSpPr>
          <p:cNvPr id="5" name="Content Placeholder 2"/>
          <p:cNvSpPr txBox="1">
            <a:spLocks/>
          </p:cNvSpPr>
          <p:nvPr/>
        </p:nvSpPr>
        <p:spPr>
          <a:xfrm>
            <a:off x="1069848" y="5205808"/>
            <a:ext cx="10058400" cy="1113111"/>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The data is sourced from one of the current </a:t>
            </a:r>
            <a:r>
              <a:rPr lang="en-US" dirty="0" err="1" smtClean="0"/>
              <a:t>Kaggle</a:t>
            </a:r>
            <a:r>
              <a:rPr lang="en-US" dirty="0" smtClean="0"/>
              <a:t> competitions:</a:t>
            </a:r>
          </a:p>
          <a:p>
            <a:pPr marL="0" indent="0">
              <a:buFont typeface="Wingdings" pitchFamily="2" charset="2"/>
              <a:buNone/>
            </a:pPr>
            <a:r>
              <a:rPr lang="en-US" dirty="0" smtClean="0">
                <a:hlinkClick r:id="rId3"/>
              </a:rPr>
              <a:t>https://www.kaggle.com/c/bnp-paribas-cardif-claims-management/data</a:t>
            </a:r>
            <a:endParaRPr lang="en-US" dirty="0" smtClean="0"/>
          </a:p>
          <a:p>
            <a:pPr marL="0" indent="0">
              <a:buFont typeface="Wingdings" pitchFamily="2" charset="2"/>
              <a:buNone/>
            </a:pPr>
            <a:r>
              <a:rPr lang="en-US" dirty="0" smtClean="0"/>
              <a:t/>
            </a:r>
            <a:br>
              <a:rPr lang="en-US" dirty="0" smtClean="0"/>
            </a:br>
            <a:endParaRPr lang="en-US" dirty="0"/>
          </a:p>
        </p:txBody>
      </p:sp>
    </p:spTree>
    <p:extLst>
      <p:ext uri="{BB962C8B-B14F-4D97-AF65-F5344CB8AC3E}">
        <p14:creationId xmlns:p14="http://schemas.microsoft.com/office/powerpoint/2010/main" val="1350056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010171"/>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350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484632"/>
            <a:ext cx="10716768" cy="1609344"/>
          </a:xfrm>
        </p:spPr>
        <p:txBody>
          <a:bodyPr/>
          <a:lstStyle/>
          <a:p>
            <a:r>
              <a:rPr lang="en-US" dirty="0" smtClean="0"/>
              <a:t>Analyzing The Data</a:t>
            </a:r>
            <a:endParaRPr lang="en-US" dirty="0"/>
          </a:p>
        </p:txBody>
      </p:sp>
      <p:sp>
        <p:nvSpPr>
          <p:cNvPr id="5" name="Content Placeholder 4"/>
          <p:cNvSpPr>
            <a:spLocks noGrp="1"/>
          </p:cNvSpPr>
          <p:nvPr>
            <p:ph idx="1"/>
          </p:nvPr>
        </p:nvSpPr>
        <p:spPr>
          <a:xfrm>
            <a:off x="411480" y="2121408"/>
            <a:ext cx="4498848" cy="4050792"/>
          </a:xfrm>
        </p:spPr>
        <p:txBody>
          <a:bodyPr/>
          <a:lstStyle/>
          <a:p>
            <a:r>
              <a:rPr lang="en-US" dirty="0" smtClean="0"/>
              <a:t>131 independent variables</a:t>
            </a:r>
            <a:br>
              <a:rPr lang="en-US" dirty="0" smtClean="0"/>
            </a:br>
            <a:endParaRPr lang="en-US" dirty="0" smtClean="0"/>
          </a:p>
          <a:p>
            <a:r>
              <a:rPr lang="en-US" dirty="0" smtClean="0"/>
              <a:t>Lots of missing feature values, correlated with available feature.</a:t>
            </a:r>
            <a:br>
              <a:rPr lang="en-US" dirty="0" smtClean="0"/>
            </a:br>
            <a:endParaRPr lang="en-US" dirty="0" smtClean="0"/>
          </a:p>
          <a:p>
            <a:r>
              <a:rPr lang="en-US" dirty="0" smtClean="0"/>
              <a:t>Assumption: </a:t>
            </a:r>
            <a:r>
              <a:rPr lang="en-US" dirty="0"/>
              <a:t>I</a:t>
            </a:r>
            <a:r>
              <a:rPr lang="en-US" dirty="0" smtClean="0"/>
              <a:t>gnored variables with Alphanumeric values.</a:t>
            </a:r>
            <a:endParaRPr lang="en-US" dirty="0"/>
          </a:p>
        </p:txBody>
      </p:sp>
      <p:pic>
        <p:nvPicPr>
          <p:cNvPr id="11" name="Picture 10"/>
          <p:cNvPicPr>
            <a:picLocks noChangeAspect="1"/>
          </p:cNvPicPr>
          <p:nvPr/>
        </p:nvPicPr>
        <p:blipFill>
          <a:blip r:embed="rId2"/>
          <a:stretch>
            <a:fillRect/>
          </a:stretch>
        </p:blipFill>
        <p:spPr>
          <a:xfrm>
            <a:off x="5099519" y="2121408"/>
            <a:ext cx="6741961" cy="4050792"/>
          </a:xfrm>
          <a:prstGeom prst="rect">
            <a:avLst/>
          </a:prstGeom>
        </p:spPr>
      </p:pic>
    </p:spTree>
    <p:extLst>
      <p:ext uri="{BB962C8B-B14F-4D97-AF65-F5344CB8AC3E}">
        <p14:creationId xmlns:p14="http://schemas.microsoft.com/office/powerpoint/2010/main" val="36797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923766"/>
            <a:ext cx="3797300" cy="2806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031" y="1859220"/>
            <a:ext cx="6172200" cy="2286000"/>
          </a:xfrm>
          <a:prstGeom prst="rect">
            <a:avLst/>
          </a:prstGeom>
        </p:spPr>
      </p:pic>
      <p:sp>
        <p:nvSpPr>
          <p:cNvPr id="6" name="TextBox 5"/>
          <p:cNvSpPr txBox="1"/>
          <p:nvPr/>
        </p:nvSpPr>
        <p:spPr>
          <a:xfrm>
            <a:off x="1364777" y="5145206"/>
            <a:ext cx="9485194" cy="800219"/>
          </a:xfrm>
          <a:prstGeom prst="rect">
            <a:avLst/>
          </a:prstGeom>
          <a:noFill/>
        </p:spPr>
        <p:txBody>
          <a:bodyPr wrap="square" rtlCol="0">
            <a:spAutoFit/>
          </a:bodyPr>
          <a:lstStyle/>
          <a:p>
            <a:r>
              <a:rPr lang="en-US" dirty="0" smtClean="0"/>
              <a:t>AWS Spark Submit:</a:t>
            </a:r>
          </a:p>
          <a:p>
            <a:r>
              <a:rPr lang="en-US" sz="1400" dirty="0" smtClean="0"/>
              <a:t>./</a:t>
            </a:r>
            <a:r>
              <a:rPr lang="en-US" sz="1400" dirty="0"/>
              <a:t>spark-submit --class </a:t>
            </a:r>
            <a:r>
              <a:rPr lang="en-US" sz="1400" dirty="0" smtClean="0"/>
              <a:t>”</a:t>
            </a:r>
            <a:r>
              <a:rPr lang="en-US" sz="1400" dirty="0" err="1" smtClean="0"/>
              <a:t>learn.ClaimsPrediction</a:t>
            </a:r>
            <a:r>
              <a:rPr lang="en-US" sz="1400" dirty="0" smtClean="0"/>
              <a:t>" </a:t>
            </a:r>
            <a:r>
              <a:rPr lang="en-US" sz="1400" dirty="0"/>
              <a:t>--packages com.databricks:spark-csv_2.10:1.4.0 /opt/</a:t>
            </a:r>
            <a:r>
              <a:rPr lang="en-US" sz="1400" dirty="0" err="1"/>
              <a:t>InsuranceClaims</a:t>
            </a:r>
            <a:r>
              <a:rPr lang="en-US" sz="1400" dirty="0"/>
              <a:t>/insurance-claims-final-project_2.10-1.0.0-SNAPSHOT.jar "/opt/</a:t>
            </a:r>
            <a:r>
              <a:rPr lang="en-US" sz="1400" dirty="0" err="1"/>
              <a:t>InsuranceClaims</a:t>
            </a:r>
            <a:r>
              <a:rPr lang="en-US" sz="1400" dirty="0"/>
              <a:t>/</a:t>
            </a:r>
            <a:r>
              <a:rPr lang="en-US" sz="1400" dirty="0" err="1"/>
              <a:t>train.csv</a:t>
            </a:r>
            <a:r>
              <a:rPr lang="en-US" sz="1400" dirty="0"/>
              <a:t>"</a:t>
            </a:r>
          </a:p>
        </p:txBody>
      </p:sp>
    </p:spTree>
    <p:extLst>
      <p:ext uri="{BB962C8B-B14F-4D97-AF65-F5344CB8AC3E}">
        <p14:creationId xmlns:p14="http://schemas.microsoft.com/office/powerpoint/2010/main" val="1113911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192" y="484632"/>
            <a:ext cx="10735056" cy="1609344"/>
          </a:xfrm>
        </p:spPr>
        <p:txBody>
          <a:bodyPr/>
          <a:lstStyle/>
          <a:p>
            <a:r>
              <a:rPr lang="en-US" dirty="0" smtClean="0"/>
              <a:t>Load &amp; Clean Data</a:t>
            </a:r>
            <a:endParaRPr lang="en-US" dirty="0"/>
          </a:p>
        </p:txBody>
      </p:sp>
      <p:sp>
        <p:nvSpPr>
          <p:cNvPr id="3" name="Content Placeholder 2"/>
          <p:cNvSpPr>
            <a:spLocks noGrp="1"/>
          </p:cNvSpPr>
          <p:nvPr>
            <p:ph idx="1"/>
          </p:nvPr>
        </p:nvSpPr>
        <p:spPr>
          <a:xfrm>
            <a:off x="548640" y="2121408"/>
            <a:ext cx="5266944" cy="4050792"/>
          </a:xfrm>
        </p:spPr>
        <p:txBody>
          <a:bodyPr/>
          <a:lstStyle/>
          <a:p>
            <a:r>
              <a:rPr lang="en-US" dirty="0" smtClean="0"/>
              <a:t>Used CSV Reader provided by Databricks.</a:t>
            </a:r>
            <a:br>
              <a:rPr lang="en-US" dirty="0" smtClean="0"/>
            </a:br>
            <a:endParaRPr lang="en-US" dirty="0" smtClean="0"/>
          </a:p>
          <a:p>
            <a:r>
              <a:rPr lang="en-US" dirty="0" smtClean="0"/>
              <a:t>Most </a:t>
            </a:r>
            <a:r>
              <a:rPr lang="en-US" dirty="0"/>
              <a:t>of missing data had similar avg. values</a:t>
            </a:r>
            <a:r>
              <a:rPr lang="en-US" dirty="0" smtClean="0"/>
              <a:t>.</a:t>
            </a:r>
            <a:br>
              <a:rPr lang="en-US" dirty="0" smtClean="0"/>
            </a:br>
            <a:endParaRPr lang="en-US" dirty="0" smtClean="0"/>
          </a:p>
          <a:p>
            <a:r>
              <a:rPr lang="en-US" dirty="0" smtClean="0"/>
              <a:t>Optimum results by replacing missing feature values by avg. value = 10</a:t>
            </a:r>
            <a:endParaRPr lang="en-US" dirty="0"/>
          </a:p>
        </p:txBody>
      </p:sp>
      <p:pic>
        <p:nvPicPr>
          <p:cNvPr id="4" name="Picture 3"/>
          <p:cNvPicPr>
            <a:picLocks noChangeAspect="1"/>
          </p:cNvPicPr>
          <p:nvPr/>
        </p:nvPicPr>
        <p:blipFill>
          <a:blip r:embed="rId2"/>
          <a:stretch>
            <a:fillRect/>
          </a:stretch>
        </p:blipFill>
        <p:spPr>
          <a:xfrm>
            <a:off x="6126480" y="1591056"/>
            <a:ext cx="5239512" cy="5112067"/>
          </a:xfrm>
          <a:prstGeom prst="rect">
            <a:avLst/>
          </a:prstGeom>
        </p:spPr>
      </p:pic>
    </p:spTree>
    <p:extLst>
      <p:ext uri="{BB962C8B-B14F-4D97-AF65-F5344CB8AC3E}">
        <p14:creationId xmlns:p14="http://schemas.microsoft.com/office/powerpoint/2010/main" val="3261427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994" y="457338"/>
            <a:ext cx="10058400" cy="1609344"/>
          </a:xfrm>
        </p:spPr>
        <p:txBody>
          <a:bodyPr/>
          <a:lstStyle/>
          <a:p>
            <a:r>
              <a:rPr lang="en-US" dirty="0" smtClean="0"/>
              <a:t>Principle Component Analysis</a:t>
            </a:r>
            <a:endParaRPr lang="en-US" dirty="0"/>
          </a:p>
        </p:txBody>
      </p:sp>
      <p:sp>
        <p:nvSpPr>
          <p:cNvPr id="3" name="Content Placeholder 2"/>
          <p:cNvSpPr>
            <a:spLocks noGrp="1"/>
          </p:cNvSpPr>
          <p:nvPr>
            <p:ph idx="1"/>
          </p:nvPr>
        </p:nvSpPr>
        <p:spPr>
          <a:xfrm>
            <a:off x="996696" y="2624260"/>
            <a:ext cx="5102352" cy="1727261"/>
          </a:xfrm>
        </p:spPr>
        <p:txBody>
          <a:bodyPr/>
          <a:lstStyle/>
          <a:p>
            <a:r>
              <a:rPr lang="en-US" dirty="0" smtClean="0"/>
              <a:t>PCA is used for Dimensionality Reduction.</a:t>
            </a:r>
            <a:br>
              <a:rPr lang="en-US" dirty="0" smtClean="0"/>
            </a:br>
            <a:endParaRPr lang="en-US" dirty="0" smtClean="0"/>
          </a:p>
          <a:p>
            <a:r>
              <a:rPr lang="en-US" dirty="0" smtClean="0"/>
              <a:t> </a:t>
            </a:r>
            <a:r>
              <a:rPr lang="en-US" dirty="0" err="1" smtClean="0"/>
              <a:t>Logloss</a:t>
            </a:r>
            <a:r>
              <a:rPr lang="en-US" dirty="0" smtClean="0"/>
              <a:t> curve as a measure of no. of principal components.</a:t>
            </a:r>
          </a:p>
        </p:txBody>
      </p:sp>
      <p:graphicFrame>
        <p:nvGraphicFramePr>
          <p:cNvPr id="4" name="Chart 3"/>
          <p:cNvGraphicFramePr>
            <a:graphicFrameLocks/>
          </p:cNvGraphicFramePr>
          <p:nvPr>
            <p:extLst>
              <p:ext uri="{D42A27DB-BD31-4B8C-83A1-F6EECF244321}">
                <p14:modId xmlns:p14="http://schemas.microsoft.com/office/powerpoint/2010/main" val="4036290033"/>
              </p:ext>
            </p:extLst>
          </p:nvPr>
        </p:nvGraphicFramePr>
        <p:xfrm>
          <a:off x="6341364" y="2121408"/>
          <a:ext cx="5573268" cy="405079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stretch>
            <a:fillRect/>
          </a:stretch>
        </p:blipFill>
        <p:spPr>
          <a:xfrm>
            <a:off x="1069848" y="4909099"/>
            <a:ext cx="4191000" cy="676275"/>
          </a:xfrm>
          <a:prstGeom prst="rect">
            <a:avLst/>
          </a:prstGeom>
        </p:spPr>
      </p:pic>
    </p:spTree>
    <p:extLst>
      <p:ext uri="{BB962C8B-B14F-4D97-AF65-F5344CB8AC3E}">
        <p14:creationId xmlns:p14="http://schemas.microsoft.com/office/powerpoint/2010/main" val="1092102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algorithm</a:t>
            </a:r>
            <a:endParaRPr lang="en-US" dirty="0"/>
          </a:p>
        </p:txBody>
      </p:sp>
      <p:sp>
        <p:nvSpPr>
          <p:cNvPr id="3" name="Content Placeholder 2"/>
          <p:cNvSpPr>
            <a:spLocks noGrp="1"/>
          </p:cNvSpPr>
          <p:nvPr>
            <p:ph idx="1"/>
          </p:nvPr>
        </p:nvSpPr>
        <p:spPr>
          <a:xfrm>
            <a:off x="1069848" y="2121408"/>
            <a:ext cx="4398264" cy="4050792"/>
          </a:xfrm>
        </p:spPr>
        <p:txBody>
          <a:bodyPr/>
          <a:lstStyle/>
          <a:p>
            <a:pPr marL="0" indent="0">
              <a:buNone/>
            </a:pPr>
            <a:r>
              <a:rPr lang="en-US" dirty="0" err="1" smtClean="0"/>
              <a:t>LogisticRegressionWithLBFGS</a:t>
            </a:r>
            <a:r>
              <a:rPr lang="en-US" dirty="0" smtClean="0"/>
              <a:t>:</a:t>
            </a:r>
          </a:p>
          <a:p>
            <a:pPr marL="0" indent="0">
              <a:buNone/>
            </a:pPr>
            <a:endParaRPr lang="en-US" dirty="0" smtClean="0"/>
          </a:p>
          <a:p>
            <a:r>
              <a:rPr lang="en-US" dirty="0" smtClean="0"/>
              <a:t>Without Threshold:  Real number </a:t>
            </a:r>
            <a:r>
              <a:rPr lang="en-US" dirty="0"/>
              <a:t>values of  predictions in the range </a:t>
            </a:r>
            <a:r>
              <a:rPr lang="en-US" dirty="0" smtClean="0"/>
              <a:t>0 to 1, to compute Log Loss  error.</a:t>
            </a:r>
            <a:br>
              <a:rPr lang="en-US" dirty="0" smtClean="0"/>
            </a:br>
            <a:endParaRPr lang="en-US" dirty="0" smtClean="0"/>
          </a:p>
          <a:p>
            <a:r>
              <a:rPr lang="en-US" dirty="0" smtClean="0"/>
              <a:t>With Threshold:  Binary </a:t>
            </a:r>
            <a:r>
              <a:rPr lang="en-US" dirty="0"/>
              <a:t>Classification needed to classify the </a:t>
            </a:r>
            <a:r>
              <a:rPr lang="en-US" dirty="0" smtClean="0"/>
              <a:t>claims.</a:t>
            </a:r>
            <a:endParaRPr lang="en-US" dirty="0"/>
          </a:p>
          <a:p>
            <a:endParaRPr lang="en-US" dirty="0"/>
          </a:p>
        </p:txBody>
      </p:sp>
      <p:pic>
        <p:nvPicPr>
          <p:cNvPr id="4" name="Picture 3"/>
          <p:cNvPicPr>
            <a:picLocks noChangeAspect="1"/>
          </p:cNvPicPr>
          <p:nvPr/>
        </p:nvPicPr>
        <p:blipFill>
          <a:blip r:embed="rId2"/>
          <a:stretch>
            <a:fillRect/>
          </a:stretch>
        </p:blipFill>
        <p:spPr>
          <a:xfrm>
            <a:off x="6001321" y="2121408"/>
            <a:ext cx="5419725" cy="2171700"/>
          </a:xfrm>
          <a:prstGeom prst="rect">
            <a:avLst/>
          </a:prstGeom>
        </p:spPr>
      </p:pic>
    </p:spTree>
    <p:extLst>
      <p:ext uri="{BB962C8B-B14F-4D97-AF65-F5344CB8AC3E}">
        <p14:creationId xmlns:p14="http://schemas.microsoft.com/office/powerpoint/2010/main" val="365749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265</TotalTime>
  <Words>299</Words>
  <Application>Microsoft Macintosh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Rockwell</vt:lpstr>
      <vt:lpstr>Rockwell Condensed</vt:lpstr>
      <vt:lpstr>Rockwell Extra Bold</vt:lpstr>
      <vt:lpstr>Wingdings</vt:lpstr>
      <vt:lpstr>Wood Type</vt:lpstr>
      <vt:lpstr>Insurance CLAIMs</vt:lpstr>
      <vt:lpstr>Business use case</vt:lpstr>
      <vt:lpstr>Goal</vt:lpstr>
      <vt:lpstr>methodology</vt:lpstr>
      <vt:lpstr>Analyzing The Data</vt:lpstr>
      <vt:lpstr>Directory Structure</vt:lpstr>
      <vt:lpstr>Load &amp; Clean Data</vt:lpstr>
      <vt:lpstr>Principle Component Analysis</vt:lpstr>
      <vt:lpstr>Train algorithm</vt:lpstr>
      <vt:lpstr>PowerPoint Presentation</vt:lpstr>
      <vt:lpstr>Predict - 2  Compute Precision and Recall</vt:lpstr>
      <vt:lpstr>Specification Load_Claim_Data_Spec</vt:lpstr>
      <vt:lpstr>Specification Claim_Prediction_Spec</vt:lpstr>
      <vt:lpstr>Acceptance criteria</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CLAIMs</dc:title>
  <dc:creator>Paritosh Arora</dc:creator>
  <cp:lastModifiedBy>Paritosh Arora</cp:lastModifiedBy>
  <cp:revision>57</cp:revision>
  <dcterms:created xsi:type="dcterms:W3CDTF">2016-03-14T22:20:26Z</dcterms:created>
  <dcterms:modified xsi:type="dcterms:W3CDTF">2016-04-21T00:07:40Z</dcterms:modified>
</cp:coreProperties>
</file>