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78" r:id="rId4"/>
    <p:sldId id="287" r:id="rId5"/>
    <p:sldId id="288" r:id="rId6"/>
    <p:sldId id="289" r:id="rId7"/>
    <p:sldId id="279" r:id="rId8"/>
    <p:sldId id="273" r:id="rId9"/>
    <p:sldId id="280" r:id="rId10"/>
    <p:sldId id="281" r:id="rId11"/>
    <p:sldId id="282" r:id="rId12"/>
    <p:sldId id="283" r:id="rId13"/>
    <p:sldId id="284" r:id="rId14"/>
    <p:sldId id="272" r:id="rId15"/>
    <p:sldId id="285" r:id="rId16"/>
    <p:sldId id="286" r:id="rId17"/>
    <p:sldId id="274" r:id="rId18"/>
    <p:sldId id="276" r:id="rId19"/>
    <p:sldId id="277" r:id="rId2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0" y="-7938"/>
            <a:ext cx="12192000" cy="6865938"/>
            <a:chOff x="0" y="-8467"/>
            <a:chExt cx="12192000" cy="6866467"/>
          </a:xfrm>
        </p:grpSpPr>
        <p:cxnSp>
          <p:nvCxnSpPr>
            <p:cNvPr id="5" name="Straight Connector 4"/>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fld id="{DF298DF6-D0FD-49A9-AC9E-DF1EEED80B3B}" type="datetimeFigureOut">
              <a:rPr lang="en-IN"/>
              <a:pPr>
                <a:defRPr/>
              </a:pPr>
              <a:t>06-11-2020</a:t>
            </a:fld>
            <a:endParaRPr lang="en-IN"/>
          </a:p>
        </p:txBody>
      </p:sp>
      <p:sp>
        <p:nvSpPr>
          <p:cNvPr id="16" name="Footer Placeholder 4"/>
          <p:cNvSpPr>
            <a:spLocks noGrp="1"/>
          </p:cNvSpPr>
          <p:nvPr>
            <p:ph type="ftr" sz="quarter" idx="11"/>
          </p:nvPr>
        </p:nvSpPr>
        <p:spPr/>
        <p:txBody>
          <a:bodyPr/>
          <a:lstStyle>
            <a:lvl1pPr>
              <a:defRPr/>
            </a:lvl1pPr>
          </a:lstStyle>
          <a:p>
            <a:pPr>
              <a:defRPr/>
            </a:pPr>
            <a:endParaRPr lang="en-IN"/>
          </a:p>
        </p:txBody>
      </p:sp>
      <p:sp>
        <p:nvSpPr>
          <p:cNvPr id="17" name="Slide Number Placeholder 5"/>
          <p:cNvSpPr>
            <a:spLocks noGrp="1"/>
          </p:cNvSpPr>
          <p:nvPr>
            <p:ph type="sldNum" sz="quarter" idx="12"/>
          </p:nvPr>
        </p:nvSpPr>
        <p:spPr/>
        <p:txBody>
          <a:bodyPr/>
          <a:lstStyle>
            <a:lvl1pPr>
              <a:defRPr/>
            </a:lvl1pPr>
          </a:lstStyle>
          <a:p>
            <a:pPr>
              <a:defRPr/>
            </a:pPr>
            <a:fld id="{228697D2-F9C8-4AB7-B976-27B001C68C9E}"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56C519E-F4B6-4FDB-80BE-F09187758BE2}" type="datetimeFigureOut">
              <a:rPr lang="en-IN"/>
              <a:pPr>
                <a:defRPr/>
              </a:pPr>
              <a:t>06-11-2020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7AC3A80-63B1-4B57-BE1D-07448C6F9CBB}"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cs typeface="+mn-cs"/>
              </a:rPr>
              <a:t>“</a:t>
            </a:r>
          </a:p>
        </p:txBody>
      </p:sp>
      <p:sp>
        <p:nvSpPr>
          <p:cNvPr id="6" name="TextBox 5"/>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cs typeface="+mn-cs"/>
              </a:rPr>
              <a:t>”</a:t>
            </a:r>
            <a:endParaRPr lang="en-US" dirty="0">
              <a:solidFill>
                <a:schemeClr val="accent1">
                  <a:lumMod val="60000"/>
                  <a:lumOff val="40000"/>
                </a:schemeClr>
              </a:solidFill>
              <a:latin typeface="Arial"/>
              <a:cs typeface="+mn-cs"/>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6C1BB37B-D4E9-4BFB-8FFC-B3787F0C2F0D}" type="datetimeFigureOut">
              <a:rPr lang="en-IN"/>
              <a:pPr>
                <a:defRPr/>
              </a:pPr>
              <a:t>06-11-2020</a:t>
            </a:fld>
            <a:endParaRPr lang="en-IN"/>
          </a:p>
        </p:txBody>
      </p:sp>
      <p:sp>
        <p:nvSpPr>
          <p:cNvPr id="8" name="Footer Placeholder 4"/>
          <p:cNvSpPr>
            <a:spLocks noGrp="1"/>
          </p:cNvSpPr>
          <p:nvPr>
            <p:ph type="ftr" sz="quarter" idx="15"/>
          </p:nvPr>
        </p:nvSpPr>
        <p:spPr/>
        <p:txBody>
          <a:bodyPr/>
          <a:lstStyle>
            <a:lvl1pPr>
              <a:defRPr/>
            </a:lvl1pPr>
          </a:lstStyle>
          <a:p>
            <a:pPr>
              <a:defRPr/>
            </a:pPr>
            <a:endParaRPr lang="en-IN"/>
          </a:p>
        </p:txBody>
      </p:sp>
      <p:sp>
        <p:nvSpPr>
          <p:cNvPr id="9" name="Slide Number Placeholder 5"/>
          <p:cNvSpPr>
            <a:spLocks noGrp="1"/>
          </p:cNvSpPr>
          <p:nvPr>
            <p:ph type="sldNum" sz="quarter" idx="16"/>
          </p:nvPr>
        </p:nvSpPr>
        <p:spPr/>
        <p:txBody>
          <a:bodyPr/>
          <a:lstStyle>
            <a:lvl1pPr>
              <a:defRPr/>
            </a:lvl1pPr>
          </a:lstStyle>
          <a:p>
            <a:pPr>
              <a:defRPr/>
            </a:pPr>
            <a:fld id="{FD162BE2-79EC-4162-B6CC-A40188B8B593}" type="slidenum">
              <a:rPr lang="en-IN"/>
              <a:pPr>
                <a:defRPr/>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2BABB23-E1C8-46FF-87DC-77039AFA3055}" type="datetimeFigureOut">
              <a:rPr lang="en-IN"/>
              <a:pPr>
                <a:defRPr/>
              </a:pPr>
              <a:t>06-11-2020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5373FC2-B6FE-46E8-A1EF-BBDFF80CA0B4}" type="slidenum">
              <a:rPr lang="en-IN"/>
              <a:pPr>
                <a:defRPr/>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cs typeface="+mn-cs"/>
              </a:rPr>
              <a:t>“</a:t>
            </a:r>
          </a:p>
        </p:txBody>
      </p:sp>
      <p:sp>
        <p:nvSpPr>
          <p:cNvPr id="6" name="TextBox 5"/>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cs typeface="+mn-cs"/>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45F3CDFA-7CE8-4802-AA6C-D49552D57B03}" type="datetimeFigureOut">
              <a:rPr lang="en-IN"/>
              <a:pPr>
                <a:defRPr/>
              </a:pPr>
              <a:t>06-11-2020</a:t>
            </a:fld>
            <a:endParaRPr lang="en-IN"/>
          </a:p>
        </p:txBody>
      </p:sp>
      <p:sp>
        <p:nvSpPr>
          <p:cNvPr id="8" name="Footer Placeholder 4"/>
          <p:cNvSpPr>
            <a:spLocks noGrp="1"/>
          </p:cNvSpPr>
          <p:nvPr>
            <p:ph type="ftr" sz="quarter" idx="15"/>
          </p:nvPr>
        </p:nvSpPr>
        <p:spPr/>
        <p:txBody>
          <a:bodyPr/>
          <a:lstStyle>
            <a:lvl1pPr>
              <a:defRPr/>
            </a:lvl1pPr>
          </a:lstStyle>
          <a:p>
            <a:pPr>
              <a:defRPr/>
            </a:pPr>
            <a:endParaRPr lang="en-IN"/>
          </a:p>
        </p:txBody>
      </p:sp>
      <p:sp>
        <p:nvSpPr>
          <p:cNvPr id="9" name="Slide Number Placeholder 5"/>
          <p:cNvSpPr>
            <a:spLocks noGrp="1"/>
          </p:cNvSpPr>
          <p:nvPr>
            <p:ph type="sldNum" sz="quarter" idx="16"/>
          </p:nvPr>
        </p:nvSpPr>
        <p:spPr/>
        <p:txBody>
          <a:bodyPr/>
          <a:lstStyle>
            <a:lvl1pPr>
              <a:defRPr/>
            </a:lvl1pPr>
          </a:lstStyle>
          <a:p>
            <a:pPr>
              <a:defRPr/>
            </a:pPr>
            <a:fld id="{08069A8B-30DB-4297-B95A-526ED77838BA}" type="slidenum">
              <a:rPr lang="en-IN"/>
              <a:pPr>
                <a:defRPr/>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83B61563-CF59-49D8-9FF8-1F657F5E419C}" type="datetimeFigureOut">
              <a:rPr lang="en-IN"/>
              <a:pPr>
                <a:defRPr/>
              </a:pPr>
              <a:t>06-11-2020</a:t>
            </a:fld>
            <a:endParaRPr lang="en-IN"/>
          </a:p>
        </p:txBody>
      </p:sp>
      <p:sp>
        <p:nvSpPr>
          <p:cNvPr id="6" name="Footer Placeholder 4"/>
          <p:cNvSpPr>
            <a:spLocks noGrp="1"/>
          </p:cNvSpPr>
          <p:nvPr>
            <p:ph type="ftr" sz="quarter" idx="15"/>
          </p:nvPr>
        </p:nvSpPr>
        <p:spPr/>
        <p:txBody>
          <a:bodyPr/>
          <a:lstStyle>
            <a:lvl1pPr>
              <a:defRPr/>
            </a:lvl1pPr>
          </a:lstStyle>
          <a:p>
            <a:pPr>
              <a:defRPr/>
            </a:pPr>
            <a:endParaRPr lang="en-IN"/>
          </a:p>
        </p:txBody>
      </p:sp>
      <p:sp>
        <p:nvSpPr>
          <p:cNvPr id="7" name="Slide Number Placeholder 5"/>
          <p:cNvSpPr>
            <a:spLocks noGrp="1"/>
          </p:cNvSpPr>
          <p:nvPr>
            <p:ph type="sldNum" sz="quarter" idx="16"/>
          </p:nvPr>
        </p:nvSpPr>
        <p:spPr/>
        <p:txBody>
          <a:bodyPr/>
          <a:lstStyle>
            <a:lvl1pPr>
              <a:defRPr/>
            </a:lvl1pPr>
          </a:lstStyle>
          <a:p>
            <a:pPr>
              <a:defRPr/>
            </a:pPr>
            <a:fld id="{F8125D16-9FE3-476F-AF9B-D3AA74DACF60}" type="slidenum">
              <a:rPr lang="en-IN"/>
              <a:pPr>
                <a:defRPr/>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EF14E5-624F-4A77-A423-0BB24E9A24B0}" type="datetimeFigureOut">
              <a:rPr lang="en-IN"/>
              <a:pPr>
                <a:defRPr/>
              </a:pPr>
              <a:t>06-11-2020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D05B52C-D2AF-4731-9BAB-9541395D8DA6}" type="slidenum">
              <a:rPr lang="en-IN"/>
              <a:pPr>
                <a:defRPr/>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1D8D86C-16DD-4861-977B-9432A2003B12}" type="datetimeFigureOut">
              <a:rPr lang="en-IN"/>
              <a:pPr>
                <a:defRPr/>
              </a:pPr>
              <a:t>06-11-2020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B930910E-B0D9-4BE8-9652-4A366BB772B0}"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85E06-1E22-425F-A5CB-321292CEE2FE}" type="datetimeFigureOut">
              <a:rPr lang="en-IN"/>
              <a:pPr>
                <a:defRPr/>
              </a:pPr>
              <a:t>06-11-2020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F13206B8-FDAF-44FD-A0C4-F2D7F4C50D1D}"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B805E5B-B2DE-43D6-90A8-1609511A91FC}" type="datetimeFigureOut">
              <a:rPr lang="en-IN"/>
              <a:pPr>
                <a:defRPr/>
              </a:pPr>
              <a:t>06-11-2020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4344F55-01C9-4107-A003-3DB5E85A2505}"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F8EA7B6-9F14-4CF0-9D4E-9B32544861C2}" type="datetimeFigureOut">
              <a:rPr lang="en-IN"/>
              <a:pPr>
                <a:defRPr/>
              </a:pPr>
              <a:t>06-11-2020</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CDE3CF8E-18CC-4CC5-B2DD-3943C15DDBE7}"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B7C83F66-FCBB-4271-92F8-5DE7AA8ED620}" type="datetimeFigureOut">
              <a:rPr lang="en-IN"/>
              <a:pPr>
                <a:defRPr/>
              </a:pPr>
              <a:t>06-11-2020</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846D2B07-4FEA-405E-BFD1-360FD287D3F4}"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83E4C38E-B5AC-4F01-8DD3-5487D41BFE95}" type="datetimeFigureOut">
              <a:rPr lang="en-IN"/>
              <a:pPr>
                <a:defRPr/>
              </a:pPr>
              <a:t>06-11-2020</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D10892D2-3620-4B5B-957C-F68DB9457DD0}"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83A846-E0BF-4D7F-99A2-BDC29921DC6C}" type="datetimeFigureOut">
              <a:rPr lang="en-IN"/>
              <a:pPr>
                <a:defRPr/>
              </a:pPr>
              <a:t>06-11-2020</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0288A7BB-C21C-48EC-A88E-26E448B6B419}"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391D53E-3D19-415F-9249-89D701891F19}" type="datetimeFigureOut">
              <a:rPr lang="en-IN"/>
              <a:pPr>
                <a:defRPr/>
              </a:pPr>
              <a:t>06-11-2020</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B20C7F31-9A09-40B3-B1EA-75DF6B1FEB20}"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1A33003-2A4D-4680-BF0C-2A0C87406131}" type="datetimeFigureOut">
              <a:rPr lang="en-IN"/>
              <a:pPr>
                <a:defRPr/>
              </a:pPr>
              <a:t>06-11-2020</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E05A9EC9-09B2-4DF3-ACC2-0E8EE272A267}"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77863" y="609600"/>
            <a:ext cx="8596312"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677863" y="2160588"/>
            <a:ext cx="8596312"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cs typeface="+mn-cs"/>
              </a:defRPr>
            </a:lvl1pPr>
          </a:lstStyle>
          <a:p>
            <a:pPr>
              <a:defRPr/>
            </a:pPr>
            <a:fld id="{B7069376-DE27-4C4F-8ECD-324074B03255}" type="datetimeFigureOut">
              <a:rPr lang="en-IN"/>
              <a:pPr>
                <a:defRPr/>
              </a:pPr>
              <a:t>06-11-2020</a:t>
            </a:fld>
            <a:endParaRPr lang="en-IN"/>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accent1"/>
                </a:solidFill>
                <a:latin typeface="+mn-lt"/>
                <a:cs typeface="+mn-cs"/>
              </a:defRPr>
            </a:lvl1pPr>
          </a:lstStyle>
          <a:p>
            <a:pPr>
              <a:defRPr/>
            </a:pPr>
            <a:fld id="{ECE7D75A-3C8A-4BE9-874F-FC98A238D88C}"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94" r:id="rId11"/>
    <p:sldLayoutId id="2147483689" r:id="rId12"/>
    <p:sldLayoutId id="2147483695" r:id="rId13"/>
    <p:sldLayoutId id="2147483690" r:id="rId14"/>
    <p:sldLayoutId id="2147483691" r:id="rId15"/>
    <p:sldLayoutId id="2147483692"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000" dirty="0" smtClean="0">
                <a:solidFill>
                  <a:schemeClr val="tx1"/>
                </a:solidFill>
                <a:latin typeface="Times New Roman" pitchFamily="18" charset="0"/>
                <a:cs typeface="Times New Roman" pitchFamily="18" charset="0"/>
              </a:rPr>
              <a:t>Mini project </a:t>
            </a:r>
            <a:endParaRPr lang="en-US" sz="50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863" y="1906438"/>
            <a:ext cx="8596312" cy="4442604"/>
          </a:xfrm>
        </p:spPr>
        <p:txBody>
          <a:bodyPr/>
          <a:lstStyle/>
          <a:p>
            <a:pPr algn="ctr">
              <a:buNone/>
            </a:pPr>
            <a:r>
              <a:rPr lang="en-US" sz="3200" dirty="0" smtClean="0">
                <a:solidFill>
                  <a:srgbClr val="FF0000"/>
                </a:solidFill>
                <a:latin typeface="Times New Roman" pitchFamily="18" charset="0"/>
                <a:cs typeface="Times New Roman" pitchFamily="18" charset="0"/>
              </a:rPr>
              <a:t> Freshness of Food Detection using </a:t>
            </a:r>
            <a:r>
              <a:rPr lang="en-US" sz="3200" dirty="0" err="1" smtClean="0">
                <a:solidFill>
                  <a:srgbClr val="FF0000"/>
                </a:solidFill>
                <a:latin typeface="Times New Roman" pitchFamily="18" charset="0"/>
                <a:cs typeface="Times New Roman" pitchFamily="18" charset="0"/>
              </a:rPr>
              <a:t>IoT</a:t>
            </a:r>
            <a:r>
              <a:rPr lang="en-US" sz="3200" dirty="0" smtClean="0">
                <a:solidFill>
                  <a:srgbClr val="FF0000"/>
                </a:solidFill>
                <a:latin typeface="Times New Roman" pitchFamily="18" charset="0"/>
                <a:cs typeface="Times New Roman" pitchFamily="18" charset="0"/>
              </a:rPr>
              <a:t> and Machine Learning</a:t>
            </a:r>
          </a:p>
          <a:p>
            <a:pPr>
              <a:buNone/>
            </a:pPr>
            <a:endParaRPr lang="en-US" dirty="0" smtClean="0"/>
          </a:p>
          <a:p>
            <a:pPr algn="r">
              <a:buNone/>
            </a:pPr>
            <a:endParaRPr lang="en-US" dirty="0" smtClean="0"/>
          </a:p>
          <a:p>
            <a:pPr algn="r">
              <a:lnSpc>
                <a:spcPct val="150000"/>
              </a:lnSpc>
              <a:buNone/>
            </a:pPr>
            <a:r>
              <a:rPr lang="en-US" sz="1200" b="1" dirty="0" smtClean="0">
                <a:latin typeface="Times New Roman" pitchFamily="18" charset="0"/>
                <a:cs typeface="Times New Roman" pitchFamily="18" charset="0"/>
              </a:rPr>
              <a:t>AASHRITH RACHERLA (221710302001)</a:t>
            </a:r>
          </a:p>
          <a:p>
            <a:pPr algn="r">
              <a:lnSpc>
                <a:spcPct val="150000"/>
              </a:lnSpc>
              <a:buNone/>
            </a:pPr>
            <a:r>
              <a:rPr lang="en-US" sz="1200" b="1" dirty="0" smtClean="0">
                <a:latin typeface="Times New Roman" pitchFamily="18" charset="0"/>
                <a:cs typeface="Times New Roman" pitchFamily="18" charset="0"/>
              </a:rPr>
              <a:t>   M.Kiran Sastry   											    BVS MAHIDHAR (221710302008) </a:t>
            </a:r>
          </a:p>
          <a:p>
            <a:pPr>
              <a:lnSpc>
                <a:spcPct val="150000"/>
              </a:lnSpc>
              <a:buNone/>
            </a:pPr>
            <a:r>
              <a:rPr lang="en-US" sz="1200" b="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(Project guide)</a:t>
            </a:r>
            <a:r>
              <a:rPr lang="en-US" sz="1200" b="1" dirty="0" smtClean="0">
                <a:latin typeface="Times New Roman" pitchFamily="18" charset="0"/>
                <a:cs typeface="Times New Roman" pitchFamily="18" charset="0"/>
              </a:rPr>
              <a:t>								          MOTUPALLY SUNDARA CHARYA(221710302038) </a:t>
            </a:r>
          </a:p>
          <a:p>
            <a:pPr algn="r">
              <a:lnSpc>
                <a:spcPct val="150000"/>
              </a:lnSpc>
              <a:buNone/>
            </a:pPr>
            <a:r>
              <a:rPr lang="en-US" sz="1200" b="1" dirty="0" smtClean="0">
                <a:latin typeface="Times New Roman" pitchFamily="18" charset="0"/>
                <a:cs typeface="Times New Roman" pitchFamily="18" charset="0"/>
              </a:rPr>
              <a:t>										       PRANAVI PULICHEARLA(221710302050)</a:t>
            </a:r>
            <a:endParaRPr lang="en-US" sz="1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863" y="414068"/>
            <a:ext cx="8596312" cy="6116127"/>
          </a:xfrm>
        </p:spPr>
        <p:txBody>
          <a:bodyPr/>
          <a:lstStyle/>
          <a:p>
            <a:pPr>
              <a:buFont typeface="Wingdings" pitchFamily="2" charset="2"/>
              <a:buChar char="Ø"/>
            </a:pPr>
            <a:r>
              <a:rPr lang="en-US" sz="2400" b="1" dirty="0" smtClean="0">
                <a:latin typeface="Times New Roman" pitchFamily="18" charset="0"/>
                <a:cs typeface="Times New Roman" pitchFamily="18" charset="0"/>
              </a:rPr>
              <a:t>Data</a:t>
            </a:r>
          </a:p>
          <a:p>
            <a:pPr>
              <a:lnSpc>
                <a:spcPct val="150000"/>
              </a:lnSpc>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If machine learning is getting insights out of data, what data we have? How does it match the problem definition? Is our data structured or unstructured? Static or streaming?</a:t>
            </a:r>
          </a:p>
          <a:p>
            <a:pPr algn="just">
              <a:lnSpc>
                <a:spcPct val="150000"/>
              </a:lnSpc>
              <a:buNone/>
            </a:pP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In our project we are using </a:t>
            </a:r>
            <a:r>
              <a:rPr lang="en-US" sz="2200" b="1" dirty="0" smtClean="0">
                <a:latin typeface="Times New Roman" pitchFamily="18" charset="0"/>
                <a:cs typeface="Times New Roman" pitchFamily="18" charset="0"/>
              </a:rPr>
              <a:t>Structured Data </a:t>
            </a:r>
            <a:r>
              <a:rPr lang="en-US" sz="2200" dirty="0" smtClean="0">
                <a:latin typeface="Times New Roman" pitchFamily="18" charset="0"/>
                <a:cs typeface="Times New Roman" pitchFamily="18" charset="0"/>
              </a:rPr>
              <a:t>which is in the form CSV(comma separated value) file.</a:t>
            </a:r>
          </a:p>
          <a:p>
            <a:pPr algn="just">
              <a:lnSpc>
                <a:spcPct val="150000"/>
              </a:lnSpc>
              <a:buNone/>
            </a:pPr>
            <a:endParaRPr lang="en-US" sz="2200" dirty="0" smtClean="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cstate="print"/>
          <a:srcRect/>
          <a:stretch>
            <a:fillRect/>
          </a:stretch>
        </p:blipFill>
        <p:spPr bwMode="auto">
          <a:xfrm>
            <a:off x="2930106" y="4011283"/>
            <a:ext cx="4626634" cy="2285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863" y="474453"/>
            <a:ext cx="8596312" cy="5986731"/>
          </a:xfrm>
        </p:spPr>
        <p:txBody>
          <a:bodyPr/>
          <a:lstStyle/>
          <a:p>
            <a:r>
              <a:rPr lang="en-US" sz="2400" b="1" dirty="0" smtClean="0">
                <a:latin typeface="Times New Roman" pitchFamily="18" charset="0"/>
                <a:cs typeface="Times New Roman" pitchFamily="18" charset="0"/>
              </a:rPr>
              <a:t>Evaluation</a:t>
            </a:r>
          </a:p>
          <a:p>
            <a:pPr algn="just">
              <a:lnSpc>
                <a:spcPct val="150000"/>
              </a:lnSpc>
              <a:buNone/>
            </a:pPr>
            <a:r>
              <a:rPr lang="en-US" sz="2400" dirty="0" smtClean="0">
                <a:latin typeface="Times New Roman" pitchFamily="18" charset="0"/>
                <a:cs typeface="Times New Roman" pitchFamily="18" charset="0"/>
              </a:rPr>
              <a:t>    What defines success? Is a 95% accurate machine learning model good enough</a:t>
            </a:r>
            <a:r>
              <a:rPr lang="en-US" sz="2400" b="1" dirty="0" smtClean="0">
                <a:latin typeface="Times New Roman" pitchFamily="18" charset="0"/>
                <a:cs typeface="Times New Roman" pitchFamily="18" charset="0"/>
              </a:rPr>
              <a:t>?</a:t>
            </a:r>
          </a:p>
          <a:p>
            <a:pPr algn="just">
              <a:lnSpc>
                <a:spcPct val="150000"/>
              </a:lnSpc>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There are different evaluation metrics for classification, regression and recommendation problems. Which one we choose will depend on our goal</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lnSpc>
                <a:spcPct val="150000"/>
              </a:lnSpc>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12290" name="AutoShape 2" descr="Evaluation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f.jpg"/>
          <p:cNvPicPr>
            <a:picLocks noChangeAspect="1"/>
          </p:cNvPicPr>
          <p:nvPr/>
        </p:nvPicPr>
        <p:blipFill>
          <a:blip r:embed="rId2"/>
          <a:stretch>
            <a:fillRect/>
          </a:stretch>
        </p:blipFill>
        <p:spPr>
          <a:xfrm>
            <a:off x="4713616" y="3485071"/>
            <a:ext cx="4171591" cy="239814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863" y="310552"/>
            <a:ext cx="8596312" cy="5731474"/>
          </a:xfrm>
        </p:spPr>
        <p:txBody>
          <a:bodyPr/>
          <a:lstStyle/>
          <a:p>
            <a:r>
              <a:rPr lang="en-US" sz="2400" b="1" dirty="0" smtClean="0">
                <a:latin typeface="Times New Roman" pitchFamily="18" charset="0"/>
                <a:cs typeface="Times New Roman" pitchFamily="18" charset="0"/>
              </a:rPr>
              <a:t>Features</a:t>
            </a:r>
          </a:p>
          <a:p>
            <a:pPr>
              <a:lnSpc>
                <a:spcPct val="150000"/>
              </a:lnSpc>
              <a:buNone/>
            </a:pPr>
            <a:r>
              <a:rPr lang="en-US" sz="2400" dirty="0" smtClean="0">
                <a:latin typeface="Times New Roman" pitchFamily="18" charset="0"/>
                <a:cs typeface="Times New Roman" pitchFamily="18" charset="0"/>
              </a:rPr>
              <a:t>    What features does your data have and which can you use to build your model?</a:t>
            </a:r>
          </a:p>
          <a:p>
            <a:pPr>
              <a:lnSpc>
                <a:spcPct val="150000"/>
              </a:lnSpc>
              <a:buNone/>
            </a:pPr>
            <a:r>
              <a:rPr lang="en-US" sz="2400" dirty="0" smtClean="0">
                <a:latin typeface="Times New Roman" pitchFamily="18" charset="0"/>
                <a:cs typeface="Times New Roman" pitchFamily="18" charset="0"/>
              </a:rPr>
              <a:t>    The three main types of features are </a:t>
            </a:r>
          </a:p>
          <a:p>
            <a:pPr>
              <a:lnSpc>
                <a:spcPct val="150000"/>
              </a:lnSpc>
              <a:buFont typeface="Arial" pitchFamily="34" charset="0"/>
              <a:buChar char="•"/>
            </a:pPr>
            <a:r>
              <a:rPr lang="en-US" sz="2400" dirty="0" smtClean="0">
                <a:latin typeface="Times New Roman" pitchFamily="18" charset="0"/>
                <a:cs typeface="Times New Roman" pitchFamily="18" charset="0"/>
              </a:rPr>
              <a:t>Categorical features</a:t>
            </a:r>
          </a:p>
          <a:p>
            <a:pPr>
              <a:lnSpc>
                <a:spcPct val="150000"/>
              </a:lnSpc>
              <a:buFont typeface="Arial" pitchFamily="34" charset="0"/>
              <a:buChar char="•"/>
            </a:pPr>
            <a:r>
              <a:rPr lang="en-US" sz="2400" dirty="0" smtClean="0">
                <a:latin typeface="Times New Roman" pitchFamily="18" charset="0"/>
                <a:cs typeface="Times New Roman" pitchFamily="18" charset="0"/>
              </a:rPr>
              <a:t>Continuous (or numerical) features</a:t>
            </a:r>
          </a:p>
          <a:p>
            <a:pPr>
              <a:lnSpc>
                <a:spcPct val="150000"/>
              </a:lnSpc>
              <a:buFont typeface="Arial" pitchFamily="34" charset="0"/>
              <a:buChar char="•"/>
            </a:pPr>
            <a:r>
              <a:rPr lang="en-US" sz="2400" dirty="0" smtClean="0">
                <a:latin typeface="Times New Roman" pitchFamily="18" charset="0"/>
                <a:cs typeface="Times New Roman" pitchFamily="18" charset="0"/>
              </a:rPr>
              <a:t>Derived features</a:t>
            </a:r>
          </a:p>
          <a:p>
            <a:pPr>
              <a:lnSpc>
                <a:spcPct val="150000"/>
              </a:lnSpc>
              <a:buNone/>
            </a:pPr>
            <a:r>
              <a:rPr lang="en-US" sz="2400" dirty="0" smtClean="0">
                <a:latin typeface="Times New Roman" pitchFamily="18" charset="0"/>
                <a:cs typeface="Times New Roman" pitchFamily="18" charset="0"/>
              </a:rPr>
              <a:t>    Our data consists of </a:t>
            </a:r>
            <a:r>
              <a:rPr lang="en-US" sz="2400" b="1" dirty="0" smtClean="0">
                <a:latin typeface="Times New Roman" pitchFamily="18" charset="0"/>
                <a:cs typeface="Times New Roman" pitchFamily="18" charset="0"/>
              </a:rPr>
              <a:t>Numerical features</a:t>
            </a:r>
            <a:r>
              <a:rPr lang="en-US" sz="2400" dirty="0" smtClean="0">
                <a:latin typeface="Times New Roman" pitchFamily="18" charset="0"/>
                <a:cs typeface="Times New Roman" pitchFamily="18" charset="0"/>
              </a:rPr>
              <a:t> i.e. numbers.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863" y="534838"/>
            <a:ext cx="9061360" cy="5507187"/>
          </a:xfrm>
        </p:spPr>
        <p:txBody>
          <a:bodyPr/>
          <a:lstStyle/>
          <a:p>
            <a:pPr>
              <a:lnSpc>
                <a:spcPct val="150000"/>
              </a:lnSpc>
            </a:pPr>
            <a:r>
              <a:rPr lang="en-US" sz="2400" b="1" dirty="0" smtClean="0">
                <a:latin typeface="Times New Roman" pitchFamily="18" charset="0"/>
                <a:cs typeface="Times New Roman" pitchFamily="18" charset="0"/>
              </a:rPr>
              <a:t>Modeling</a:t>
            </a:r>
          </a:p>
          <a:p>
            <a:pPr>
              <a:lnSpc>
                <a:spcPct val="150000"/>
              </a:lnSpc>
              <a:buNone/>
            </a:pPr>
            <a:r>
              <a:rPr lang="en-US" sz="2400" dirty="0" smtClean="0">
                <a:latin typeface="Times New Roman" pitchFamily="18" charset="0"/>
                <a:cs typeface="Times New Roman" pitchFamily="18" charset="0"/>
              </a:rPr>
              <a:t>     Which model should you choose? How can you improve it? How do you compare it with other models?</a:t>
            </a:r>
          </a:p>
          <a:p>
            <a:pPr>
              <a:lnSpc>
                <a:spcPct val="150000"/>
              </a:lnSpc>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Modeling breaks into three parts, </a:t>
            </a:r>
          </a:p>
          <a:p>
            <a:pPr>
              <a:lnSpc>
                <a:spcPct val="150000"/>
              </a:lnSpc>
              <a:buFont typeface="Wingdings" pitchFamily="2" charset="2"/>
              <a:buChar char="§"/>
            </a:pPr>
            <a:r>
              <a:rPr lang="en-US" sz="2400" dirty="0" smtClean="0">
                <a:latin typeface="Times New Roman" pitchFamily="18" charset="0"/>
                <a:cs typeface="Times New Roman" pitchFamily="18" charset="0"/>
              </a:rPr>
              <a:t>Choosing a model</a:t>
            </a:r>
          </a:p>
          <a:p>
            <a:pPr>
              <a:lnSpc>
                <a:spcPct val="150000"/>
              </a:lnSpc>
              <a:buFont typeface="Wingdings" pitchFamily="2" charset="2"/>
              <a:buChar char="§"/>
            </a:pPr>
            <a:r>
              <a:rPr lang="en-US" sz="2400" dirty="0" smtClean="0">
                <a:latin typeface="Times New Roman" pitchFamily="18" charset="0"/>
                <a:cs typeface="Times New Roman" pitchFamily="18" charset="0"/>
              </a:rPr>
              <a:t>Improving a model</a:t>
            </a:r>
          </a:p>
          <a:p>
            <a:pPr>
              <a:lnSpc>
                <a:spcPct val="150000"/>
              </a:lnSpc>
              <a:buFont typeface="Wingdings" pitchFamily="2" charset="2"/>
              <a:buChar char="§"/>
            </a:pPr>
            <a:r>
              <a:rPr lang="en-US" sz="2400" dirty="0" smtClean="0">
                <a:latin typeface="Times New Roman" pitchFamily="18" charset="0"/>
                <a:cs typeface="Times New Roman" pitchFamily="18" charset="0"/>
              </a:rPr>
              <a:t>Comparing it with others.</a:t>
            </a:r>
            <a:endParaRPr lang="en-US" sz="2400"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5331123" y="2613805"/>
            <a:ext cx="4252823" cy="28984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996" y="109268"/>
            <a:ext cx="8596312" cy="1176068"/>
          </a:xfrm>
        </p:spPr>
        <p:txBody>
          <a:bodyPr>
            <a:noAutofit/>
          </a:bodyPr>
          <a:lstStyle/>
          <a:p>
            <a:pPr algn="ct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Development of Machine Learning Model</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55502" y="1401462"/>
            <a:ext cx="8596312" cy="5335768"/>
          </a:xfrm>
        </p:spPr>
        <p:txBody>
          <a:bodyPr/>
          <a:lstStyle/>
          <a:p>
            <a:pPr>
              <a:lnSpc>
                <a:spcPct val="150000"/>
              </a:lnSpc>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Input</a:t>
            </a:r>
            <a:r>
              <a:rPr lang="en-US" dirty="0" smtClean="0">
                <a:latin typeface="Times New Roman" pitchFamily="18" charset="0"/>
                <a:cs typeface="Times New Roman" pitchFamily="18" charset="0"/>
              </a:rPr>
              <a:t>: Source of Food item  </a:t>
            </a:r>
          </a:p>
          <a:p>
            <a:pPr>
              <a:lnSpc>
                <a:spcPct val="150000"/>
              </a:lnSpc>
              <a:buNone/>
            </a:pP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Output</a:t>
            </a:r>
            <a:r>
              <a:rPr lang="en-US" dirty="0" smtClean="0">
                <a:latin typeface="Times New Roman" pitchFamily="18" charset="0"/>
                <a:cs typeface="Times New Roman" pitchFamily="18" charset="0"/>
              </a:rPr>
              <a:t>: Food item is spoilt or not  </a:t>
            </a:r>
          </a:p>
          <a:p>
            <a:pPr>
              <a:lnSpc>
                <a:spcPct val="150000"/>
              </a:lnSpc>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Training Data</a:t>
            </a:r>
            <a:r>
              <a:rPr lang="en-US" dirty="0" smtClean="0">
                <a:latin typeface="Times New Roman" pitchFamily="18" charset="0"/>
                <a:cs typeface="Times New Roman" pitchFamily="18" charset="0"/>
              </a:rPr>
              <a:t>: Instances of spoilt/unspoilt food item, oxygen and ammonia concentrations for each sample.</a:t>
            </a:r>
          </a:p>
          <a:p>
            <a:pPr>
              <a:lnSpc>
                <a:spcPct val="150000"/>
              </a:lnSpc>
              <a:buNone/>
            </a:pPr>
            <a:r>
              <a:rPr lang="en-US" sz="2000" b="1" dirty="0" smtClean="0">
                <a:latin typeface="Times New Roman" pitchFamily="18" charset="0"/>
                <a:cs typeface="Times New Roman" pitchFamily="18" charset="0"/>
              </a:rPr>
              <a:t>Algorithm Used</a:t>
            </a:r>
          </a:p>
          <a:p>
            <a:pPr marL="285750" indent="-285750" fontAlgn="auto">
              <a:lnSpc>
                <a:spcPct val="150000"/>
              </a:lnSpc>
              <a:spcBef>
                <a:spcPts val="0"/>
              </a:spcBef>
              <a:spcAft>
                <a:spcPts val="0"/>
              </a:spcAft>
              <a:buNone/>
              <a:defRPr/>
            </a:pPr>
            <a:r>
              <a:rPr lang="en-US" b="1" dirty="0" smtClean="0">
                <a:latin typeface="Times New Roman" panose="02020603050405020304" pitchFamily="18" charset="0"/>
                <a:cs typeface="Times New Roman" panose="02020603050405020304" pitchFamily="18" charset="0"/>
              </a:rPr>
              <a:t>Logistic regression:</a:t>
            </a:r>
          </a:p>
          <a:p>
            <a:pPr marL="285750" indent="-285750" algn="just" fontAlgn="auto">
              <a:lnSpc>
                <a:spcPct val="150000"/>
              </a:lnSpc>
              <a:spcBef>
                <a:spcPts val="0"/>
              </a:spcBef>
              <a:spcAft>
                <a:spcPts val="0"/>
              </a:spcAft>
              <a:buClr>
                <a:schemeClr val="tx1"/>
              </a:buClr>
              <a:buFont typeface="Arial" pitchFamily="34" charset="0"/>
              <a:buChar char="•"/>
              <a:defRPr/>
            </a:pPr>
            <a:r>
              <a:rPr lang="en-US" dirty="0" smtClean="0">
                <a:latin typeface="Times New Roman" panose="02020603050405020304" pitchFamily="18" charset="0"/>
                <a:cs typeface="Times New Roman" panose="02020603050405020304" pitchFamily="18" charset="0"/>
              </a:rPr>
              <a:t>This is a machine learning model that outputs the probability of a particular input instance belonging to a particular class.</a:t>
            </a:r>
          </a:p>
          <a:p>
            <a:pPr marL="285750" indent="-285750" algn="just" fontAlgn="auto">
              <a:lnSpc>
                <a:spcPct val="150000"/>
              </a:lnSpc>
              <a:spcBef>
                <a:spcPts val="0"/>
              </a:spcBef>
              <a:spcAft>
                <a:spcPts val="0"/>
              </a:spcAft>
              <a:buClr>
                <a:schemeClr val="tx1"/>
              </a:buClr>
              <a:buFont typeface="Arial" pitchFamily="34" charset="0"/>
              <a:buChar char="•"/>
              <a:defRPr/>
            </a:pPr>
            <a:r>
              <a:rPr lang="en-US" dirty="0" smtClean="0">
                <a:latin typeface="Times New Roman" panose="02020603050405020304" pitchFamily="18" charset="0"/>
                <a:cs typeface="Times New Roman" panose="02020603050405020304" pitchFamily="18" charset="0"/>
              </a:rPr>
              <a:t> In this case output class are binary: ‘Spoilt’, ‘Not Spoilt’. Hence, we obtain its probabilities of being spoilt for different days. </a:t>
            </a:r>
          </a:p>
          <a:p>
            <a:pPr>
              <a:lnSpc>
                <a:spcPct val="150000"/>
              </a:lnSpc>
              <a:buNone/>
            </a:pPr>
            <a:endParaRPr lang="en-US" b="1" dirty="0" smtClean="0">
              <a:latin typeface="Times New Roman" pitchFamily="18" charset="0"/>
              <a:cs typeface="Times New Roman" pitchFamily="18" charset="0"/>
            </a:endParaRPr>
          </a:p>
          <a:p>
            <a:pPr>
              <a:lnSpc>
                <a:spcPct val="150000"/>
              </a:lnSpc>
              <a:buNone/>
            </a:pP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863" y="552092"/>
            <a:ext cx="8596312" cy="5489934"/>
          </a:xfrm>
        </p:spPr>
        <p:txBody>
          <a:bodyPr/>
          <a:lstStyle/>
          <a:p>
            <a:r>
              <a:rPr lang="en-US" sz="2400" b="1" dirty="0" smtClean="0">
                <a:latin typeface="Times New Roman" pitchFamily="18" charset="0"/>
                <a:cs typeface="Times New Roman" pitchFamily="18" charset="0"/>
              </a:rPr>
              <a:t>Experimentation</a:t>
            </a:r>
          </a:p>
          <a:p>
            <a:pPr algn="just">
              <a:lnSpc>
                <a:spcPct val="150000"/>
              </a:lnSpc>
              <a:buNone/>
            </a:pPr>
            <a:r>
              <a:rPr lang="en-US" sz="2400" dirty="0" smtClean="0">
                <a:latin typeface="Times New Roman" pitchFamily="18" charset="0"/>
                <a:cs typeface="Times New Roman" pitchFamily="18" charset="0"/>
              </a:rPr>
              <a:t>    What else could we try? How do the other steps change based on what we’ve found? Does our deployed model do as we expected?</a:t>
            </a:r>
          </a:p>
          <a:p>
            <a:pPr>
              <a:lnSpc>
                <a:spcPct val="150000"/>
              </a:lnSpc>
              <a:buNone/>
            </a:pPr>
            <a:r>
              <a:rPr lang="en-US" sz="2400" dirty="0" smtClean="0">
                <a:latin typeface="Times New Roman" pitchFamily="18" charset="0"/>
                <a:cs typeface="Times New Roman" pitchFamily="18" charset="0"/>
              </a:rPr>
              <a:t>    This step involves all the other steps. Because machine learning is a highly iterative process, you’ll want to make sure your experiments are actionable.</a:t>
            </a:r>
          </a:p>
          <a:p>
            <a:pPr>
              <a:lnSpc>
                <a:spcPct val="150000"/>
              </a:lnSpc>
              <a:buNone/>
            </a:pPr>
            <a:r>
              <a:rPr lang="en-US" sz="2400" dirty="0" smtClean="0">
                <a:latin typeface="Times New Roman" pitchFamily="18" charset="0"/>
                <a:cs typeface="Times New Roman" pitchFamily="18" charset="0"/>
              </a:rPr>
              <a:t>    Our biggest goal should be minimizing the time between offline experiments and online experiments.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731" y="195532"/>
            <a:ext cx="8596312" cy="701615"/>
          </a:xfrm>
        </p:spPr>
        <p:txBody>
          <a:bodyPr/>
          <a:lstStyle/>
          <a:p>
            <a:pPr algn="ctr"/>
            <a:r>
              <a:rPr lang="en-US" dirty="0" smtClean="0">
                <a:solidFill>
                  <a:schemeClr val="tx1"/>
                </a:solidFill>
                <a:latin typeface="Times New Roman" pitchFamily="18" charset="0"/>
                <a:cs typeface="Times New Roman" pitchFamily="18" charset="0"/>
              </a:rPr>
              <a:t>Design of Project</a:t>
            </a:r>
            <a:endParaRPr lang="en-US" dirty="0">
              <a:solidFill>
                <a:schemeClr val="tx1"/>
              </a:solidFill>
              <a:latin typeface="Times New Roman" pitchFamily="18" charset="0"/>
              <a:cs typeface="Times New Roman" pitchFamily="18" charset="0"/>
            </a:endParaRPr>
          </a:p>
        </p:txBody>
      </p:sp>
      <p:pic>
        <p:nvPicPr>
          <p:cNvPr id="4" name="Content Placeholder 3" descr="e.jpg"/>
          <p:cNvPicPr>
            <a:picLocks noGrp="1" noChangeAspect="1"/>
          </p:cNvPicPr>
          <p:nvPr>
            <p:ph idx="1"/>
          </p:nvPr>
        </p:nvPicPr>
        <p:blipFill>
          <a:blip r:embed="rId2"/>
          <a:stretch>
            <a:fillRect/>
          </a:stretch>
        </p:blipFill>
        <p:spPr>
          <a:xfrm>
            <a:off x="1949570" y="966788"/>
            <a:ext cx="6461185" cy="556340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sz="4000" dirty="0" smtClean="0">
                <a:solidFill>
                  <a:schemeClr val="tx1"/>
                </a:solidFill>
                <a:latin typeface="Times New Roman" pitchFamily="18" charset="0"/>
                <a:cs typeface="Times New Roman" pitchFamily="18" charset="0"/>
              </a:rPr>
              <a:t>Conclusion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lnSpc>
                <a:spcPct val="150000"/>
              </a:lnSpc>
              <a:buNone/>
            </a:pPr>
            <a:r>
              <a:rPr lang="en-US" dirty="0" smtClean="0">
                <a:latin typeface="Times New Roman" pitchFamily="18" charset="0"/>
                <a:cs typeface="Times New Roman" pitchFamily="18" charset="0"/>
              </a:rPr>
              <a:t>      An exhaustive research has led us to conclude that the food industry can be revolutionized by a simple combination of sensors, IoT and machine learning. After integration, this model will create a competition between food manufacturers to sell more healthy food and create awareness among consumer to purchase more healthy food.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368" y="1608497"/>
            <a:ext cx="8596312" cy="3881437"/>
          </a:xfrm>
        </p:spPr>
        <p:txBody>
          <a:bodyPr/>
          <a:lstStyle/>
          <a:p>
            <a:pPr>
              <a:buNone/>
            </a:pPr>
            <a:r>
              <a:rPr lang="en-US" sz="3000" b="1" dirty="0" smtClean="0">
                <a:latin typeface="Times New Roman" pitchFamily="18" charset="0"/>
                <a:cs typeface="Times New Roman" pitchFamily="18" charset="0"/>
              </a:rPr>
              <a:t>                               </a:t>
            </a:r>
          </a:p>
          <a:p>
            <a:pPr>
              <a:buNone/>
            </a:pPr>
            <a:endParaRPr lang="en-US" sz="3000" b="1" dirty="0" smtClean="0">
              <a:latin typeface="Times New Roman" pitchFamily="18" charset="0"/>
              <a:cs typeface="Times New Roman" pitchFamily="18" charset="0"/>
            </a:endParaRPr>
          </a:p>
          <a:p>
            <a:pPr>
              <a:buNone/>
            </a:pPr>
            <a:r>
              <a:rPr lang="en-US" sz="3000" b="1" dirty="0" smtClean="0">
                <a:latin typeface="Times New Roman" pitchFamily="18" charset="0"/>
                <a:cs typeface="Times New Roman" pitchFamily="18" charset="0"/>
              </a:rPr>
              <a:t>                                 Any Queries ?</a:t>
            </a:r>
            <a:endParaRPr lang="en-US" sz="3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764" y="1617124"/>
            <a:ext cx="8596312" cy="3881437"/>
          </a:xfrm>
        </p:spPr>
        <p:style>
          <a:lnRef idx="2">
            <a:schemeClr val="accent2"/>
          </a:lnRef>
          <a:fillRef idx="1">
            <a:schemeClr val="lt1"/>
          </a:fillRef>
          <a:effectRef idx="0">
            <a:schemeClr val="accent2"/>
          </a:effectRef>
          <a:fontRef idx="minor">
            <a:schemeClr val="dk1"/>
          </a:fontRef>
        </p:style>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buNone/>
            </a:pPr>
            <a:endPar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a:p>
            <a:pPr>
              <a:buNone/>
            </a:pPr>
            <a:endPar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a:p>
            <a:pPr>
              <a:buNone/>
            </a:pP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T</a:t>
            </a:r>
            <a:r>
              <a:rPr lang="en-US" sz="36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hank you</a:t>
            </a:r>
            <a:endPar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buNone/>
            </a:pPr>
            <a:endPar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05" y="143774"/>
            <a:ext cx="8596312" cy="658483"/>
          </a:xfrm>
        </p:spPr>
        <p:txBody>
          <a:bodyPr/>
          <a:lstStyle/>
          <a:p>
            <a:r>
              <a:rPr lang="en-US" dirty="0" smtClean="0">
                <a:solidFill>
                  <a:schemeClr val="tx1"/>
                </a:solidFill>
                <a:latin typeface="Times New Roman" pitchFamily="18" charset="0"/>
                <a:cs typeface="Times New Roman" pitchFamily="18" charset="0"/>
              </a:rPr>
              <a:t>Contents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08852" y="1483743"/>
            <a:ext cx="8596312" cy="4425351"/>
          </a:xfrm>
        </p:spPr>
        <p:txBody>
          <a:bodyPr/>
          <a:lstStyle/>
          <a:p>
            <a:pPr>
              <a:buClr>
                <a:schemeClr val="tx1"/>
              </a:buClr>
              <a:buFont typeface="Wingdings" pitchFamily="2" charset="2"/>
              <a:buChar char="Ø"/>
            </a:pPr>
            <a:r>
              <a:rPr lang="en-US" dirty="0" smtClean="0">
                <a:latin typeface="Times New Roman" pitchFamily="18" charset="0"/>
                <a:cs typeface="Times New Roman" pitchFamily="18" charset="0"/>
              </a:rPr>
              <a:t>Base Paper</a:t>
            </a:r>
          </a:p>
          <a:p>
            <a:pPr>
              <a:buClr>
                <a:schemeClr val="tx1"/>
              </a:buClr>
              <a:buFont typeface="Wingdings" pitchFamily="2" charset="2"/>
              <a:buChar char="Ø"/>
            </a:pPr>
            <a:r>
              <a:rPr lang="en-US" dirty="0" smtClean="0">
                <a:latin typeface="Times New Roman" pitchFamily="18" charset="0"/>
                <a:cs typeface="Times New Roman" pitchFamily="18" charset="0"/>
              </a:rPr>
              <a:t>Problem Statement</a:t>
            </a:r>
          </a:p>
          <a:p>
            <a:pPr>
              <a:buClr>
                <a:schemeClr val="tx1"/>
              </a:buClr>
              <a:buFont typeface="Wingdings" pitchFamily="2" charset="2"/>
              <a:buChar char="Ø"/>
            </a:pPr>
            <a:r>
              <a:rPr lang="en-US" dirty="0" smtClean="0">
                <a:latin typeface="Times New Roman" pitchFamily="18" charset="0"/>
                <a:cs typeface="Times New Roman" pitchFamily="18" charset="0"/>
              </a:rPr>
              <a:t>Feasibility Study</a:t>
            </a:r>
          </a:p>
          <a:p>
            <a:pPr>
              <a:buClr>
                <a:schemeClr val="tx1"/>
              </a:buClr>
              <a:buFont typeface="Wingdings" pitchFamily="2" charset="2"/>
              <a:buChar char="Ø"/>
            </a:pPr>
            <a:r>
              <a:rPr lang="en-US" dirty="0" smtClean="0">
                <a:latin typeface="Times New Roman" pitchFamily="18" charset="0"/>
                <a:cs typeface="Times New Roman" pitchFamily="18" charset="0"/>
              </a:rPr>
              <a:t>Architecture </a:t>
            </a:r>
            <a:r>
              <a:rPr lang="en-US" dirty="0" smtClean="0">
                <a:latin typeface="Times New Roman" pitchFamily="18" charset="0"/>
                <a:cs typeface="Times New Roman" pitchFamily="18" charset="0"/>
              </a:rPr>
              <a:t>of Machine Learning Project</a:t>
            </a:r>
          </a:p>
          <a:p>
            <a:pPr>
              <a:buClr>
                <a:schemeClr val="tx1"/>
              </a:buClr>
              <a:buFont typeface="Wingdings" pitchFamily="2" charset="2"/>
              <a:buChar char="Ø"/>
            </a:pPr>
            <a:r>
              <a:rPr lang="en-US" dirty="0" smtClean="0">
                <a:latin typeface="Times New Roman" pitchFamily="18" charset="0"/>
                <a:cs typeface="Times New Roman" pitchFamily="18" charset="0"/>
              </a:rPr>
              <a:t>Design of Machine Learning Project</a:t>
            </a:r>
          </a:p>
          <a:p>
            <a:pPr>
              <a:buClr>
                <a:schemeClr val="tx1"/>
              </a:buClr>
              <a:buFont typeface="Wingdings" pitchFamily="2" charset="2"/>
              <a:buChar char="Ø"/>
            </a:pPr>
            <a:r>
              <a:rPr lang="en-US" dirty="0" smtClean="0">
                <a:latin typeface="Times New Roman" pitchFamily="18" charset="0"/>
                <a:cs typeface="Times New Roman" pitchFamily="18" charset="0"/>
              </a:rPr>
              <a:t>Conclusion</a:t>
            </a:r>
            <a:endParaRPr lang="en-US" dirty="0" smtClean="0">
              <a:latin typeface="Times New Roman" pitchFamily="18" charset="0"/>
              <a:cs typeface="Times New Roman" pitchFamily="18" charset="0"/>
            </a:endParaRPr>
          </a:p>
          <a:p>
            <a:pPr>
              <a:buClr>
                <a:schemeClr val="tx1"/>
              </a:buClr>
              <a:buFont typeface="Wingdings" pitchFamily="2" charset="2"/>
              <a:buChar char="Ø"/>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Base Paper</a:t>
            </a:r>
            <a:endParaRPr lang="en-US" dirty="0">
              <a:solidFill>
                <a:schemeClr val="tx1"/>
              </a:solidFill>
              <a:latin typeface="Times New Roman" pitchFamily="18" charset="0"/>
              <a:cs typeface="Times New Roman" pitchFamily="18" charset="0"/>
            </a:endParaRPr>
          </a:p>
        </p:txBody>
      </p:sp>
      <p:sp>
        <p:nvSpPr>
          <p:cNvPr id="5" name="Title 1"/>
          <p:cNvSpPr>
            <a:spLocks noGrp="1"/>
          </p:cNvSpPr>
          <p:nvPr>
            <p:ph idx="1"/>
          </p:nvPr>
        </p:nvSpPr>
        <p:spPr bwMode="auto">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lgn="just">
              <a:lnSpc>
                <a:spcPct val="150000"/>
              </a:lnSpc>
              <a:buNone/>
            </a:pPr>
            <a:r>
              <a:rPr lang="en-US" b="1" dirty="0" smtClean="0">
                <a:latin typeface="Times New Roman" pitchFamily="18" charset="0"/>
                <a:cs typeface="Times New Roman" pitchFamily="18" charset="0"/>
              </a:rPr>
              <a:t>Journal name </a:t>
            </a:r>
            <a:r>
              <a:rPr lang="en-US" dirty="0" smtClean="0">
                <a:latin typeface="Times New Roman" pitchFamily="18" charset="0"/>
                <a:cs typeface="Times New Roman" pitchFamily="18" charset="0"/>
              </a:rPr>
              <a:t>: International Conference on Emerging Trends in Information Technology   and Engineering (ic-ETITE)</a:t>
            </a:r>
          </a:p>
          <a:p>
            <a:pPr algn="just">
              <a:lnSpc>
                <a:spcPct val="150000"/>
              </a:lnSpc>
              <a:buNone/>
            </a:pPr>
            <a:r>
              <a:rPr lang="en-US" b="1" dirty="0" smtClean="0">
                <a:latin typeface="Times New Roman" pitchFamily="18" charset="0"/>
                <a:cs typeface="Times New Roman" pitchFamily="18" charset="0"/>
              </a:rPr>
              <a:t>Published in     </a:t>
            </a:r>
            <a:r>
              <a:rPr lang="en-US" dirty="0" smtClean="0">
                <a:latin typeface="Times New Roman" pitchFamily="18" charset="0"/>
                <a:cs typeface="Times New Roman" pitchFamily="18" charset="0"/>
              </a:rPr>
              <a:t>:  2020</a:t>
            </a:r>
          </a:p>
          <a:p>
            <a:pPr algn="just">
              <a:lnSpc>
                <a:spcPct val="150000"/>
              </a:lnSpc>
              <a:buNone/>
            </a:pPr>
            <a:r>
              <a:rPr lang="en-US" b="1" dirty="0" smtClean="0">
                <a:latin typeface="Times New Roman" pitchFamily="18" charset="0"/>
                <a:cs typeface="Times New Roman" pitchFamily="18" charset="0"/>
              </a:rPr>
              <a:t>Publisher        </a:t>
            </a:r>
            <a:r>
              <a:rPr lang="en-US" dirty="0" smtClean="0">
                <a:latin typeface="Times New Roman" pitchFamily="18" charset="0"/>
                <a:cs typeface="Times New Roman" pitchFamily="18" charset="0"/>
              </a:rPr>
              <a:t>  :   IEEE</a:t>
            </a:r>
          </a:p>
          <a:p>
            <a:pPr algn="just">
              <a:lnSpc>
                <a:spcPct val="150000"/>
              </a:lnSpc>
              <a:buNone/>
            </a:pPr>
            <a:r>
              <a:rPr lang="en-US" b="1" dirty="0" smtClean="0">
                <a:latin typeface="Times New Roman" pitchFamily="18" charset="0"/>
                <a:cs typeface="Times New Roman" pitchFamily="18" charset="0"/>
              </a:rPr>
              <a:t>Input </a:t>
            </a:r>
            <a:r>
              <a:rPr lang="en-US" dirty="0" smtClean="0">
                <a:latin typeface="Times New Roman" pitchFamily="18" charset="0"/>
                <a:cs typeface="Times New Roman" pitchFamily="18" charset="0"/>
              </a:rPr>
              <a:t>                -     CSV file (coma separated values file).</a:t>
            </a:r>
          </a:p>
          <a:p>
            <a:pPr algn="just">
              <a:lnSpc>
                <a:spcPct val="150000"/>
              </a:lnSpc>
              <a:buNone/>
            </a:pPr>
            <a:r>
              <a:rPr lang="en-US" b="1" dirty="0" smtClean="0">
                <a:latin typeface="Times New Roman" pitchFamily="18" charset="0"/>
                <a:cs typeface="Times New Roman" pitchFamily="18" charset="0"/>
              </a:rPr>
              <a:t>Output </a:t>
            </a:r>
            <a:r>
              <a:rPr lang="en-US" dirty="0" smtClean="0">
                <a:latin typeface="Times New Roman" pitchFamily="18" charset="0"/>
                <a:cs typeface="Times New Roman" pitchFamily="18" charset="0"/>
              </a:rPr>
              <a:t>             -     Whether the food is spoilt or not.	</a:t>
            </a:r>
          </a:p>
          <a:p>
            <a:pPr algn="just">
              <a:lnSpc>
                <a:spcPct val="150000"/>
              </a:lnSpc>
              <a:buNone/>
            </a:pPr>
            <a:r>
              <a:rPr lang="en-US" b="1" dirty="0" smtClean="0">
                <a:latin typeface="Times New Roman" pitchFamily="18" charset="0"/>
                <a:cs typeface="Times New Roman" pitchFamily="18" charset="0"/>
              </a:rPr>
              <a:t>Algorithm         </a:t>
            </a:r>
            <a:r>
              <a:rPr lang="en-US" dirty="0" smtClean="0">
                <a:latin typeface="Times New Roman" pitchFamily="18" charset="0"/>
                <a:cs typeface="Times New Roman" pitchFamily="18" charset="0"/>
              </a:rPr>
              <a:t>-    Logistic  Regression</a:t>
            </a:r>
          </a:p>
          <a:p>
            <a:pPr algn="just">
              <a:lnSpc>
                <a:spcPct val="150000"/>
              </a:lnSpc>
              <a:buNone/>
            </a:pPr>
            <a:r>
              <a:rPr lang="en-US" dirty="0" smtClean="0">
                <a:latin typeface="Times New Roman" pitchFamily="18" charset="0"/>
                <a:cs typeface="Times New Roman" pitchFamily="18" charset="0"/>
              </a:rPr>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48" y="281796"/>
            <a:ext cx="8596312" cy="839638"/>
          </a:xfrm>
        </p:spPr>
        <p:txBody>
          <a:bodyPr/>
          <a:lstStyle/>
          <a:p>
            <a:pPr algn="ctr"/>
            <a:r>
              <a:rPr lang="en-US" dirty="0" smtClean="0">
                <a:solidFill>
                  <a:schemeClr val="tx1"/>
                </a:solidFill>
                <a:latin typeface="Times New Roman" pitchFamily="18" charset="0"/>
                <a:cs typeface="Times New Roman" pitchFamily="18" charset="0"/>
              </a:rPr>
              <a:t>Problem Statement</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863" y="1233578"/>
            <a:ext cx="8596312" cy="5132716"/>
          </a:xfrm>
        </p:spPr>
        <p:txBody>
          <a:bodyPr/>
          <a:lstStyle/>
          <a:p>
            <a:pPr>
              <a:lnSpc>
                <a:spcPct val="150000"/>
              </a:lnSpc>
              <a:buFont typeface="Wingdings" pitchFamily="2" charset="2"/>
              <a:buChar char="Ø"/>
            </a:pPr>
            <a:r>
              <a:rPr lang="en-US" sz="2400" dirty="0" smtClean="0">
                <a:latin typeface="Times New Roman" pitchFamily="18" charset="0"/>
                <a:cs typeface="Times New Roman" pitchFamily="18" charset="0"/>
              </a:rPr>
              <a:t> In </a:t>
            </a:r>
            <a:r>
              <a:rPr lang="en-US" sz="2400" dirty="0" smtClean="0">
                <a:latin typeface="Times New Roman" pitchFamily="18" charset="0"/>
                <a:cs typeface="Times New Roman" pitchFamily="18" charset="0"/>
              </a:rPr>
              <a:t>today's world, food spoilage is a </a:t>
            </a:r>
            <a:r>
              <a:rPr lang="en-US" sz="2400" dirty="0" smtClean="0">
                <a:latin typeface="Times New Roman" pitchFamily="18" charset="0"/>
                <a:cs typeface="Times New Roman" pitchFamily="18" charset="0"/>
              </a:rPr>
              <a:t>crucial problem </a:t>
            </a:r>
            <a:r>
              <a:rPr lang="en-US" sz="2400" dirty="0" smtClean="0">
                <a:latin typeface="Times New Roman" pitchFamily="18" charset="0"/>
                <a:cs typeface="Times New Roman" pitchFamily="18" charset="0"/>
              </a:rPr>
              <a:t>as consuming spoiled food </a:t>
            </a:r>
            <a:r>
              <a:rPr lang="en-US" sz="2400" dirty="0" smtClean="0">
                <a:latin typeface="Times New Roman" pitchFamily="18" charset="0"/>
                <a:cs typeface="Times New Roman" pitchFamily="18" charset="0"/>
              </a:rPr>
              <a:t>is harmful for consumers</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nSpc>
                <a:spcPct val="150000"/>
              </a:lnSpc>
              <a:buFont typeface="Wingdings" pitchFamily="2" charset="2"/>
              <a:buChar char="Ø"/>
            </a:pPr>
            <a:r>
              <a:rPr lang="en-US" sz="2400" dirty="0" smtClean="0">
                <a:latin typeface="Times New Roman" pitchFamily="18" charset="0"/>
                <a:cs typeface="Times New Roman" pitchFamily="18" charset="0"/>
              </a:rPr>
              <a:t>Our </a:t>
            </a:r>
            <a:r>
              <a:rPr lang="en-US" sz="2400" dirty="0" smtClean="0">
                <a:latin typeface="Times New Roman" pitchFamily="18" charset="0"/>
                <a:cs typeface="Times New Roman" pitchFamily="18" charset="0"/>
              </a:rPr>
              <a:t>project aims at detecting spoiled food </a:t>
            </a:r>
            <a:r>
              <a:rPr lang="en-US" sz="2400" dirty="0" smtClean="0">
                <a:latin typeface="Times New Roman" pitchFamily="18" charset="0"/>
                <a:cs typeface="Times New Roman" pitchFamily="18" charset="0"/>
              </a:rPr>
              <a:t>using appropriate </a:t>
            </a:r>
            <a:r>
              <a:rPr lang="en-US" sz="2400" dirty="0" smtClean="0">
                <a:latin typeface="Times New Roman" pitchFamily="18" charset="0"/>
                <a:cs typeface="Times New Roman" pitchFamily="18" charset="0"/>
              </a:rPr>
              <a:t>sensors and monitoring gases released by </a:t>
            </a:r>
            <a:r>
              <a:rPr lang="en-US" sz="2400" dirty="0" smtClean="0">
                <a:latin typeface="Times New Roman" pitchFamily="18" charset="0"/>
                <a:cs typeface="Times New Roman" pitchFamily="18" charset="0"/>
              </a:rPr>
              <a:t>the particular </a:t>
            </a:r>
            <a:r>
              <a:rPr lang="en-US" sz="2400" dirty="0" smtClean="0">
                <a:latin typeface="Times New Roman" pitchFamily="18" charset="0"/>
                <a:cs typeface="Times New Roman" pitchFamily="18" charset="0"/>
              </a:rPr>
              <a:t>food </a:t>
            </a:r>
            <a:r>
              <a:rPr lang="en-US" sz="2400" dirty="0" smtClean="0">
                <a:latin typeface="Times New Roman" pitchFamily="18" charset="0"/>
                <a:cs typeface="Times New Roman" pitchFamily="18" charset="0"/>
              </a:rPr>
              <a:t>item.</a:t>
            </a:r>
          </a:p>
          <a:p>
            <a:pPr>
              <a:lnSpc>
                <a:spcPct val="150000"/>
              </a:lnSpc>
              <a:buFont typeface="Wingdings" pitchFamily="2" charset="2"/>
              <a:buChar char="Ø"/>
            </a:pPr>
            <a:r>
              <a:rPr lang="en-US" sz="2400" dirty="0" smtClean="0">
                <a:latin typeface="Times New Roman" pitchFamily="18" charset="0"/>
                <a:cs typeface="Times New Roman" pitchFamily="18" charset="0"/>
              </a:rPr>
              <a:t>We plan on </a:t>
            </a:r>
            <a:r>
              <a:rPr lang="en-US" sz="2400" dirty="0" smtClean="0">
                <a:latin typeface="Times New Roman" pitchFamily="18" charset="0"/>
                <a:cs typeface="Times New Roman" pitchFamily="18" charset="0"/>
              </a:rPr>
              <a:t>implementing machine learning to this model so we </a:t>
            </a:r>
            <a:r>
              <a:rPr lang="en-US" sz="2400" dirty="0" smtClean="0">
                <a:latin typeface="Times New Roman" pitchFamily="18" charset="0"/>
                <a:cs typeface="Times New Roman" pitchFamily="18" charset="0"/>
              </a:rPr>
              <a:t>can estimate </a:t>
            </a:r>
            <a:r>
              <a:rPr lang="en-US" sz="2400" dirty="0" smtClean="0">
                <a:latin typeface="Times New Roman" pitchFamily="18" charset="0"/>
                <a:cs typeface="Times New Roman" pitchFamily="18" charset="0"/>
              </a:rPr>
              <a:t>how likely a food is going to get spoiled and in </a:t>
            </a:r>
            <a:r>
              <a:rPr lang="en-US" sz="2400" dirty="0" smtClean="0">
                <a:latin typeface="Times New Roman" pitchFamily="18" charset="0"/>
                <a:cs typeface="Times New Roman" pitchFamily="18" charset="0"/>
              </a:rPr>
              <a:t>what duration</a:t>
            </a:r>
            <a:r>
              <a:rPr lang="en-US" sz="2400" dirty="0" smtClean="0">
                <a:latin typeface="Times New Roman" pitchFamily="18" charset="0"/>
                <a:cs typeface="Times New Roman" pitchFamily="18" charset="0"/>
              </a:rPr>
              <a:t>, if brought from a particular vendor.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983" y="117894"/>
            <a:ext cx="8596312" cy="770626"/>
          </a:xfrm>
        </p:spPr>
        <p:txBody>
          <a:bodyPr>
            <a:noAutofit/>
          </a:bodyPr>
          <a:lstStyle/>
          <a:p>
            <a:pPr algn="ctr"/>
            <a:r>
              <a:rPr lang="en-US" sz="3400" dirty="0" smtClean="0">
                <a:solidFill>
                  <a:schemeClr val="tx1"/>
                </a:solidFill>
                <a:latin typeface="Times New Roman" pitchFamily="18" charset="0"/>
                <a:cs typeface="Times New Roman" pitchFamily="18" charset="0"/>
              </a:rPr>
              <a:t>Feasibility Study</a:t>
            </a:r>
            <a:br>
              <a:rPr lang="en-US" sz="3400" dirty="0" smtClean="0">
                <a:solidFill>
                  <a:schemeClr val="tx1"/>
                </a:solidFill>
                <a:latin typeface="Times New Roman" pitchFamily="18" charset="0"/>
                <a:cs typeface="Times New Roman" pitchFamily="18" charset="0"/>
              </a:rPr>
            </a:br>
            <a:endParaRPr lang="en-US" sz="34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12369" y="940278"/>
            <a:ext cx="8596312" cy="5451895"/>
          </a:xfrm>
        </p:spPr>
        <p:txBody>
          <a:bodyPr/>
          <a:lstStyle/>
          <a:p>
            <a:pPr algn="just">
              <a:lnSpc>
                <a:spcPct val="150000"/>
              </a:lnSpc>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feasibility study is an analysis that takes all of a project's relevant factors into account—including economic, technical, legal, and scheduling considerations—to ascertain the likelihood of </a:t>
            </a:r>
            <a:r>
              <a:rPr lang="en-US" dirty="0" smtClean="0">
                <a:latin typeface="Times New Roman" pitchFamily="18" charset="0"/>
                <a:cs typeface="Times New Roman" pitchFamily="18" charset="0"/>
              </a:rPr>
              <a:t>completing </a:t>
            </a:r>
            <a:r>
              <a:rPr lang="en-US" dirty="0" smtClean="0">
                <a:latin typeface="Times New Roman" pitchFamily="18" charset="0"/>
                <a:cs typeface="Times New Roman" pitchFamily="18" charset="0"/>
              </a:rPr>
              <a:t>the project successfully</a:t>
            </a:r>
            <a:r>
              <a:rPr lang="en-US" dirty="0" smtClean="0">
                <a:latin typeface="Times New Roman" pitchFamily="18" charset="0"/>
                <a:cs typeface="Times New Roman" pitchFamily="18" charset="0"/>
              </a:rPr>
              <a:t>.</a:t>
            </a:r>
          </a:p>
          <a:p>
            <a:pPr algn="just">
              <a:lnSpc>
                <a:spcPct val="150000"/>
              </a:lnSpc>
              <a:buNone/>
            </a:pPr>
            <a:r>
              <a:rPr lang="en-US" b="1" dirty="0" smtClean="0">
                <a:latin typeface="Times New Roman" pitchFamily="18" charset="0"/>
                <a:cs typeface="Times New Roman" pitchFamily="18" charset="0"/>
              </a:rPr>
              <a:t>Technical Feasibility</a:t>
            </a:r>
            <a:r>
              <a:rPr lang="en-US" b="1" dirty="0" smtClean="0">
                <a:latin typeface="Times New Roman" pitchFamily="18" charset="0"/>
                <a:cs typeface="Times New Roman" pitchFamily="18" charset="0"/>
              </a:rPr>
              <a:t>:</a:t>
            </a:r>
          </a:p>
          <a:p>
            <a:pPr algn="just">
              <a:lnSpc>
                <a:spcPct val="150000"/>
              </a:lnSpc>
              <a:buFont typeface="Wingdings" pitchFamily="2" charset="2"/>
              <a:buChar char="§"/>
            </a:pPr>
            <a:r>
              <a:rPr lang="en-US" dirty="0" smtClean="0">
                <a:latin typeface="Times New Roman" pitchFamily="18" charset="0"/>
                <a:cs typeface="Times New Roman" pitchFamily="18" charset="0"/>
              </a:rPr>
              <a:t>Jupyter </a:t>
            </a:r>
            <a:r>
              <a:rPr lang="en-US" dirty="0" smtClean="0">
                <a:latin typeface="Times New Roman" pitchFamily="18" charset="0"/>
                <a:cs typeface="Times New Roman" pitchFamily="18" charset="0"/>
              </a:rPr>
              <a:t>Notebook</a:t>
            </a:r>
          </a:p>
          <a:p>
            <a:pPr algn="just">
              <a:lnSpc>
                <a:spcPct val="150000"/>
              </a:lnSpc>
              <a:buFont typeface="Wingdings" pitchFamily="2" charset="2"/>
              <a:buChar char="§"/>
            </a:pPr>
            <a:r>
              <a:rPr lang="en-US" dirty="0" smtClean="0">
                <a:latin typeface="Times New Roman" pitchFamily="18" charset="0"/>
                <a:cs typeface="Times New Roman" pitchFamily="18" charset="0"/>
              </a:rPr>
              <a:t>Python</a:t>
            </a:r>
          </a:p>
          <a:p>
            <a:pPr algn="just">
              <a:lnSpc>
                <a:spcPct val="150000"/>
              </a:lnSpc>
              <a:buFont typeface="Wingdings" pitchFamily="2" charset="2"/>
              <a:buChar char="§"/>
            </a:pPr>
            <a:r>
              <a:rPr lang="en-US" dirty="0" smtClean="0">
                <a:latin typeface="Times New Roman" pitchFamily="18" charset="0"/>
                <a:cs typeface="Times New Roman" pitchFamily="18" charset="0"/>
              </a:rPr>
              <a:t>Python Libraries</a:t>
            </a:r>
          </a:p>
          <a:p>
            <a:pPr algn="just">
              <a:lnSpc>
                <a:spcPct val="150000"/>
              </a:lnSpc>
              <a:buNone/>
            </a:pPr>
            <a:r>
              <a:rPr lang="en-US" b="1" dirty="0" smtClean="0">
                <a:latin typeface="Times New Roman" pitchFamily="18" charset="0"/>
                <a:cs typeface="Times New Roman" pitchFamily="18" charset="0"/>
              </a:rPr>
              <a:t>Economic Feasibility</a:t>
            </a:r>
            <a:r>
              <a:rPr lang="en-US" dirty="0" smtClean="0">
                <a:latin typeface="Times New Roman" pitchFamily="18" charset="0"/>
                <a:cs typeface="Times New Roman" pitchFamily="18" charset="0"/>
              </a:rPr>
              <a:t>:</a:t>
            </a:r>
          </a:p>
          <a:p>
            <a:pPr algn="just">
              <a:lnSpc>
                <a:spcPct val="150000"/>
              </a:lnSpc>
              <a:buFont typeface="Arial" pitchFamily="34" charset="0"/>
              <a:buChar char="•"/>
            </a:pPr>
            <a:r>
              <a:rPr lang="en-US" dirty="0" smtClean="0">
                <a:latin typeface="Times New Roman" pitchFamily="18" charset="0"/>
                <a:cs typeface="Times New Roman" pitchFamily="18" charset="0"/>
              </a:rPr>
              <a:t> Cost</a:t>
            </a:r>
            <a:r>
              <a:rPr lang="en-US" dirty="0" smtClean="0">
                <a:latin typeface="Times New Roman" pitchFamily="18" charset="0"/>
                <a:cs typeface="Times New Roman" pitchFamily="18" charset="0"/>
              </a:rPr>
              <a:t>/ benefits analysis of the project </a:t>
            </a:r>
          </a:p>
          <a:p>
            <a:pPr algn="just">
              <a:lnSpc>
                <a:spcPct val="150000"/>
              </a:lnSpc>
              <a:buFont typeface="Arial" pitchFamily="34" charset="0"/>
              <a:buChar char="•"/>
            </a:pPr>
            <a:r>
              <a:rPr lang="en-US" dirty="0" smtClean="0">
                <a:latin typeface="Times New Roman" pitchFamily="18" charset="0"/>
                <a:cs typeface="Times New Roman" pitchFamily="18" charset="0"/>
              </a:rPr>
              <a:t> As </a:t>
            </a:r>
            <a:r>
              <a:rPr lang="en-US" dirty="0" smtClean="0">
                <a:latin typeface="Times New Roman" pitchFamily="18" charset="0"/>
                <a:cs typeface="Times New Roman" pitchFamily="18" charset="0"/>
              </a:rPr>
              <a:t>our project is academic project we will not </a:t>
            </a:r>
            <a:r>
              <a:rPr lang="en-US" dirty="0" smtClean="0">
                <a:latin typeface="Times New Roman" pitchFamily="18" charset="0"/>
                <a:cs typeface="Times New Roman" pitchFamily="18" charset="0"/>
              </a:rPr>
              <a:t>have any cost.</a:t>
            </a:r>
            <a:endParaRPr lang="en-US" dirty="0" smtClean="0">
              <a:latin typeface="Times New Roman" pitchFamily="18" charset="0"/>
              <a:cs typeface="Times New Roman" pitchFamily="18" charset="0"/>
            </a:endParaRPr>
          </a:p>
          <a:p>
            <a:pPr algn="just">
              <a:lnSpc>
                <a:spcPct val="150000"/>
              </a:lnSpc>
              <a:buNone/>
            </a:pPr>
            <a:endParaRPr lang="en-US" b="1" dirty="0" smtClean="0">
              <a:latin typeface="Times New Roman" pitchFamily="18" charset="0"/>
              <a:cs typeface="Times New Roman" pitchFamily="18" charset="0"/>
            </a:endParaRP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852" y="135147"/>
            <a:ext cx="8596312" cy="753374"/>
          </a:xfrm>
        </p:spPr>
        <p:txBody>
          <a:bodyPr/>
          <a:lstStyle/>
          <a:p>
            <a:pPr algn="ctr"/>
            <a:r>
              <a:rPr lang="en-US" dirty="0" smtClean="0">
                <a:solidFill>
                  <a:schemeClr val="tx1"/>
                </a:solidFill>
                <a:latin typeface="Times New Roman" pitchFamily="18" charset="0"/>
                <a:cs typeface="Times New Roman" pitchFamily="18" charset="0"/>
              </a:rPr>
              <a:t>Requirement analysis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12368" y="741872"/>
            <a:ext cx="8596312" cy="6003985"/>
          </a:xfrm>
        </p:spPr>
        <p:txBody>
          <a:bodyPr/>
          <a:lstStyle/>
          <a:p>
            <a:pPr>
              <a:lnSpc>
                <a:spcPct val="150000"/>
              </a:lnSpc>
              <a:buNone/>
            </a:pPr>
            <a:r>
              <a:rPr lang="en-US" dirty="0" smtClean="0">
                <a:latin typeface="Times New Roman" pitchFamily="18" charset="0"/>
                <a:cs typeface="Times New Roman" pitchFamily="18" charset="0"/>
              </a:rPr>
              <a:t>      Requirements </a:t>
            </a:r>
            <a:r>
              <a:rPr lang="en-US" dirty="0" smtClean="0">
                <a:latin typeface="Times New Roman" pitchFamily="18" charset="0"/>
                <a:cs typeface="Times New Roman" pitchFamily="18" charset="0"/>
              </a:rPr>
              <a:t>Analysis is the process of defining the expectations </a:t>
            </a:r>
            <a:r>
              <a:rPr lang="en-US" dirty="0" smtClean="0">
                <a:latin typeface="Times New Roman" pitchFamily="18" charset="0"/>
                <a:cs typeface="Times New Roman" pitchFamily="18" charset="0"/>
              </a:rPr>
              <a:t>of the </a:t>
            </a:r>
            <a:r>
              <a:rPr lang="en-US" dirty="0" smtClean="0">
                <a:latin typeface="Times New Roman" pitchFamily="18" charset="0"/>
                <a:cs typeface="Times New Roman" pitchFamily="18" charset="0"/>
              </a:rPr>
              <a:t>users for </a:t>
            </a:r>
            <a:r>
              <a:rPr lang="en-US" dirty="0" smtClean="0">
                <a:latin typeface="Times New Roman" pitchFamily="18" charset="0"/>
                <a:cs typeface="Times New Roman" pitchFamily="18" charset="0"/>
              </a:rPr>
              <a:t>an application </a:t>
            </a:r>
            <a:r>
              <a:rPr lang="en-US" dirty="0" smtClean="0">
                <a:latin typeface="Times New Roman" pitchFamily="18" charset="0"/>
                <a:cs typeface="Times New Roman" pitchFamily="18" charset="0"/>
              </a:rPr>
              <a:t>that is to be built or modified</a:t>
            </a:r>
            <a:endParaRPr lang="en-US" b="1" dirty="0" smtClean="0">
              <a:latin typeface="Times New Roman" pitchFamily="18" charset="0"/>
              <a:cs typeface="Times New Roman" pitchFamily="18" charset="0"/>
            </a:endParaRPr>
          </a:p>
          <a:p>
            <a:pPr>
              <a:lnSpc>
                <a:spcPct val="150000"/>
              </a:lnSpc>
              <a:buNone/>
            </a:pPr>
            <a:r>
              <a:rPr lang="en-US" b="1" dirty="0" smtClean="0">
                <a:latin typeface="Times New Roman" pitchFamily="18" charset="0"/>
                <a:cs typeface="Times New Roman" pitchFamily="18" charset="0"/>
              </a:rPr>
              <a:t> Libraries </a:t>
            </a:r>
            <a:r>
              <a:rPr lang="en-US" b="1" dirty="0" smtClean="0">
                <a:latin typeface="Times New Roman" pitchFamily="18" charset="0"/>
                <a:cs typeface="Times New Roman" pitchFamily="18" charset="0"/>
              </a:rPr>
              <a:t>used</a:t>
            </a:r>
            <a:r>
              <a:rPr lang="en-US" b="1" dirty="0" smtClean="0">
                <a:latin typeface="Times New Roman" pitchFamily="18" charset="0"/>
                <a:cs typeface="Times New Roman" pitchFamily="18" charset="0"/>
              </a:rPr>
              <a:t>:</a:t>
            </a:r>
          </a:p>
          <a:p>
            <a:pPr>
              <a:lnSpc>
                <a:spcPct val="150000"/>
              </a:lnSpc>
              <a:buNone/>
            </a:pPr>
            <a:r>
              <a:rPr lang="en-US" b="1" dirty="0" smtClean="0">
                <a:latin typeface="Times New Roman" pitchFamily="18" charset="0"/>
                <a:cs typeface="Times New Roman" pitchFamily="18" charset="0"/>
              </a:rPr>
              <a:t>Pandas :</a:t>
            </a:r>
            <a:r>
              <a:rPr lang="en-US" dirty="0" smtClean="0">
                <a:latin typeface="Times New Roman" pitchFamily="18" charset="0"/>
                <a:cs typeface="Times New Roman" pitchFamily="18" charset="0"/>
              </a:rPr>
              <a:t> pandas is a software library written for the Python programming language for data manipulation and analysis.</a:t>
            </a:r>
          </a:p>
          <a:p>
            <a:pPr>
              <a:lnSpc>
                <a:spcPct val="150000"/>
              </a:lnSpc>
              <a:buNone/>
            </a:pPr>
            <a:r>
              <a:rPr lang="en-US" b="1" dirty="0"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NumPy </a:t>
            </a:r>
            <a:r>
              <a:rPr lang="en-US" dirty="0" smtClean="0">
                <a:latin typeface="Times New Roman" pitchFamily="18" charset="0"/>
                <a:cs typeface="Times New Roman" pitchFamily="18" charset="0"/>
              </a:rPr>
              <a:t>is a library for the Python programming language, adding support for large, multi-dimensional arrays and matrices, along with a large collection of high-level mathematical functions to operate on these arrays.</a:t>
            </a:r>
          </a:p>
          <a:p>
            <a:pPr>
              <a:lnSpc>
                <a:spcPct val="150000"/>
              </a:lnSpc>
              <a:buNone/>
            </a:pPr>
            <a:r>
              <a:rPr lang="en-US" b="1" dirty="0" smtClean="0">
                <a:latin typeface="Times New Roman" pitchFamily="18" charset="0"/>
                <a:cs typeface="Times New Roman" pitchFamily="18" charset="0"/>
              </a:rPr>
              <a:t>MATPLOTLIB</a:t>
            </a:r>
            <a:r>
              <a:rPr lang="en-US" dirty="0" smtClean="0">
                <a:latin typeface="Times New Roman" pitchFamily="18" charset="0"/>
                <a:cs typeface="Times New Roman" pitchFamily="18" charset="0"/>
              </a:rPr>
              <a:t> : Matplotlib is a plotting library for the Python programming language and its numerical mathematics extension NumPy. It provides an object-oriented API for embedding plots into applications.</a:t>
            </a:r>
          </a:p>
          <a:p>
            <a:pPr>
              <a:lnSpc>
                <a:spcPct val="150000"/>
              </a:lnSpc>
              <a:buNone/>
            </a:pPr>
            <a:r>
              <a:rPr lang="en-US" b="1" dirty="0" smtClean="0">
                <a:latin typeface="Times New Roman" pitchFamily="18" charset="0"/>
                <a:cs typeface="Times New Roman" pitchFamily="18" charset="0"/>
              </a:rPr>
              <a:t>SCI-KIT LEARN LIBRARY</a:t>
            </a:r>
            <a:r>
              <a:rPr lang="en-US" dirty="0" smtClean="0">
                <a:latin typeface="Times New Roman" pitchFamily="18" charset="0"/>
                <a:cs typeface="Times New Roman" pitchFamily="18" charset="0"/>
              </a:rPr>
              <a:t>: It features various classification, regression and clustering algorithms including support vector machines.</a:t>
            </a:r>
          </a:p>
          <a:p>
            <a:pPr>
              <a:buNone/>
            </a:pPr>
            <a:endParaRPr lang="en-US" sz="2400"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984" y="146649"/>
            <a:ext cx="8596312" cy="1069675"/>
          </a:xfrm>
        </p:spPr>
        <p:txBody>
          <a:bodyPr>
            <a:normAutofit fontScale="90000"/>
          </a:bodyPr>
          <a:lstStyle/>
          <a:p>
            <a:pPr algn="ct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Architecture of Machine Learning Project</a:t>
            </a:r>
            <a:endParaRPr lang="en-US" dirty="0">
              <a:solidFill>
                <a:schemeClr val="tx1"/>
              </a:solidFill>
              <a:latin typeface="Times New Roman" pitchFamily="18" charset="0"/>
              <a:cs typeface="Times New Roman" pitchFamily="18" charset="0"/>
            </a:endParaRPr>
          </a:p>
        </p:txBody>
      </p:sp>
      <p:pic>
        <p:nvPicPr>
          <p:cNvPr id="6" name="Picture 2"/>
          <p:cNvPicPr>
            <a:picLocks noGrp="1" noChangeAspect="1" noChangeArrowheads="1"/>
          </p:cNvPicPr>
          <p:nvPr>
            <p:ph idx="1"/>
          </p:nvPr>
        </p:nvPicPr>
        <p:blipFill>
          <a:blip r:embed="rId2"/>
          <a:srcRect/>
          <a:stretch>
            <a:fillRect/>
          </a:stretch>
        </p:blipFill>
        <p:spPr bwMode="auto">
          <a:xfrm>
            <a:off x="686488" y="1500996"/>
            <a:ext cx="8957843" cy="45450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14" y="172527"/>
            <a:ext cx="8596312" cy="1043798"/>
          </a:xfrm>
        </p:spPr>
        <p:txBody>
          <a:bodyPr>
            <a:normAutofit fontScale="90000"/>
          </a:bodyPr>
          <a:lstStyle/>
          <a:p>
            <a:pPr algn="ctr"/>
            <a:r>
              <a:rPr lang="en-US" dirty="0" smtClean="0">
                <a:solidFill>
                  <a:schemeClr val="tx1"/>
                </a:solidFill>
                <a:latin typeface="Times New Roman" pitchFamily="18" charset="0"/>
                <a:cs typeface="Times New Roman" pitchFamily="18" charset="0"/>
              </a:rPr>
              <a:t>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Data Collection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863" y="1328469"/>
            <a:ext cx="8596312" cy="5046452"/>
          </a:xfrm>
        </p:spPr>
        <p:txBody>
          <a:bodyPr/>
          <a:lstStyle/>
          <a:p>
            <a:pPr>
              <a:buNone/>
            </a:pPr>
            <a:r>
              <a:rPr lang="en-US" sz="2000" b="1" dirty="0" smtClean="0">
                <a:latin typeface="Times New Roman" pitchFamily="18" charset="0"/>
                <a:cs typeface="Times New Roman" pitchFamily="18" charset="0"/>
              </a:rPr>
              <a:t> Data set:</a:t>
            </a:r>
          </a:p>
          <a:p>
            <a:pPr algn="just">
              <a:buNone/>
            </a:pPr>
            <a:r>
              <a:rPr lang="en-US" dirty="0" smtClean="0">
                <a:latin typeface="Times New Roman" pitchFamily="18" charset="0"/>
                <a:cs typeface="Times New Roman" pitchFamily="18" charset="0"/>
              </a:rPr>
              <a:t>  We created a sample dataset of some instances of foods that were spoilt and non-spoilt</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a:t>
            </a:r>
          </a:p>
          <a:p>
            <a:pPr algn="just">
              <a:lnSpc>
                <a:spcPct val="150000"/>
              </a:lnSpc>
              <a:buNone/>
            </a:pPr>
            <a:r>
              <a:rPr lang="en-US" dirty="0" smtClean="0">
                <a:latin typeface="Times New Roman" pitchFamily="18" charset="0"/>
                <a:cs typeface="Times New Roman" pitchFamily="18" charset="0"/>
              </a:rPr>
              <a:t>      We can run the data set in different machine learning models.The model which gives the best accurate result is considered as the best model to detect whether the food is spoilt or not.</a:t>
            </a:r>
          </a:p>
          <a:p>
            <a:pPr>
              <a:buNone/>
            </a:pPr>
            <a:endParaRPr lang="en-US" dirty="0"/>
          </a:p>
        </p:txBody>
      </p:sp>
      <p:pic>
        <p:nvPicPr>
          <p:cNvPr id="6" name="Picture 3"/>
          <p:cNvPicPr>
            <a:picLocks noChangeAspect="1" noChangeArrowheads="1"/>
          </p:cNvPicPr>
          <p:nvPr/>
        </p:nvPicPr>
        <p:blipFill>
          <a:blip r:embed="rId2"/>
          <a:srcRect/>
          <a:stretch>
            <a:fillRect/>
          </a:stretch>
        </p:blipFill>
        <p:spPr bwMode="auto">
          <a:xfrm>
            <a:off x="1656273" y="2294626"/>
            <a:ext cx="5460520" cy="24412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15660"/>
            <a:ext cx="8596312" cy="802257"/>
          </a:xfrm>
        </p:spPr>
        <p:txBody>
          <a:bodyPr/>
          <a:lstStyle/>
          <a:p>
            <a:pPr algn="ctr"/>
            <a:r>
              <a:rPr lang="en-US" dirty="0" smtClean="0">
                <a:solidFill>
                  <a:schemeClr val="tx1"/>
                </a:solidFill>
                <a:latin typeface="Times New Roman" pitchFamily="18" charset="0"/>
                <a:cs typeface="Times New Roman" pitchFamily="18" charset="0"/>
              </a:rPr>
              <a:t>Data Modeling</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69237" y="940279"/>
            <a:ext cx="8596312" cy="5434642"/>
          </a:xfrm>
        </p:spPr>
        <p:txBody>
          <a:bodyPr/>
          <a:lstStyle/>
          <a:p>
            <a:pPr>
              <a:buNone/>
            </a:pPr>
            <a:r>
              <a:rPr lang="en-US" sz="2000" dirty="0" smtClean="0">
                <a:latin typeface="Times New Roman" pitchFamily="18" charset="0"/>
                <a:cs typeface="Times New Roman" pitchFamily="18" charset="0"/>
              </a:rPr>
              <a:t>Data Modeling involves 6 steps:</a:t>
            </a:r>
          </a:p>
          <a:p>
            <a:pPr>
              <a:lnSpc>
                <a:spcPct val="150000"/>
              </a:lnSpc>
              <a:buFont typeface="Wingdings" pitchFamily="2" charset="2"/>
              <a:buChar char="Ø"/>
            </a:pPr>
            <a:r>
              <a:rPr lang="en-US" sz="2600" b="1" dirty="0" smtClean="0">
                <a:latin typeface="Times New Roman" pitchFamily="18" charset="0"/>
                <a:cs typeface="Times New Roman" pitchFamily="18" charset="0"/>
              </a:rPr>
              <a:t>Problem Definition</a:t>
            </a:r>
          </a:p>
          <a:p>
            <a:pPr>
              <a:lnSpc>
                <a:spcPct val="150000"/>
              </a:lnSpc>
              <a:buNone/>
            </a:pPr>
            <a:r>
              <a:rPr lang="en-US" sz="2400" dirty="0" smtClean="0">
                <a:latin typeface="Times New Roman" pitchFamily="18" charset="0"/>
                <a:cs typeface="Times New Roman" pitchFamily="18" charset="0"/>
              </a:rPr>
              <a:t>    </a:t>
            </a:r>
            <a:r>
              <a:rPr lang="en-US" sz="2400" dirty="0" smtClean="0"/>
              <a:t> What business problem are we trying to solve? How can it be phrased as a machine learning problem?</a:t>
            </a:r>
            <a:endParaRPr 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     In our project we are trying to solve a </a:t>
            </a:r>
            <a:r>
              <a:rPr lang="en-US" sz="2400" b="1" dirty="0" smtClean="0">
                <a:latin typeface="Times New Roman" pitchFamily="18" charset="0"/>
                <a:cs typeface="Times New Roman" pitchFamily="18" charset="0"/>
              </a:rPr>
              <a:t>Supervised Learning Problem</a:t>
            </a:r>
          </a:p>
          <a:p>
            <a:pPr>
              <a:lnSpc>
                <a:spcPct val="150000"/>
              </a:lnSpc>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pic>
        <p:nvPicPr>
          <p:cNvPr id="4" name="Picture 3" descr="d.jpg"/>
          <p:cNvPicPr>
            <a:picLocks noChangeAspect="1"/>
          </p:cNvPicPr>
          <p:nvPr/>
        </p:nvPicPr>
        <p:blipFill>
          <a:blip r:embed="rId2"/>
          <a:stretch>
            <a:fillRect/>
          </a:stretch>
        </p:blipFill>
        <p:spPr>
          <a:xfrm>
            <a:off x="5270739" y="4028535"/>
            <a:ext cx="3390181" cy="212209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Concourse</Template>
  <TotalTime>1517</TotalTime>
  <Words>794</Words>
  <Application>Microsoft Office PowerPoint</Application>
  <PresentationFormat>Custom</PresentationFormat>
  <Paragraphs>103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                     Mini project </vt:lpstr>
      <vt:lpstr>Contents</vt:lpstr>
      <vt:lpstr> Base Paper</vt:lpstr>
      <vt:lpstr>Problem Statement</vt:lpstr>
      <vt:lpstr>Feasibility Study </vt:lpstr>
      <vt:lpstr>Requirement analysis</vt:lpstr>
      <vt:lpstr> Architecture of Machine Learning Project</vt:lpstr>
      <vt:lpstr>  Data Collection</vt:lpstr>
      <vt:lpstr>Data Modeling</vt:lpstr>
      <vt:lpstr>Slide 10</vt:lpstr>
      <vt:lpstr>Slide 11</vt:lpstr>
      <vt:lpstr>Slide 12</vt:lpstr>
      <vt:lpstr>Slide 13</vt:lpstr>
      <vt:lpstr> Development of Machine Learning Model </vt:lpstr>
      <vt:lpstr>Slide 15</vt:lpstr>
      <vt:lpstr>Design of Project</vt:lpstr>
      <vt:lpstr> Conclusion </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MOTUPALLY SUNDARACHARYA</dc:creator>
  <cp:lastModifiedBy>Lenovo</cp:lastModifiedBy>
  <cp:revision>96</cp:revision>
  <dcterms:created xsi:type="dcterms:W3CDTF">2020-09-02T06:31:12Z</dcterms:created>
  <dcterms:modified xsi:type="dcterms:W3CDTF">2020-11-06T14:35:11Z</dcterms:modified>
</cp:coreProperties>
</file>