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Arial Black" panose="020B0A04020102020204" pitchFamily="34" charset="0"/>
      <p:regular r:id="rId11"/>
      <p:bold r:id="rId12"/>
    </p:embeddedFont>
    <p:embeddedFont>
      <p:font typeface="Calibri" panose="020F0502020204030204" pitchFamily="34" charset="0"/>
      <p:regular r:id="rId13"/>
      <p:bold r:id="rId14"/>
      <p:italic r:id="rId15"/>
      <p:boldItalic r:id="rId16"/>
    </p:embeddedFont>
    <p:embeddedFont>
      <p:font typeface="Georgia" panose="02040502050405020303"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gB2kP5CPTFwSFuIL1mU1z6Ve99Q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126" y="3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viewProps" Target="viewProps.xml"/><Relationship Id="rId10" Type="http://schemas.openxmlformats.org/officeDocument/2006/relationships/notesMaster" Target="notesMasters/notes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8" name="Google Shape;88;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1" name="Google Shape;121;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1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904973" y="414779"/>
            <a:ext cx="10605155" cy="230828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800" b="0" i="0" u="none" strike="noStrike" cap="none" dirty="0">
                <a:solidFill>
                  <a:schemeClr val="dk1"/>
                </a:solidFill>
                <a:latin typeface="Arial Black"/>
                <a:ea typeface="Arial Black"/>
                <a:cs typeface="Arial Black"/>
                <a:sym typeface="Arial Black"/>
              </a:rPr>
              <a:t>SPE Technical Exhibition and Networking Event -</a:t>
            </a:r>
            <a:endParaRPr sz="1600" dirty="0"/>
          </a:p>
          <a:p>
            <a:pPr marL="0" marR="0" lvl="0" indent="0" algn="ctr" rtl="0">
              <a:spcBef>
                <a:spcPts val="0"/>
              </a:spcBef>
              <a:spcAft>
                <a:spcPts val="0"/>
              </a:spcAft>
              <a:buNone/>
            </a:pPr>
            <a:r>
              <a:rPr lang="en-US" sz="4800" b="0" i="0" u="none" strike="noStrike" cap="none" dirty="0">
                <a:solidFill>
                  <a:schemeClr val="dk1"/>
                </a:solidFill>
                <a:latin typeface="Arial Black"/>
                <a:ea typeface="Arial Black"/>
                <a:cs typeface="Arial Black"/>
                <a:sym typeface="Arial Black"/>
              </a:rPr>
              <a:t>Intermediate Challenge</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2"/>
          <p:cNvSpPr txBox="1">
            <a:spLocks noGrp="1"/>
          </p:cNvSpPr>
          <p:nvPr>
            <p:ph type="body" idx="1"/>
          </p:nvPr>
        </p:nvSpPr>
        <p:spPr>
          <a:xfrm>
            <a:off x="441413" y="1057174"/>
            <a:ext cx="10684497" cy="4564979"/>
          </a:xfrm>
          <a:prstGeom prst="rect">
            <a:avLst/>
          </a:prstGeom>
          <a:noFill/>
          <a:ln>
            <a:noFill/>
          </a:ln>
        </p:spPr>
        <p:txBody>
          <a:bodyPr spcFirstLastPara="1" wrap="square" lIns="91425" tIns="45700" rIns="91425" bIns="45700" anchor="t" anchorCtr="0">
            <a:normAutofit/>
          </a:bodyPr>
          <a:lstStyle/>
          <a:p>
            <a:pPr marL="228600" lvl="0" indent="0" algn="l" rtl="0">
              <a:lnSpc>
                <a:spcPct val="90000"/>
              </a:lnSpc>
              <a:spcBef>
                <a:spcPts val="0"/>
              </a:spcBef>
              <a:spcAft>
                <a:spcPts val="0"/>
              </a:spcAft>
              <a:buNone/>
            </a:pPr>
            <a:r>
              <a:rPr lang="en-US" sz="2200">
                <a:latin typeface="Georgia"/>
                <a:ea typeface="Georgia"/>
                <a:cs typeface="Georgia"/>
                <a:sym typeface="Georgia"/>
              </a:rPr>
              <a:t>Given: production.csv file of production data (gas,oil,water) for 12 wells along with time stamps for each well, blind forecast results for 6, 12 and 18 months using Arps decline curve analysis</a:t>
            </a:r>
            <a:endParaRPr sz="2200">
              <a:latin typeface="Georgia"/>
              <a:ea typeface="Georgia"/>
              <a:cs typeface="Georgia"/>
              <a:sym typeface="Georgia"/>
            </a:endParaRPr>
          </a:p>
          <a:p>
            <a:pPr marL="228600" lvl="0" indent="0" algn="l" rtl="0">
              <a:lnSpc>
                <a:spcPct val="90000"/>
              </a:lnSpc>
              <a:spcBef>
                <a:spcPts val="0"/>
              </a:spcBef>
              <a:spcAft>
                <a:spcPts val="0"/>
              </a:spcAft>
              <a:buNone/>
            </a:pPr>
            <a:endParaRPr sz="2200">
              <a:latin typeface="Georgia"/>
              <a:ea typeface="Georgia"/>
              <a:cs typeface="Georgia"/>
              <a:sym typeface="Georgia"/>
            </a:endParaRPr>
          </a:p>
          <a:p>
            <a:pPr marL="228600" lvl="0" indent="0" algn="l" rtl="0">
              <a:lnSpc>
                <a:spcPct val="90000"/>
              </a:lnSpc>
              <a:spcBef>
                <a:spcPts val="0"/>
              </a:spcBef>
              <a:spcAft>
                <a:spcPts val="0"/>
              </a:spcAft>
              <a:buNone/>
            </a:pPr>
            <a:r>
              <a:rPr lang="en-US" sz="2200">
                <a:latin typeface="Georgia"/>
                <a:ea typeface="Georgia"/>
                <a:cs typeface="Georgia"/>
                <a:sym typeface="Georgia"/>
              </a:rPr>
              <a:t>Problem statement: to develop a data-driven time series forecasting model and compare the 6, 12 and 18 months hindcast predictions with the Arps model in terms of average RMSE. </a:t>
            </a:r>
            <a:endParaRPr sz="2200">
              <a:latin typeface="Georgia"/>
              <a:ea typeface="Georgia"/>
              <a:cs typeface="Georgia"/>
              <a:sym typeface="Georgia"/>
            </a:endParaRPr>
          </a:p>
          <a:p>
            <a:pPr marL="228600" lvl="0" indent="-76200" algn="l" rtl="0">
              <a:lnSpc>
                <a:spcPct val="90000"/>
              </a:lnSpc>
              <a:spcBef>
                <a:spcPts val="1000"/>
              </a:spcBef>
              <a:spcAft>
                <a:spcPts val="0"/>
              </a:spcAft>
              <a:buClr>
                <a:schemeClr val="dk1"/>
              </a:buClr>
              <a:buSzPts val="2400"/>
              <a:buNone/>
            </a:pPr>
            <a:endParaRPr sz="2400">
              <a:latin typeface="Arial Black"/>
              <a:ea typeface="Arial Black"/>
              <a:cs typeface="Arial Black"/>
              <a:sym typeface="Arial Black"/>
            </a:endParaRPr>
          </a:p>
        </p:txBody>
      </p:sp>
      <p:pic>
        <p:nvPicPr>
          <p:cNvPr id="91" name="Google Shape;91;p2"/>
          <p:cNvPicPr preferRelativeResize="0"/>
          <p:nvPr/>
        </p:nvPicPr>
        <p:blipFill rotWithShape="1">
          <a:blip r:embed="rId3">
            <a:alphaModFix/>
          </a:blip>
          <a:srcRect/>
          <a:stretch/>
        </p:blipFill>
        <p:spPr>
          <a:xfrm>
            <a:off x="3259675" y="3852775"/>
            <a:ext cx="5213200" cy="2281675"/>
          </a:xfrm>
          <a:prstGeom prst="rect">
            <a:avLst/>
          </a:prstGeom>
          <a:noFill/>
          <a:ln>
            <a:noFill/>
          </a:ln>
        </p:spPr>
      </p:pic>
      <p:sp>
        <p:nvSpPr>
          <p:cNvPr id="92" name="Google Shape;92;p2"/>
          <p:cNvSpPr txBox="1"/>
          <p:nvPr/>
        </p:nvSpPr>
        <p:spPr>
          <a:xfrm>
            <a:off x="2494625" y="150920"/>
            <a:ext cx="7386222"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Arial Black"/>
                <a:ea typeface="Arial Black"/>
                <a:cs typeface="Arial Black"/>
                <a:sym typeface="Arial Black"/>
              </a:rPr>
              <a:t>INTRODUCTION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p:nvPr/>
        </p:nvSpPr>
        <p:spPr>
          <a:xfrm>
            <a:off x="443060" y="179109"/>
            <a:ext cx="10473179"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Arial Black"/>
                <a:ea typeface="Arial Black"/>
                <a:cs typeface="Arial Black"/>
                <a:sym typeface="Arial Black"/>
              </a:rPr>
              <a:t>Methodology</a:t>
            </a:r>
            <a:endParaRPr sz="2400">
              <a:solidFill>
                <a:schemeClr val="dk1"/>
              </a:solidFill>
              <a:latin typeface="Arial Black"/>
              <a:ea typeface="Arial Black"/>
              <a:cs typeface="Arial Black"/>
              <a:sym typeface="Arial Black"/>
            </a:endParaRPr>
          </a:p>
        </p:txBody>
      </p:sp>
      <p:sp>
        <p:nvSpPr>
          <p:cNvPr id="98" name="Google Shape;98;p3"/>
          <p:cNvSpPr txBox="1"/>
          <p:nvPr/>
        </p:nvSpPr>
        <p:spPr>
          <a:xfrm>
            <a:off x="1258350" y="1113925"/>
            <a:ext cx="9448200" cy="4155900"/>
          </a:xfrm>
          <a:prstGeom prst="rect">
            <a:avLst/>
          </a:prstGeom>
          <a:noFill/>
          <a:ln>
            <a:noFill/>
          </a:ln>
        </p:spPr>
        <p:txBody>
          <a:bodyPr spcFirstLastPara="1" wrap="square" lIns="91425" tIns="45700" rIns="91425" bIns="45700" anchor="t" anchorCtr="0">
            <a:spAutoFit/>
          </a:bodyPr>
          <a:lstStyle/>
          <a:p>
            <a:pPr marL="342900" marR="0" lvl="0" indent="-190500" algn="l" rtl="0">
              <a:spcBef>
                <a:spcPts val="0"/>
              </a:spcBef>
              <a:spcAft>
                <a:spcPts val="0"/>
              </a:spcAft>
              <a:buClr>
                <a:schemeClr val="dk1"/>
              </a:buClr>
              <a:buSzPts val="2400"/>
              <a:buFont typeface="Arial"/>
              <a:buNone/>
            </a:pPr>
            <a:r>
              <a:rPr lang="en-US" sz="2400">
                <a:solidFill>
                  <a:schemeClr val="dk1"/>
                </a:solidFill>
                <a:latin typeface="Georgia"/>
                <a:ea typeface="Georgia"/>
                <a:cs typeface="Georgia"/>
                <a:sym typeface="Georgia"/>
              </a:rPr>
              <a:t>Steps involved in the data-driven approach are as follows:</a:t>
            </a:r>
            <a:endParaRPr sz="2400">
              <a:solidFill>
                <a:schemeClr val="dk1"/>
              </a:solidFill>
              <a:latin typeface="Georgia"/>
              <a:ea typeface="Georgia"/>
              <a:cs typeface="Georgia"/>
              <a:sym typeface="Georgia"/>
            </a:endParaRPr>
          </a:p>
          <a:p>
            <a:pPr marL="342900" marR="0" lvl="0" indent="-190500" algn="l" rtl="0">
              <a:spcBef>
                <a:spcPts val="0"/>
              </a:spcBef>
              <a:spcAft>
                <a:spcPts val="0"/>
              </a:spcAft>
              <a:buClr>
                <a:schemeClr val="dk1"/>
              </a:buClr>
              <a:buSzPts val="2400"/>
              <a:buFont typeface="Arial"/>
              <a:buNone/>
            </a:pPr>
            <a:endParaRPr sz="2400">
              <a:solidFill>
                <a:schemeClr val="dk1"/>
              </a:solidFill>
              <a:latin typeface="Georgia"/>
              <a:ea typeface="Georgia"/>
              <a:cs typeface="Georgia"/>
              <a:sym typeface="Georgia"/>
            </a:endParaRPr>
          </a:p>
          <a:p>
            <a:pPr marL="457200" marR="0" lvl="0" indent="-381000" algn="l" rtl="0">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The first 8 wells consist of monthly production data while the remaining 4 wells have the production data reported daily. Two different models are developed for these two scenarios.</a:t>
            </a:r>
            <a:endParaRPr sz="2400">
              <a:solidFill>
                <a:schemeClr val="dk1"/>
              </a:solidFill>
              <a:latin typeface="Georgia"/>
              <a:ea typeface="Georgia"/>
              <a:cs typeface="Georgia"/>
              <a:sym typeface="Georgia"/>
            </a:endParaRPr>
          </a:p>
          <a:p>
            <a:pPr marL="457200" marR="0" lvl="0" indent="-381000" algn="l" rtl="0">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The data is restructured as a supervised learning problem where production at next time-step is predicted from production at the previous time step [‘get_history’ function]</a:t>
            </a:r>
            <a:endParaRPr sz="2400">
              <a:solidFill>
                <a:schemeClr val="dk1"/>
              </a:solidFill>
              <a:latin typeface="Georgia"/>
              <a:ea typeface="Georgia"/>
              <a:cs typeface="Georgia"/>
              <a:sym typeface="Georgia"/>
            </a:endParaRPr>
          </a:p>
          <a:p>
            <a:pPr marL="457200" marR="0" lvl="0" indent="-381000" algn="l" rtl="0">
              <a:spcBef>
                <a:spcPts val="0"/>
              </a:spcBef>
              <a:spcAft>
                <a:spcPts val="0"/>
              </a:spcAft>
              <a:buClr>
                <a:schemeClr val="dk1"/>
              </a:buClr>
              <a:buSzPts val="2400"/>
              <a:buFont typeface="Arial Black"/>
              <a:buChar char="➢"/>
            </a:pPr>
            <a:r>
              <a:rPr lang="en-US" sz="2400">
                <a:solidFill>
                  <a:schemeClr val="dk1"/>
                </a:solidFill>
                <a:latin typeface="Georgia"/>
                <a:ea typeface="Georgia"/>
                <a:cs typeface="Georgia"/>
                <a:sym typeface="Georgia"/>
              </a:rPr>
              <a:t>The data is then divided into train and test sets, the test set being the time step for which we want to predict the production. Same steps are followed for each of the two above scenarios.</a:t>
            </a:r>
            <a:r>
              <a:rPr lang="en-US" sz="2400">
                <a:solidFill>
                  <a:schemeClr val="dk1"/>
                </a:solidFill>
                <a:latin typeface="Arial Black"/>
                <a:ea typeface="Arial Black"/>
                <a:cs typeface="Arial Black"/>
                <a:sym typeface="Arial Black"/>
              </a:rPr>
              <a:t> </a:t>
            </a:r>
            <a:endParaRPr sz="2400">
              <a:solidFill>
                <a:schemeClr val="dk1"/>
              </a:solidFill>
              <a:latin typeface="Arial Black"/>
              <a:ea typeface="Arial Black"/>
              <a:cs typeface="Arial Black"/>
              <a:sym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p:nvPr/>
        </p:nvSpPr>
        <p:spPr>
          <a:xfrm>
            <a:off x="550416" y="230819"/>
            <a:ext cx="1102606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Arial Black"/>
                <a:ea typeface="Arial Black"/>
                <a:cs typeface="Arial Black"/>
                <a:sym typeface="Arial Black"/>
              </a:rPr>
              <a:t>Training model for first 8 wells</a:t>
            </a:r>
            <a:endParaRPr/>
          </a:p>
        </p:txBody>
      </p:sp>
      <p:sp>
        <p:nvSpPr>
          <p:cNvPr id="104" name="Google Shape;104;p4"/>
          <p:cNvSpPr txBox="1"/>
          <p:nvPr/>
        </p:nvSpPr>
        <p:spPr>
          <a:xfrm>
            <a:off x="239697" y="1118586"/>
            <a:ext cx="10884000" cy="1754700"/>
          </a:xfrm>
          <a:prstGeom prst="rect">
            <a:avLst/>
          </a:prstGeom>
          <a:noFill/>
          <a:ln>
            <a:noFill/>
          </a:ln>
        </p:spPr>
        <p:txBody>
          <a:bodyPr spcFirstLastPara="1" wrap="square" lIns="91425" tIns="45700" rIns="91425" bIns="45700" anchor="t" anchorCtr="0">
            <a:spAutoFit/>
          </a:bodyPr>
          <a:lstStyle/>
          <a:p>
            <a:pPr marL="457200" marR="0" lvl="0" indent="-342900" algn="l" rtl="0">
              <a:spcBef>
                <a:spcPts val="0"/>
              </a:spcBef>
              <a:spcAft>
                <a:spcPts val="0"/>
              </a:spcAft>
              <a:buClr>
                <a:schemeClr val="dk1"/>
              </a:buClr>
              <a:buSzPts val="1800"/>
              <a:buFont typeface="Georgia"/>
              <a:buChar char="➢"/>
            </a:pPr>
            <a:r>
              <a:rPr lang="en-US" sz="1800">
                <a:solidFill>
                  <a:schemeClr val="dk1"/>
                </a:solidFill>
                <a:latin typeface="Georgia"/>
                <a:ea typeface="Georgia"/>
                <a:cs typeface="Georgia"/>
                <a:sym typeface="Georgia"/>
              </a:rPr>
              <a:t>Random Forest regressor is used to forecast oil, gas and water production for 6, 12 and 18 months from historical data. </a:t>
            </a:r>
            <a:endParaRPr sz="1800">
              <a:solidFill>
                <a:schemeClr val="dk1"/>
              </a:solidFill>
              <a:latin typeface="Georgia"/>
              <a:ea typeface="Georgia"/>
              <a:cs typeface="Georgia"/>
              <a:sym typeface="Georgia"/>
            </a:endParaRPr>
          </a:p>
          <a:p>
            <a:pPr marL="457200" marR="0" lvl="0" indent="-342900" algn="l" rtl="0">
              <a:spcBef>
                <a:spcPts val="0"/>
              </a:spcBef>
              <a:spcAft>
                <a:spcPts val="0"/>
              </a:spcAft>
              <a:buClr>
                <a:schemeClr val="dk1"/>
              </a:buClr>
              <a:buSzPts val="1800"/>
              <a:buFont typeface="Georgia"/>
              <a:buChar char="➢"/>
            </a:pPr>
            <a:r>
              <a:rPr lang="en-US" sz="1800">
                <a:solidFill>
                  <a:schemeClr val="dk1"/>
                </a:solidFill>
                <a:latin typeface="Georgia"/>
                <a:ea typeface="Georgia"/>
                <a:cs typeface="Georgia"/>
                <a:sym typeface="Georgia"/>
              </a:rPr>
              <a:t>Random Forest is a tree-based method and can handle unscaled data. A total of 1000 decision trees are used to develop a robust regressor. </a:t>
            </a:r>
            <a:endParaRPr sz="1800">
              <a:solidFill>
                <a:schemeClr val="dk1"/>
              </a:solidFill>
              <a:latin typeface="Georgia"/>
              <a:ea typeface="Georgia"/>
              <a:cs typeface="Georgia"/>
              <a:sym typeface="Georgia"/>
            </a:endParaRPr>
          </a:p>
          <a:p>
            <a:pPr marL="457200" marR="0" lvl="0" indent="-342900" algn="l" rtl="0">
              <a:spcBef>
                <a:spcPts val="0"/>
              </a:spcBef>
              <a:spcAft>
                <a:spcPts val="0"/>
              </a:spcAft>
              <a:buClr>
                <a:schemeClr val="dk1"/>
              </a:buClr>
              <a:buSzPts val="1800"/>
              <a:buFont typeface="Georgia"/>
              <a:buChar char="➢"/>
            </a:pPr>
            <a:r>
              <a:rPr lang="en-US" sz="1800">
                <a:solidFill>
                  <a:schemeClr val="dk1"/>
                </a:solidFill>
                <a:latin typeface="Georgia"/>
                <a:ea typeface="Georgia"/>
                <a:cs typeface="Georgia"/>
                <a:sym typeface="Georgia"/>
              </a:rPr>
              <a:t>The prediction production values are compared with the original data and the performance is reported in terms of RMSE. </a:t>
            </a:r>
            <a:endParaRPr>
              <a:latin typeface="Georgia"/>
              <a:ea typeface="Georgia"/>
              <a:cs typeface="Georgia"/>
              <a:sym typeface="Georgia"/>
            </a:endParaRPr>
          </a:p>
        </p:txBody>
      </p:sp>
      <p:pic>
        <p:nvPicPr>
          <p:cNvPr id="105" name="Google Shape;105;p4"/>
          <p:cNvPicPr preferRelativeResize="0"/>
          <p:nvPr/>
        </p:nvPicPr>
        <p:blipFill rotWithShape="1">
          <a:blip r:embed="rId3">
            <a:alphaModFix/>
          </a:blip>
          <a:srcRect/>
          <a:stretch/>
        </p:blipFill>
        <p:spPr>
          <a:xfrm>
            <a:off x="2231700" y="3501726"/>
            <a:ext cx="7172663" cy="1720188"/>
          </a:xfrm>
          <a:prstGeom prst="rect">
            <a:avLst/>
          </a:prstGeom>
          <a:noFill/>
          <a:ln>
            <a:noFill/>
          </a:ln>
        </p:spPr>
      </p:pic>
      <p:sp>
        <p:nvSpPr>
          <p:cNvPr id="106" name="Google Shape;106;p4"/>
          <p:cNvSpPr txBox="1"/>
          <p:nvPr/>
        </p:nvSpPr>
        <p:spPr>
          <a:xfrm>
            <a:off x="1657446" y="5598735"/>
            <a:ext cx="90552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Georgia"/>
                <a:ea typeface="Georgia"/>
                <a:cs typeface="Georgia"/>
                <a:sym typeface="Georgia"/>
              </a:rPr>
              <a:t>RMSE values from hindcasting 6 months, 12 months and 18 months production for the first 8 wells</a:t>
            </a:r>
            <a:endParaRPr>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pic>
        <p:nvPicPr>
          <p:cNvPr id="111" name="Google Shape;111;p5"/>
          <p:cNvPicPr preferRelativeResize="0"/>
          <p:nvPr/>
        </p:nvPicPr>
        <p:blipFill rotWithShape="1">
          <a:blip r:embed="rId3">
            <a:alphaModFix/>
          </a:blip>
          <a:srcRect/>
          <a:stretch/>
        </p:blipFill>
        <p:spPr>
          <a:xfrm>
            <a:off x="0" y="159798"/>
            <a:ext cx="4532634" cy="2678017"/>
          </a:xfrm>
          <a:prstGeom prst="rect">
            <a:avLst/>
          </a:prstGeom>
          <a:noFill/>
          <a:ln>
            <a:noFill/>
          </a:ln>
        </p:spPr>
      </p:pic>
      <p:pic>
        <p:nvPicPr>
          <p:cNvPr id="112" name="Google Shape;112;p5"/>
          <p:cNvPicPr preferRelativeResize="0"/>
          <p:nvPr/>
        </p:nvPicPr>
        <p:blipFill rotWithShape="1">
          <a:blip r:embed="rId4">
            <a:alphaModFix/>
          </a:blip>
          <a:srcRect/>
          <a:stretch/>
        </p:blipFill>
        <p:spPr>
          <a:xfrm>
            <a:off x="3598287" y="2704650"/>
            <a:ext cx="4438964" cy="2912198"/>
          </a:xfrm>
          <a:prstGeom prst="rect">
            <a:avLst/>
          </a:prstGeom>
          <a:noFill/>
          <a:ln>
            <a:noFill/>
          </a:ln>
        </p:spPr>
      </p:pic>
      <p:pic>
        <p:nvPicPr>
          <p:cNvPr id="113" name="Google Shape;113;p5"/>
          <p:cNvPicPr preferRelativeResize="0"/>
          <p:nvPr/>
        </p:nvPicPr>
        <p:blipFill rotWithShape="1">
          <a:blip r:embed="rId5">
            <a:alphaModFix/>
          </a:blip>
          <a:srcRect/>
          <a:stretch/>
        </p:blipFill>
        <p:spPr>
          <a:xfrm>
            <a:off x="7859633" y="3985035"/>
            <a:ext cx="4438964" cy="2872965"/>
          </a:xfrm>
          <a:prstGeom prst="rect">
            <a:avLst/>
          </a:prstGeom>
          <a:noFill/>
          <a:ln>
            <a:noFill/>
          </a:ln>
        </p:spPr>
      </p:pic>
      <p:sp>
        <p:nvSpPr>
          <p:cNvPr id="114" name="Google Shape;114;p5"/>
          <p:cNvSpPr txBox="1"/>
          <p:nvPr/>
        </p:nvSpPr>
        <p:spPr>
          <a:xfrm>
            <a:off x="3318322" y="1094166"/>
            <a:ext cx="71021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1</a:t>
            </a:r>
            <a:endParaRPr/>
          </a:p>
        </p:txBody>
      </p:sp>
      <p:sp>
        <p:nvSpPr>
          <p:cNvPr id="115" name="Google Shape;115;p5"/>
          <p:cNvSpPr txBox="1"/>
          <p:nvPr/>
        </p:nvSpPr>
        <p:spPr>
          <a:xfrm>
            <a:off x="6817603" y="3754202"/>
            <a:ext cx="71021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2</a:t>
            </a:r>
            <a:endParaRPr/>
          </a:p>
        </p:txBody>
      </p:sp>
      <p:sp>
        <p:nvSpPr>
          <p:cNvPr id="116" name="Google Shape;116;p5"/>
          <p:cNvSpPr txBox="1"/>
          <p:nvPr/>
        </p:nvSpPr>
        <p:spPr>
          <a:xfrm>
            <a:off x="11280431" y="4797634"/>
            <a:ext cx="71021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3</a:t>
            </a:r>
            <a:endParaRPr/>
          </a:p>
        </p:txBody>
      </p:sp>
      <p:sp>
        <p:nvSpPr>
          <p:cNvPr id="117" name="Google Shape;117;p5"/>
          <p:cNvSpPr txBox="1"/>
          <p:nvPr/>
        </p:nvSpPr>
        <p:spPr>
          <a:xfrm>
            <a:off x="355098" y="3754200"/>
            <a:ext cx="3105300" cy="1477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eorgia"/>
                <a:ea typeface="Georgia"/>
                <a:cs typeface="Georgia"/>
                <a:sym typeface="Georgia"/>
              </a:rPr>
              <a:t>For most wells, RMSE values are found to be significantly lower in the data-driven model when compared to arps model</a:t>
            </a:r>
            <a:endParaRPr>
              <a:latin typeface="Georgia"/>
              <a:ea typeface="Georgia"/>
              <a:cs typeface="Georgia"/>
              <a:sym typeface="Georgia"/>
            </a:endParaRPr>
          </a:p>
        </p:txBody>
      </p:sp>
      <p:sp>
        <p:nvSpPr>
          <p:cNvPr id="118" name="Google Shape;118;p5"/>
          <p:cNvSpPr txBox="1"/>
          <p:nvPr/>
        </p:nvSpPr>
        <p:spPr>
          <a:xfrm>
            <a:off x="4532634" y="319596"/>
            <a:ext cx="6466800" cy="2308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Arial Black"/>
                <a:ea typeface="Arial Black"/>
                <a:cs typeface="Arial Black"/>
                <a:sym typeface="Arial Black"/>
              </a:rPr>
              <a:t>RMSE Comparison for predicted values for first 8 wells between ARPS model and Data-Driven model for:</a:t>
            </a:r>
            <a:endParaRPr sz="1800">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1800">
              <a:solidFill>
                <a:schemeClr val="dk1"/>
              </a:solidFill>
              <a:latin typeface="Arial Black"/>
              <a:ea typeface="Arial Black"/>
              <a:cs typeface="Arial Black"/>
              <a:sym typeface="Arial Black"/>
            </a:endParaRPr>
          </a:p>
          <a:p>
            <a:pPr marL="342900" marR="0" lvl="0" indent="-342900" algn="l"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Oil Phase</a:t>
            </a:r>
            <a:endParaRPr>
              <a:latin typeface="Georgia"/>
              <a:ea typeface="Georgia"/>
              <a:cs typeface="Georgia"/>
              <a:sym typeface="Georgia"/>
            </a:endParaRPr>
          </a:p>
          <a:p>
            <a:pPr marL="342900" marR="0" lvl="0" indent="-342900" algn="l"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Gas Phase</a:t>
            </a:r>
            <a:endParaRPr>
              <a:latin typeface="Georgia"/>
              <a:ea typeface="Georgia"/>
              <a:cs typeface="Georgia"/>
              <a:sym typeface="Georgia"/>
            </a:endParaRPr>
          </a:p>
          <a:p>
            <a:pPr marL="342900" marR="0" lvl="0" indent="-342900" algn="l"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Water Phase</a:t>
            </a:r>
            <a:endParaRPr>
              <a:latin typeface="Georgia"/>
              <a:ea typeface="Georgia"/>
              <a:cs typeface="Georgia"/>
              <a:sym typeface="Georgia"/>
            </a:endParaRPr>
          </a:p>
          <a:p>
            <a:pPr marL="342900" marR="0" lvl="0" indent="-228600" algn="l" rtl="0">
              <a:spcBef>
                <a:spcPts val="0"/>
              </a:spcBef>
              <a:spcAft>
                <a:spcPts val="0"/>
              </a:spcAft>
              <a:buClr>
                <a:schemeClr val="dk1"/>
              </a:buClr>
              <a:buSzPts val="1800"/>
              <a:buFont typeface="Calibri"/>
              <a:buNone/>
            </a:pPr>
            <a:endParaRPr sz="1800">
              <a:solidFill>
                <a:schemeClr val="dk1"/>
              </a:solidFill>
              <a:latin typeface="Arial Black"/>
              <a:ea typeface="Arial Black"/>
              <a:cs typeface="Arial Black"/>
              <a:sym typeface="Arial Blac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6"/>
          <p:cNvSpPr txBox="1"/>
          <p:nvPr/>
        </p:nvSpPr>
        <p:spPr>
          <a:xfrm>
            <a:off x="550416" y="230819"/>
            <a:ext cx="1102606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a:solidFill>
                  <a:schemeClr val="dk1"/>
                </a:solidFill>
                <a:latin typeface="Arial Black"/>
                <a:ea typeface="Arial Black"/>
                <a:cs typeface="Arial Black"/>
                <a:sym typeface="Arial Black"/>
              </a:rPr>
              <a:t>Training model for last 4 wells</a:t>
            </a:r>
            <a:endParaRPr/>
          </a:p>
        </p:txBody>
      </p:sp>
      <p:sp>
        <p:nvSpPr>
          <p:cNvPr id="124" name="Google Shape;124;p6"/>
          <p:cNvSpPr txBox="1"/>
          <p:nvPr/>
        </p:nvSpPr>
        <p:spPr>
          <a:xfrm>
            <a:off x="880850" y="1118575"/>
            <a:ext cx="10242900" cy="1939500"/>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The model training follows similar steps as the first 8 wells</a:t>
            </a:r>
            <a:endParaRPr sz="2400">
              <a:solidFill>
                <a:schemeClr val="dk1"/>
              </a:solidFill>
              <a:latin typeface="Georgia"/>
              <a:ea typeface="Georgia"/>
              <a:cs typeface="Georgia"/>
              <a:sym typeface="Georgia"/>
            </a:endParaRPr>
          </a:p>
          <a:p>
            <a:pPr marL="457200" marR="0" lvl="0" indent="-381000" algn="l" rtl="0">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30 days are taken as time intervals for obtaining the historical data</a:t>
            </a:r>
            <a:endParaRPr sz="2400">
              <a:solidFill>
                <a:schemeClr val="dk1"/>
              </a:solidFill>
              <a:latin typeface="Georgia"/>
              <a:ea typeface="Georgia"/>
              <a:cs typeface="Georgia"/>
              <a:sym typeface="Georgia"/>
            </a:endParaRPr>
          </a:p>
          <a:p>
            <a:pPr marL="457200" marR="0" lvl="0" indent="-381000" algn="l" rtl="0">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Daily production data from first to n-1 month is used to train the model</a:t>
            </a:r>
            <a:endParaRPr sz="2400">
              <a:solidFill>
                <a:schemeClr val="dk1"/>
              </a:solidFill>
              <a:latin typeface="Georgia"/>
              <a:ea typeface="Georgia"/>
              <a:cs typeface="Georgia"/>
              <a:sym typeface="Georgia"/>
            </a:endParaRPr>
          </a:p>
          <a:p>
            <a:pPr marL="457200" marR="0" lvl="0" indent="-381000" algn="l" rtl="0">
              <a:spcBef>
                <a:spcPts val="0"/>
              </a:spcBef>
              <a:spcAft>
                <a:spcPts val="0"/>
              </a:spcAft>
              <a:buClr>
                <a:schemeClr val="dk1"/>
              </a:buClr>
              <a:buSzPts val="2400"/>
              <a:buFont typeface="Georgia"/>
              <a:buChar char="➢"/>
            </a:pPr>
            <a:r>
              <a:rPr lang="en-US" sz="2400">
                <a:solidFill>
                  <a:schemeClr val="dk1"/>
                </a:solidFill>
                <a:latin typeface="Georgia"/>
                <a:ea typeface="Georgia"/>
                <a:cs typeface="Georgia"/>
                <a:sym typeface="Georgia"/>
              </a:rPr>
              <a:t>30-day production data of the nth month is predicted and RMSE is calculated with respect to the original data. </a:t>
            </a:r>
            <a:endParaRPr sz="2400">
              <a:solidFill>
                <a:schemeClr val="dk1"/>
              </a:solidFill>
              <a:latin typeface="Georgia"/>
              <a:ea typeface="Georgia"/>
              <a:cs typeface="Georgia"/>
              <a:sym typeface="Georgia"/>
            </a:endParaRPr>
          </a:p>
        </p:txBody>
      </p:sp>
      <p:pic>
        <p:nvPicPr>
          <p:cNvPr id="125" name="Google Shape;125;p6"/>
          <p:cNvPicPr preferRelativeResize="0"/>
          <p:nvPr/>
        </p:nvPicPr>
        <p:blipFill rotWithShape="1">
          <a:blip r:embed="rId3">
            <a:alphaModFix/>
          </a:blip>
          <a:srcRect/>
          <a:stretch/>
        </p:blipFill>
        <p:spPr>
          <a:xfrm>
            <a:off x="2621664" y="3575177"/>
            <a:ext cx="8502084" cy="1939500"/>
          </a:xfrm>
          <a:prstGeom prst="rect">
            <a:avLst/>
          </a:prstGeom>
          <a:noFill/>
          <a:ln>
            <a:noFill/>
          </a:ln>
        </p:spPr>
      </p:pic>
      <p:sp>
        <p:nvSpPr>
          <p:cNvPr id="126" name="Google Shape;126;p6"/>
          <p:cNvSpPr txBox="1"/>
          <p:nvPr/>
        </p:nvSpPr>
        <p:spPr>
          <a:xfrm>
            <a:off x="2139821" y="5718439"/>
            <a:ext cx="9055200" cy="338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Georgia"/>
                <a:ea typeface="Georgia"/>
                <a:cs typeface="Georgia"/>
                <a:sym typeface="Georgia"/>
              </a:rPr>
              <a:t>RMSE values from hindcasting 6 months, 12 months and 18 months production for the last 4 wells</a:t>
            </a:r>
            <a:endParaRPr>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pic>
        <p:nvPicPr>
          <p:cNvPr id="131" name="Google Shape;131;p7"/>
          <p:cNvPicPr preferRelativeResize="0"/>
          <p:nvPr/>
        </p:nvPicPr>
        <p:blipFill rotWithShape="1">
          <a:blip r:embed="rId3">
            <a:alphaModFix/>
          </a:blip>
          <a:srcRect/>
          <a:stretch/>
        </p:blipFill>
        <p:spPr>
          <a:xfrm>
            <a:off x="0" y="97654"/>
            <a:ext cx="4020909" cy="2459115"/>
          </a:xfrm>
          <a:prstGeom prst="rect">
            <a:avLst/>
          </a:prstGeom>
          <a:noFill/>
          <a:ln>
            <a:noFill/>
          </a:ln>
        </p:spPr>
      </p:pic>
      <p:pic>
        <p:nvPicPr>
          <p:cNvPr id="132" name="Google Shape;132;p7"/>
          <p:cNvPicPr preferRelativeResize="0"/>
          <p:nvPr/>
        </p:nvPicPr>
        <p:blipFill rotWithShape="1">
          <a:blip r:embed="rId4">
            <a:alphaModFix/>
          </a:blip>
          <a:srcRect/>
          <a:stretch/>
        </p:blipFill>
        <p:spPr>
          <a:xfrm>
            <a:off x="3551068" y="2556769"/>
            <a:ext cx="4020909" cy="2390513"/>
          </a:xfrm>
          <a:prstGeom prst="rect">
            <a:avLst/>
          </a:prstGeom>
          <a:noFill/>
          <a:ln>
            <a:noFill/>
          </a:ln>
        </p:spPr>
      </p:pic>
      <p:pic>
        <p:nvPicPr>
          <p:cNvPr id="133" name="Google Shape;133;p7"/>
          <p:cNvPicPr preferRelativeResize="0"/>
          <p:nvPr/>
        </p:nvPicPr>
        <p:blipFill rotWithShape="1">
          <a:blip r:embed="rId5">
            <a:alphaModFix/>
          </a:blip>
          <a:srcRect/>
          <a:stretch/>
        </p:blipFill>
        <p:spPr>
          <a:xfrm>
            <a:off x="7571977" y="4324035"/>
            <a:ext cx="4199813" cy="2533965"/>
          </a:xfrm>
          <a:prstGeom prst="rect">
            <a:avLst/>
          </a:prstGeom>
          <a:noFill/>
          <a:ln>
            <a:noFill/>
          </a:ln>
        </p:spPr>
      </p:pic>
      <p:sp>
        <p:nvSpPr>
          <p:cNvPr id="134" name="Google Shape;134;p7"/>
          <p:cNvSpPr txBox="1"/>
          <p:nvPr/>
        </p:nvSpPr>
        <p:spPr>
          <a:xfrm>
            <a:off x="4532634" y="319596"/>
            <a:ext cx="6466800" cy="23088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None/>
            </a:pPr>
            <a:r>
              <a:rPr lang="en-US" sz="1800">
                <a:solidFill>
                  <a:schemeClr val="dk1"/>
                </a:solidFill>
                <a:latin typeface="Arial Black"/>
                <a:ea typeface="Arial Black"/>
                <a:cs typeface="Arial Black"/>
                <a:sym typeface="Arial Black"/>
              </a:rPr>
              <a:t>RMSE Comparison for predicted values for last 4 wells between ARPS model and Data-Driven model for:</a:t>
            </a:r>
            <a:endParaRPr sz="1800">
              <a:solidFill>
                <a:schemeClr val="dk1"/>
              </a:solidFill>
              <a:latin typeface="Arial Black"/>
              <a:ea typeface="Arial Black"/>
              <a:cs typeface="Arial Black"/>
              <a:sym typeface="Arial Black"/>
            </a:endParaRPr>
          </a:p>
          <a:p>
            <a:pPr marL="0" marR="0" lvl="0" indent="0" algn="l" rtl="0">
              <a:spcBef>
                <a:spcPts val="0"/>
              </a:spcBef>
              <a:spcAft>
                <a:spcPts val="0"/>
              </a:spcAft>
              <a:buNone/>
            </a:pPr>
            <a:endParaRPr sz="1800">
              <a:solidFill>
                <a:schemeClr val="dk1"/>
              </a:solidFill>
              <a:latin typeface="Arial Black"/>
              <a:ea typeface="Arial Black"/>
              <a:cs typeface="Arial Black"/>
              <a:sym typeface="Arial Black"/>
            </a:endParaRPr>
          </a:p>
          <a:p>
            <a:pPr marL="342900" marR="0" lvl="0" indent="-342900" algn="l"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Oil Phase</a:t>
            </a:r>
            <a:endParaRPr>
              <a:latin typeface="Georgia"/>
              <a:ea typeface="Georgia"/>
              <a:cs typeface="Georgia"/>
              <a:sym typeface="Georgia"/>
            </a:endParaRPr>
          </a:p>
          <a:p>
            <a:pPr marL="342900" marR="0" lvl="0" indent="-342900" algn="l"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Gas Phase</a:t>
            </a:r>
            <a:endParaRPr>
              <a:latin typeface="Georgia"/>
              <a:ea typeface="Georgia"/>
              <a:cs typeface="Georgia"/>
              <a:sym typeface="Georgia"/>
            </a:endParaRPr>
          </a:p>
          <a:p>
            <a:pPr marL="342900" marR="0" lvl="0" indent="-342900" algn="l" rtl="0">
              <a:spcBef>
                <a:spcPts val="0"/>
              </a:spcBef>
              <a:spcAft>
                <a:spcPts val="0"/>
              </a:spcAft>
              <a:buClr>
                <a:schemeClr val="dk1"/>
              </a:buClr>
              <a:buSzPts val="1800"/>
              <a:buFont typeface="Georgia"/>
              <a:buAutoNum type="arabicPeriod"/>
            </a:pPr>
            <a:r>
              <a:rPr lang="en-US" sz="1800">
                <a:solidFill>
                  <a:schemeClr val="dk1"/>
                </a:solidFill>
                <a:latin typeface="Georgia"/>
                <a:ea typeface="Georgia"/>
                <a:cs typeface="Georgia"/>
                <a:sym typeface="Georgia"/>
              </a:rPr>
              <a:t>Water Phase</a:t>
            </a:r>
            <a:endParaRPr>
              <a:latin typeface="Georgia"/>
              <a:ea typeface="Georgia"/>
              <a:cs typeface="Georgia"/>
              <a:sym typeface="Georgia"/>
            </a:endParaRPr>
          </a:p>
          <a:p>
            <a:pPr marL="342900" marR="0" lvl="0" indent="-228600" algn="l" rtl="0">
              <a:spcBef>
                <a:spcPts val="0"/>
              </a:spcBef>
              <a:spcAft>
                <a:spcPts val="0"/>
              </a:spcAft>
              <a:buClr>
                <a:schemeClr val="dk1"/>
              </a:buClr>
              <a:buSzPts val="1800"/>
              <a:buFont typeface="Calibri"/>
              <a:buNone/>
            </a:pPr>
            <a:endParaRPr sz="1800">
              <a:solidFill>
                <a:schemeClr val="dk1"/>
              </a:solidFill>
              <a:latin typeface="Arial Black"/>
              <a:ea typeface="Arial Black"/>
              <a:cs typeface="Arial Black"/>
              <a:sym typeface="Arial Black"/>
            </a:endParaRPr>
          </a:p>
        </p:txBody>
      </p:sp>
      <p:sp>
        <p:nvSpPr>
          <p:cNvPr id="135" name="Google Shape;135;p7"/>
          <p:cNvSpPr txBox="1"/>
          <p:nvPr/>
        </p:nvSpPr>
        <p:spPr>
          <a:xfrm>
            <a:off x="2945460" y="735094"/>
            <a:ext cx="71021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1</a:t>
            </a:r>
            <a:endParaRPr/>
          </a:p>
        </p:txBody>
      </p:sp>
      <p:sp>
        <p:nvSpPr>
          <p:cNvPr id="136" name="Google Shape;136;p7"/>
          <p:cNvSpPr txBox="1"/>
          <p:nvPr/>
        </p:nvSpPr>
        <p:spPr>
          <a:xfrm>
            <a:off x="6310097" y="3290360"/>
            <a:ext cx="71021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2</a:t>
            </a:r>
            <a:endParaRPr/>
          </a:p>
        </p:txBody>
      </p:sp>
      <p:sp>
        <p:nvSpPr>
          <p:cNvPr id="137" name="Google Shape;137;p7"/>
          <p:cNvSpPr txBox="1"/>
          <p:nvPr/>
        </p:nvSpPr>
        <p:spPr>
          <a:xfrm>
            <a:off x="10553623" y="4969463"/>
            <a:ext cx="710213"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dk1"/>
                </a:solidFill>
                <a:latin typeface="Calibri"/>
                <a:ea typeface="Calibri"/>
                <a:cs typeface="Calibri"/>
                <a:sym typeface="Calibri"/>
              </a:rPr>
              <a:t>3</a:t>
            </a:r>
            <a:endParaRPr/>
          </a:p>
        </p:txBody>
      </p:sp>
      <p:sp>
        <p:nvSpPr>
          <p:cNvPr id="138" name="Google Shape;138;p7"/>
          <p:cNvSpPr txBox="1"/>
          <p:nvPr/>
        </p:nvSpPr>
        <p:spPr>
          <a:xfrm>
            <a:off x="355099" y="3754200"/>
            <a:ext cx="2738400" cy="1754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eorgia"/>
                <a:ea typeface="Georgia"/>
                <a:cs typeface="Georgia"/>
                <a:sym typeface="Georgia"/>
              </a:rPr>
              <a:t>RMSE for the data-driven model was founds to be lower for gas and water  phase and comparable for the oil phase. </a:t>
            </a:r>
            <a:endParaRPr>
              <a:latin typeface="Georgia"/>
              <a:ea typeface="Georgia"/>
              <a:cs typeface="Georgia"/>
              <a:sym typeface="Georgi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8"/>
          <p:cNvPicPr preferRelativeResize="0">
            <a:picLocks noGrp="1"/>
          </p:cNvPicPr>
          <p:nvPr>
            <p:ph type="body" idx="1"/>
          </p:nvPr>
        </p:nvPicPr>
        <p:blipFill rotWithShape="1">
          <a:blip r:embed="rId3">
            <a:alphaModFix/>
          </a:blip>
          <a:srcRect/>
          <a:stretch/>
        </p:blipFill>
        <p:spPr>
          <a:xfrm>
            <a:off x="809623" y="1908656"/>
            <a:ext cx="5389500" cy="3842400"/>
          </a:xfrm>
          <a:prstGeom prst="rect">
            <a:avLst/>
          </a:prstGeom>
          <a:noFill/>
          <a:ln>
            <a:noFill/>
          </a:ln>
        </p:spPr>
      </p:pic>
      <p:sp>
        <p:nvSpPr>
          <p:cNvPr id="144" name="Google Shape;144;p8"/>
          <p:cNvSpPr txBox="1"/>
          <p:nvPr/>
        </p:nvSpPr>
        <p:spPr>
          <a:xfrm>
            <a:off x="363984" y="621437"/>
            <a:ext cx="9925235" cy="369332"/>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a:solidFill>
                  <a:schemeClr val="dk1"/>
                </a:solidFill>
                <a:latin typeface="Arial Black"/>
                <a:ea typeface="Arial Black"/>
                <a:cs typeface="Arial Black"/>
                <a:sym typeface="Arial Black"/>
              </a:rPr>
              <a:t>Demo of Well 10 Oil phase production using Random Forest</a:t>
            </a:r>
            <a:endParaRPr/>
          </a:p>
        </p:txBody>
      </p:sp>
      <p:sp>
        <p:nvSpPr>
          <p:cNvPr id="145" name="Google Shape;145;p8"/>
          <p:cNvSpPr txBox="1"/>
          <p:nvPr/>
        </p:nvSpPr>
        <p:spPr>
          <a:xfrm>
            <a:off x="6910425" y="1929475"/>
            <a:ext cx="4362300" cy="3632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600" b="1">
                <a:latin typeface="Georgia"/>
                <a:ea typeface="Georgia"/>
                <a:cs typeface="Georgia"/>
                <a:sym typeface="Georgia"/>
              </a:rPr>
              <a:t>Key takeaways:</a:t>
            </a:r>
            <a:endParaRPr sz="1600" b="1">
              <a:latin typeface="Georgia"/>
              <a:ea typeface="Georgia"/>
              <a:cs typeface="Georgia"/>
              <a:sym typeface="Georgia"/>
            </a:endParaRPr>
          </a:p>
          <a:p>
            <a:pPr marL="0" lvl="0" indent="0" algn="l" rtl="0">
              <a:spcBef>
                <a:spcPts val="0"/>
              </a:spcBef>
              <a:spcAft>
                <a:spcPts val="0"/>
              </a:spcAft>
              <a:buNone/>
            </a:pPr>
            <a:endParaRPr sz="1600">
              <a:latin typeface="Georgia"/>
              <a:ea typeface="Georgia"/>
              <a:cs typeface="Georgia"/>
              <a:sym typeface="Georgia"/>
            </a:endParaRPr>
          </a:p>
          <a:p>
            <a:pPr marL="457200" lvl="0" indent="-330200" algn="l" rtl="0">
              <a:spcBef>
                <a:spcPts val="0"/>
              </a:spcBef>
              <a:spcAft>
                <a:spcPts val="0"/>
              </a:spcAft>
              <a:buSzPts val="1600"/>
              <a:buFont typeface="Georgia"/>
              <a:buChar char="●"/>
            </a:pPr>
            <a:r>
              <a:rPr lang="en-US" sz="1600">
                <a:latin typeface="Georgia"/>
                <a:ea typeface="Georgia"/>
                <a:cs typeface="Georgia"/>
                <a:sym typeface="Georgia"/>
              </a:rPr>
              <a:t>For wells with monthly production data, the variance in the RMSE obtained from the Arps model is considerably higher than the RMSE from Random Forest.</a:t>
            </a:r>
            <a:endParaRPr sz="1600">
              <a:latin typeface="Georgia"/>
              <a:ea typeface="Georgia"/>
              <a:cs typeface="Georgia"/>
              <a:sym typeface="Georgia"/>
            </a:endParaRPr>
          </a:p>
          <a:p>
            <a:pPr marL="457200" lvl="0" indent="-330200" algn="l" rtl="0">
              <a:spcBef>
                <a:spcPts val="0"/>
              </a:spcBef>
              <a:spcAft>
                <a:spcPts val="0"/>
              </a:spcAft>
              <a:buSzPts val="1600"/>
              <a:buFont typeface="Georgia"/>
              <a:buChar char="●"/>
            </a:pPr>
            <a:r>
              <a:rPr lang="en-US" sz="1600">
                <a:latin typeface="Georgia"/>
                <a:ea typeface="Georgia"/>
                <a:cs typeface="Georgia"/>
                <a:sym typeface="Georgia"/>
              </a:rPr>
              <a:t>For most cases in this problem, the RF forecast shows significantly better results than the Arps model.</a:t>
            </a:r>
            <a:endParaRPr sz="1600">
              <a:latin typeface="Georgia"/>
              <a:ea typeface="Georgia"/>
              <a:cs typeface="Georgia"/>
              <a:sym typeface="Georgia"/>
            </a:endParaRPr>
          </a:p>
          <a:p>
            <a:pPr marL="457200" lvl="0" indent="-330200" algn="l" rtl="0">
              <a:spcBef>
                <a:spcPts val="0"/>
              </a:spcBef>
              <a:spcAft>
                <a:spcPts val="0"/>
              </a:spcAft>
              <a:buSzPts val="1600"/>
              <a:buFont typeface="Georgia"/>
              <a:buChar char="●"/>
            </a:pPr>
            <a:r>
              <a:rPr lang="en-US" sz="1600">
                <a:latin typeface="Georgia"/>
                <a:ea typeface="Georgia"/>
                <a:cs typeface="Georgia"/>
                <a:sym typeface="Georgia"/>
              </a:rPr>
              <a:t>The performance can be improved by tuning the hyper-parameters of the regressor model.</a:t>
            </a:r>
            <a:endParaRPr sz="1600">
              <a:latin typeface="Georgia"/>
              <a:ea typeface="Georgia"/>
              <a:cs typeface="Georgia"/>
              <a:sym typeface="Georgia"/>
            </a:endParaRPr>
          </a:p>
          <a:p>
            <a:pPr marL="457200" lvl="0" indent="-330200" algn="l" rtl="0">
              <a:spcBef>
                <a:spcPts val="0"/>
              </a:spcBef>
              <a:spcAft>
                <a:spcPts val="0"/>
              </a:spcAft>
              <a:buSzPts val="1600"/>
              <a:buFont typeface="Georgia"/>
              <a:buChar char="●"/>
            </a:pPr>
            <a:r>
              <a:rPr lang="en-US" sz="1600">
                <a:latin typeface="Georgia"/>
                <a:ea typeface="Georgia"/>
                <a:cs typeface="Georgia"/>
                <a:sym typeface="Georgia"/>
              </a:rPr>
              <a:t>If more data is available, deep learning techniques like RNN, LTSM can be used. </a:t>
            </a:r>
            <a:endParaRPr sz="160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555</Words>
  <Application>Microsoft Office PowerPoint</Application>
  <PresentationFormat>Widescreen</PresentationFormat>
  <Paragraphs>48</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Calibri</vt:lpstr>
      <vt:lpstr>Arial</vt:lpstr>
      <vt:lpstr>Arial Black</vt:lpstr>
      <vt:lpstr>Georgia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Aashrith Reddy</dc:creator>
  <cp:lastModifiedBy>Aashrith Reddy</cp:lastModifiedBy>
  <cp:revision>1</cp:revision>
  <dcterms:created xsi:type="dcterms:W3CDTF">2021-02-11T00:36:27Z</dcterms:created>
  <dcterms:modified xsi:type="dcterms:W3CDTF">2021-09-28T02:23:02Z</dcterms:modified>
</cp:coreProperties>
</file>