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ProximaNova-bold.fntdata"/><Relationship Id="rId21" Type="http://schemas.openxmlformats.org/officeDocument/2006/relationships/slide" Target="slides/slide16.xml"/><Relationship Id="rId43" Type="http://schemas.openxmlformats.org/officeDocument/2006/relationships/font" Target="fonts/ProximaNova-regular.fntdata"/><Relationship Id="rId24" Type="http://schemas.openxmlformats.org/officeDocument/2006/relationships/slide" Target="slides/slide19.xml"/><Relationship Id="rId46" Type="http://schemas.openxmlformats.org/officeDocument/2006/relationships/font" Target="fonts/ProximaNova-boldItalic.fntdata"/><Relationship Id="rId23" Type="http://schemas.openxmlformats.org/officeDocument/2006/relationships/slide" Target="slides/slide18.xml"/><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63933de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63933de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63933de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63933de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63933de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63933de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863933de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863933de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63933de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63933de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63933de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863933de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63933de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63933de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863933de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63933de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863933de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863933de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63933de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63933de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63933de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63933de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86364a72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86364a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6364a72d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6364a7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6364a72d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6364a7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6364a72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6364a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6364a72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6364a7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86364a72d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86364a7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63933de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63933de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6364a72d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6364a7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6364a72d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6364a7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6364a72d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6364a72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863933de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863933de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863933de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863933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63933d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63933d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63933d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63933d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63933d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863933d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863933d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863933d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63933d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63933d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5563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sz="2600"/>
              <a:t>DIP PROJECT</a:t>
            </a:r>
            <a:endParaRPr sz="2600"/>
          </a:p>
        </p:txBody>
      </p:sp>
      <p:sp>
        <p:nvSpPr>
          <p:cNvPr id="68" name="Google Shape;68;p13"/>
          <p:cNvSpPr txBox="1"/>
          <p:nvPr>
            <p:ph idx="1" type="subTitle"/>
          </p:nvPr>
        </p:nvSpPr>
        <p:spPr>
          <a:xfrm>
            <a:off x="390525" y="29913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SACHIN SHARMA (20161060)</a:t>
            </a:r>
            <a:endParaRPr sz="1400"/>
          </a:p>
          <a:p>
            <a:pPr indent="0" lvl="0" marL="0" rtl="0" algn="l">
              <a:spcBef>
                <a:spcPts val="0"/>
              </a:spcBef>
              <a:spcAft>
                <a:spcPts val="0"/>
              </a:spcAft>
              <a:buNone/>
            </a:pPr>
            <a:r>
              <a:rPr lang="en" sz="1400"/>
              <a:t>AASHISH KUMAR (20161111)</a:t>
            </a:r>
            <a:endParaRPr sz="1400"/>
          </a:p>
          <a:p>
            <a:pPr indent="0" lvl="0" marL="0" rtl="0" algn="l">
              <a:spcBef>
                <a:spcPts val="0"/>
              </a:spcBef>
              <a:spcAft>
                <a:spcPts val="0"/>
              </a:spcAft>
              <a:buNone/>
            </a:pPr>
            <a:r>
              <a:rPr lang="en" sz="1400"/>
              <a:t>TEAM NAME  -   PIXEL_PLAYERS</a:t>
            </a:r>
            <a:endParaRPr sz="1400"/>
          </a:p>
          <a:p>
            <a:pPr indent="0" lvl="0" marL="0" rtl="0" algn="l">
              <a:spcBef>
                <a:spcPts val="0"/>
              </a:spcBef>
              <a:spcAft>
                <a:spcPts val="0"/>
              </a:spcAft>
              <a:buNone/>
            </a:pPr>
            <a:r>
              <a:rPr lang="en" sz="1400"/>
              <a:t>GROUP ID  -  24</a:t>
            </a:r>
            <a:endParaRPr sz="1400"/>
          </a:p>
          <a:p>
            <a:pPr indent="0" lvl="0" marL="0" rtl="0" algn="l">
              <a:spcBef>
                <a:spcPts val="0"/>
              </a:spcBef>
              <a:spcAft>
                <a:spcPts val="0"/>
              </a:spcAft>
              <a:buNone/>
            </a:pPr>
            <a:r>
              <a:t/>
            </a:r>
            <a:endParaRPr sz="1400"/>
          </a:p>
          <a:p>
            <a:pPr indent="0" lvl="0" marL="5029200" rtl="0" algn="l">
              <a:spcBef>
                <a:spcPts val="0"/>
              </a:spcBef>
              <a:spcAft>
                <a:spcPts val="0"/>
              </a:spcAft>
              <a:buNone/>
            </a:pPr>
            <a:r>
              <a:rPr lang="en" sz="1400"/>
              <a:t>MENTOR  -  ABHIJEET KUMAR</a:t>
            </a:r>
            <a:endParaRPr sz="1400"/>
          </a:p>
        </p:txBody>
      </p:sp>
      <p:sp>
        <p:nvSpPr>
          <p:cNvPr id="69" name="Google Shape;69;p13"/>
          <p:cNvSpPr txBox="1"/>
          <p:nvPr/>
        </p:nvSpPr>
        <p:spPr>
          <a:xfrm>
            <a:off x="647150" y="498825"/>
            <a:ext cx="8116200" cy="12000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sz="2400">
              <a:solidFill>
                <a:srgbClr val="FFFFFF"/>
              </a:solidFill>
            </a:endParaRPr>
          </a:p>
          <a:p>
            <a:pPr indent="0" lvl="0" marL="457200" rtl="0" algn="l">
              <a:spcBef>
                <a:spcPts val="0"/>
              </a:spcBef>
              <a:spcAft>
                <a:spcPts val="0"/>
              </a:spcAft>
              <a:buNone/>
            </a:pPr>
            <a:r>
              <a:rPr lang="en" sz="2600">
                <a:solidFill>
                  <a:srgbClr val="FFFFFF"/>
                </a:solidFill>
              </a:rPr>
              <a:t>  HAND AND EYE GESTURE RECOGNITION</a:t>
            </a:r>
            <a:endParaRPr sz="2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27" name="Google Shape;127;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FEATURE EXTRACTION</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Locate the bounding box by using the function regionprops.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Calculate the centroid (Cx, Cy) of image by using the image moment formula.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Take take radius = 0.7 * (Cx - upper bound).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Now take centroid as centre of circle and calculate the pixel coordinates such that</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x=Cy + R*Cos(theta) ; y=Cx - R*Sin(theta)</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If img(y, x) changes from 0 to 1 then increase the count by 1.</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Update theta by adding pi/36 to current value of theta.</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91440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33" name="Google Shape;133;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MAPPING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Map the value of count to that count image.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APPROACHES CONSIDERED</a:t>
            </a:r>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hand gesture detection step we  used the laptop webcam and store a image( I1 ) initially and then take snapshot ( i2 )after every pause of 2. (i2 having hand gestures)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Then</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if abs( i2(x, y) - i1(x, y) ) &lt; 10 then i(x,y) =0</a:t>
            </a:r>
            <a:endParaRPr>
              <a:solidFill>
                <a:srgbClr val="000000"/>
              </a:solidFill>
            </a:endParaRPr>
          </a:p>
          <a:p>
            <a:pPr indent="-317500" lvl="2" marL="1371600" rtl="0" algn="l">
              <a:spcBef>
                <a:spcPts val="0"/>
              </a:spcBef>
              <a:spcAft>
                <a:spcPts val="0"/>
              </a:spcAft>
              <a:buClr>
                <a:srgbClr val="000000"/>
              </a:buClr>
              <a:buSzPts val="1400"/>
              <a:buChar char="■"/>
            </a:pPr>
            <a:r>
              <a:rPr lang="en">
                <a:solidFill>
                  <a:srgbClr val="000000"/>
                </a:solidFill>
              </a:rPr>
              <a:t>Else  i(x,y) = 1</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After this we use function imfill holes and bwareaopen function on image but did not get the good binarize image of hand gesture.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APPROACHES CONSIDERED</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For feature extraction process, we create edge image of binarize hand image and then try to find out the pixel coordinates of local maxima but got more than 5 maximas due to rough boundary of image. Then we did not figure out the correct maxiamas.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1" name="Google Shape;151;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6"/>
          <p:cNvPicPr preferRelativeResize="0"/>
          <p:nvPr/>
        </p:nvPicPr>
        <p:blipFill>
          <a:blip r:embed="rId3">
            <a:alphaModFix/>
          </a:blip>
          <a:stretch>
            <a:fillRect/>
          </a:stretch>
        </p:blipFill>
        <p:spPr>
          <a:xfrm>
            <a:off x="2211150" y="2000349"/>
            <a:ext cx="4529174" cy="254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772575" y="435525"/>
            <a:ext cx="7279152" cy="4094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624300" y="273750"/>
            <a:ext cx="7613400" cy="4282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772600" y="362701"/>
            <a:ext cx="7504502" cy="422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846750" y="368775"/>
            <a:ext cx="7593173" cy="4271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8" name="Google Shape;178;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are considering only vertical hand images.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are getting same results for same count of fingers using different fingers for that count.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182025" y="276375"/>
            <a:ext cx="3862675" cy="4179524"/>
          </a:xfrm>
          <a:prstGeom prst="rect">
            <a:avLst/>
          </a:prstGeom>
          <a:noFill/>
          <a:ln>
            <a:noFill/>
          </a:ln>
        </p:spPr>
      </p:pic>
      <p:pic>
        <p:nvPicPr>
          <p:cNvPr id="77" name="Google Shape;77;p14"/>
          <p:cNvPicPr preferRelativeResize="0"/>
          <p:nvPr/>
        </p:nvPicPr>
        <p:blipFill>
          <a:blip r:embed="rId4">
            <a:alphaModFix/>
          </a:blip>
          <a:stretch>
            <a:fillRect/>
          </a:stretch>
        </p:blipFill>
        <p:spPr>
          <a:xfrm>
            <a:off x="4273900" y="276375"/>
            <a:ext cx="4494600" cy="417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              EYE DETECTION</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9" name="Google Shape;189;p33"/>
          <p:cNvSpPr txBox="1"/>
          <p:nvPr>
            <p:ph idx="1" type="body"/>
          </p:nvPr>
        </p:nvSpPr>
        <p:spPr>
          <a:xfrm>
            <a:off x="471900" y="19069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goal of the project is to design and implement an algorithm which detects gestures of eye in real time. The main challenge here is to detect all the gestures quickly and efficiently.</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95" name="Google Shape;195;p34"/>
          <p:cNvSpPr txBox="1"/>
          <p:nvPr>
            <p:ph idx="1" type="body"/>
          </p:nvPr>
        </p:nvSpPr>
        <p:spPr>
          <a:xfrm>
            <a:off x="169550" y="1768250"/>
            <a:ext cx="88050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The basic steps followed are as follow:</a:t>
            </a:r>
            <a:endParaRPr sz="1800">
              <a:solidFill>
                <a:srgbClr val="000000"/>
              </a:solidFill>
            </a:endParaRPr>
          </a:p>
          <a:p>
            <a:pPr indent="-342900" lvl="0" marL="457200" rtl="0" algn="l">
              <a:spcBef>
                <a:spcPts val="1600"/>
              </a:spcBef>
              <a:spcAft>
                <a:spcPts val="0"/>
              </a:spcAft>
              <a:buClr>
                <a:srgbClr val="000000"/>
              </a:buClr>
              <a:buSzPts val="1800"/>
              <a:buChar char="●"/>
            </a:pPr>
            <a:r>
              <a:rPr b="1" lang="en" sz="1800">
                <a:solidFill>
                  <a:srgbClr val="000000"/>
                </a:solidFill>
              </a:rPr>
              <a:t>Face Detection</a:t>
            </a:r>
            <a:r>
              <a:rPr lang="en" sz="1800">
                <a:solidFill>
                  <a:srgbClr val="000000"/>
                </a:solidFill>
              </a:rPr>
              <a:t>: We detected the face using cascade object detector in matlab which uses Viola-Jones algorithm to detect face and its components(eye ,nose etc).</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Pupil Detection</a:t>
            </a:r>
            <a:r>
              <a:rPr lang="en" sz="1800">
                <a:solidFill>
                  <a:srgbClr val="000000"/>
                </a:solidFill>
              </a:rPr>
              <a:t>: After successfully detecting the eye, find the circle in eye region using imcircle function in matlab which uses  Hough Transform to detect circles.</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Gesture Recognition</a:t>
            </a:r>
            <a:r>
              <a:rPr lang="en" sz="1800">
                <a:solidFill>
                  <a:srgbClr val="000000"/>
                </a:solidFill>
              </a:rPr>
              <a:t>: Now checking distance of centre of eye ball from ends of edge of eye to find left,right and centre.</a:t>
            </a:r>
            <a:endParaRPr sz="1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250325" y="1702175"/>
            <a:ext cx="2801700" cy="128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BASIC PIPELINE</a:t>
            </a:r>
            <a:endParaRPr sz="3600"/>
          </a:p>
        </p:txBody>
      </p:sp>
      <p:sp>
        <p:nvSpPr>
          <p:cNvPr id="201" name="Google Shape;201;p35"/>
          <p:cNvSpPr txBox="1"/>
          <p:nvPr/>
        </p:nvSpPr>
        <p:spPr>
          <a:xfrm>
            <a:off x="3391150" y="181675"/>
            <a:ext cx="5704500" cy="4868700"/>
          </a:xfrm>
          <a:prstGeom prst="rect">
            <a:avLst/>
          </a:prstGeom>
          <a:noFill/>
          <a:ln>
            <a:noFill/>
          </a:ln>
        </p:spPr>
        <p:txBody>
          <a:bodyPr anchorCtr="0" anchor="t" bIns="91425" lIns="91425" spcFirstLastPara="1" rIns="91425" wrap="square" tIns="91425">
            <a:noAutofit/>
          </a:bodyPr>
          <a:lstStyle/>
          <a:p>
            <a:pPr indent="0" lvl="0" marL="457200" rtl="0" algn="l">
              <a:lnSpc>
                <a:spcPct val="125000"/>
              </a:lnSpc>
              <a:spcBef>
                <a:spcPts val="1000"/>
              </a:spcBef>
              <a:spcAft>
                <a:spcPts val="0"/>
              </a:spcAft>
              <a:buNone/>
            </a:pPr>
            <a:r>
              <a:t/>
            </a:r>
            <a:endParaRPr sz="1600">
              <a:latin typeface="Roboto"/>
              <a:ea typeface="Roboto"/>
              <a:cs typeface="Roboto"/>
              <a:sym typeface="Roboto"/>
            </a:endParaRPr>
          </a:p>
          <a:p>
            <a:pPr indent="-330200" lvl="0" marL="457200" rtl="0" algn="l">
              <a:lnSpc>
                <a:spcPct val="125000"/>
              </a:lnSpc>
              <a:spcBef>
                <a:spcPts val="1000"/>
              </a:spcBef>
              <a:spcAft>
                <a:spcPts val="0"/>
              </a:spcAft>
              <a:buSzPts val="1600"/>
              <a:buFont typeface="Roboto"/>
              <a:buChar char="●"/>
            </a:pPr>
            <a:r>
              <a:rPr lang="en" sz="1600">
                <a:latin typeface="Roboto"/>
                <a:ea typeface="Roboto"/>
                <a:cs typeface="Roboto"/>
                <a:sym typeface="Roboto"/>
              </a:rPr>
              <a:t>Create webcam object to get the real time live input.</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Create detector for face and eye pair vision cascade object detector to detect eye pair and face using Viola-</a:t>
            </a:r>
            <a:br>
              <a:rPr lang="en" sz="1600">
                <a:latin typeface="Roboto"/>
                <a:ea typeface="Roboto"/>
                <a:cs typeface="Roboto"/>
                <a:sym typeface="Roboto"/>
              </a:rPr>
            </a:br>
            <a:r>
              <a:rPr lang="en" sz="1600">
                <a:latin typeface="Roboto"/>
                <a:ea typeface="Roboto"/>
                <a:cs typeface="Roboto"/>
                <a:sym typeface="Roboto"/>
              </a:rPr>
              <a:t>Jones algorithm..</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Take snapshot and create bounding box of face and eye pair using detector.</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If face exist the extract the face and find the biggest face.</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If eyepair available find the biggest eye pair available.</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Find the circle in eye pair region using hough transform.</a:t>
            </a:r>
            <a:endParaRPr sz="1600">
              <a:latin typeface="Roboto"/>
              <a:ea typeface="Roboto"/>
              <a:cs typeface="Roboto"/>
              <a:sym typeface="Roboto"/>
            </a:endParaRPr>
          </a:p>
          <a:p>
            <a:pPr indent="-330200" lvl="0" marL="457200" rtl="0" algn="l">
              <a:lnSpc>
                <a:spcPct val="125000"/>
              </a:lnSpc>
              <a:spcBef>
                <a:spcPts val="0"/>
              </a:spcBef>
              <a:spcAft>
                <a:spcPts val="0"/>
              </a:spcAft>
              <a:buSzPts val="1600"/>
              <a:buFont typeface="Roboto"/>
              <a:buChar char="●"/>
            </a:pPr>
            <a:r>
              <a:rPr lang="en" sz="1600">
                <a:latin typeface="Roboto"/>
                <a:ea typeface="Roboto"/>
                <a:cs typeface="Roboto"/>
                <a:sym typeface="Roboto"/>
              </a:rPr>
              <a:t>Check distance of centre of pupil from edges of eye. And detect left,right,straight position.</a:t>
            </a:r>
            <a:endParaRPr sz="1600">
              <a:latin typeface="Roboto"/>
              <a:ea typeface="Roboto"/>
              <a:cs typeface="Roboto"/>
              <a:sym typeface="Roboto"/>
            </a:endParaRPr>
          </a:p>
          <a:p>
            <a:pPr indent="0" lvl="0" marL="457200" rtl="0" algn="l">
              <a:lnSpc>
                <a:spcPct val="125000"/>
              </a:lnSpc>
              <a:spcBef>
                <a:spcPts val="1000"/>
              </a:spcBef>
              <a:spcAft>
                <a:spcPts val="0"/>
              </a:spcAft>
              <a:buClr>
                <a:srgbClr val="000000"/>
              </a:buClr>
              <a:buSzPts val="1100"/>
              <a:buFont typeface="Arial"/>
              <a:buNone/>
            </a:pPr>
            <a:r>
              <a:t/>
            </a:r>
            <a:endParaRPr sz="1600">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07" name="Google Shape;207;p36"/>
          <p:cNvSpPr txBox="1"/>
          <p:nvPr>
            <p:ph idx="1" type="body"/>
          </p:nvPr>
        </p:nvSpPr>
        <p:spPr>
          <a:xfrm>
            <a:off x="169550" y="1768250"/>
            <a:ext cx="88050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The basic steps followed are as follow:</a:t>
            </a:r>
            <a:endParaRPr sz="1800">
              <a:solidFill>
                <a:srgbClr val="000000"/>
              </a:solidFill>
            </a:endParaRPr>
          </a:p>
          <a:p>
            <a:pPr indent="-342900" lvl="0" marL="457200" rtl="0" algn="l">
              <a:spcBef>
                <a:spcPts val="1600"/>
              </a:spcBef>
              <a:spcAft>
                <a:spcPts val="0"/>
              </a:spcAft>
              <a:buClr>
                <a:srgbClr val="000000"/>
              </a:buClr>
              <a:buSzPts val="1800"/>
              <a:buChar char="●"/>
            </a:pPr>
            <a:r>
              <a:rPr b="1" lang="en" sz="1800">
                <a:solidFill>
                  <a:srgbClr val="000000"/>
                </a:solidFill>
              </a:rPr>
              <a:t>Face Detection</a:t>
            </a:r>
            <a:r>
              <a:rPr lang="en" sz="1800">
                <a:solidFill>
                  <a:srgbClr val="000000"/>
                </a:solidFill>
              </a:rPr>
              <a:t>: We detected the face using cascade object detector in matlab which uses Viola-Jones algorithm to detect face and its components(eye ,nose etc).</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Pupil Detection</a:t>
            </a:r>
            <a:r>
              <a:rPr lang="en" sz="1800">
                <a:solidFill>
                  <a:srgbClr val="000000"/>
                </a:solidFill>
              </a:rPr>
              <a:t>: After successfully detecting the eye, find the circle in eye region using imcircle function in matlab which uses  Hough Transform to detect circles.</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Gesture Recognition</a:t>
            </a:r>
            <a:r>
              <a:rPr lang="en" sz="1800">
                <a:solidFill>
                  <a:srgbClr val="000000"/>
                </a:solidFill>
              </a:rPr>
              <a:t>: Now checking distance of centre of eye ball from ends of edge of eye to find left,right and centre.</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ALGORITHMS USED</a:t>
            </a:r>
            <a:endParaRPr/>
          </a:p>
        </p:txBody>
      </p:sp>
      <p:sp>
        <p:nvSpPr>
          <p:cNvPr id="213" name="Google Shape;213;p37"/>
          <p:cNvSpPr txBox="1"/>
          <p:nvPr>
            <p:ph idx="1" type="body"/>
          </p:nvPr>
        </p:nvSpPr>
        <p:spPr>
          <a:xfrm>
            <a:off x="180450" y="1768225"/>
            <a:ext cx="8805000" cy="3233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000">
                <a:solidFill>
                  <a:srgbClr val="000000"/>
                </a:solidFill>
              </a:rPr>
              <a:t>VIOLA JONES ALGORITHM</a:t>
            </a:r>
            <a:endParaRPr b="1" sz="2000">
              <a:solidFill>
                <a:srgbClr val="000000"/>
              </a:solidFill>
            </a:endParaRPr>
          </a:p>
          <a:p>
            <a:pPr indent="0" lvl="0" marL="457200" rtl="0" algn="l">
              <a:spcBef>
                <a:spcPts val="1600"/>
              </a:spcBef>
              <a:spcAft>
                <a:spcPts val="0"/>
              </a:spcAft>
              <a:buNone/>
            </a:pPr>
            <a:r>
              <a:rPr lang="en" sz="1800">
                <a:solidFill>
                  <a:srgbClr val="000000"/>
                </a:solidFill>
              </a:rPr>
              <a:t>This algorithm is used to detect face and eye pair in real time.</a:t>
            </a:r>
            <a:endParaRPr sz="1800">
              <a:solidFill>
                <a:srgbClr val="000000"/>
              </a:solidFill>
            </a:endParaRPr>
          </a:p>
          <a:p>
            <a:pPr indent="0" lvl="0" marL="457200" rtl="0" algn="l">
              <a:spcBef>
                <a:spcPts val="1600"/>
              </a:spcBef>
              <a:spcAft>
                <a:spcPts val="0"/>
              </a:spcAft>
              <a:buNone/>
            </a:pPr>
            <a:r>
              <a:rPr lang="en" sz="1800">
                <a:solidFill>
                  <a:srgbClr val="000000"/>
                </a:solidFill>
              </a:rPr>
              <a:t>This mainly involves 4 steps:</a:t>
            </a:r>
            <a:endParaRPr sz="1800">
              <a:solidFill>
                <a:srgbClr val="000000"/>
              </a:solidFill>
            </a:endParaRPr>
          </a:p>
          <a:p>
            <a:pPr indent="0" lvl="0" marL="457200" rtl="0" algn="l">
              <a:spcBef>
                <a:spcPts val="1600"/>
              </a:spcBef>
              <a:spcAft>
                <a:spcPts val="0"/>
              </a:spcAft>
              <a:buNone/>
            </a:pPr>
            <a:r>
              <a:rPr b="1" lang="en" sz="1800">
                <a:solidFill>
                  <a:srgbClr val="000000"/>
                </a:solidFill>
              </a:rPr>
              <a:t>1.  Haar feature calculation</a:t>
            </a:r>
            <a:r>
              <a:rPr lang="en" sz="1800">
                <a:solidFill>
                  <a:srgbClr val="000000"/>
                </a:solidFill>
              </a:rPr>
              <a:t>: First we need to calculate haar feature(weak classifier) for detection window of image.</a:t>
            </a:r>
            <a:endParaRPr sz="1800">
              <a:solidFill>
                <a:srgbClr val="000000"/>
              </a:solidFill>
            </a:endParaRPr>
          </a:p>
          <a:p>
            <a:pPr indent="0" lvl="0" marL="457200" rtl="0" algn="l">
              <a:spcBef>
                <a:spcPts val="1600"/>
              </a:spcBef>
              <a:spcAft>
                <a:spcPts val="1600"/>
              </a:spcAft>
              <a:buNone/>
            </a:pPr>
            <a:r>
              <a:rPr lang="en" sz="1800">
                <a:solidFill>
                  <a:srgbClr val="000000"/>
                </a:solidFill>
              </a:rPr>
              <a:t>Each Haar feature is the weighted sum of 2-D integrals of small rectangular areas attached to each other. The weights may take values ±1.</a:t>
            </a:r>
            <a:endParaRPr sz="1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8"/>
          <p:cNvSpPr txBox="1"/>
          <p:nvPr/>
        </p:nvSpPr>
        <p:spPr>
          <a:xfrm>
            <a:off x="327000" y="24450"/>
            <a:ext cx="8610900" cy="50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r>
              <a:rPr lang="en" sz="1800"/>
              <a:t> </a:t>
            </a:r>
            <a:r>
              <a:rPr b="1" lang="en" sz="1800"/>
              <a:t>Integral image:</a:t>
            </a:r>
            <a:endParaRPr b="1" sz="1800"/>
          </a:p>
          <a:p>
            <a:pPr indent="0" lvl="0" marL="0" rtl="0" algn="l">
              <a:spcBef>
                <a:spcPts val="0"/>
              </a:spcBef>
              <a:spcAft>
                <a:spcPts val="0"/>
              </a:spcAft>
              <a:buNone/>
            </a:pPr>
            <a:r>
              <a:rPr lang="en" sz="1800"/>
              <a:t>       The integral image allows integrals for the Haar extractors to be calculated by                 adding only four numbers. For example, the image integral of area ABCD  is calculated as II(yA,xA) – II(yB,xB) – II(yC,xC) + II(yD,xD).   </a:t>
            </a:r>
            <a:endParaRPr sz="1800"/>
          </a:p>
          <a:p>
            <a:pPr indent="0" lvl="0" marL="0" rtl="0" algn="l">
              <a:spcBef>
                <a:spcPts val="0"/>
              </a:spcBef>
              <a:spcAft>
                <a:spcPts val="0"/>
              </a:spcAft>
              <a:buNone/>
            </a:pPr>
            <a:r>
              <a:t/>
            </a:r>
            <a:endParaRPr sz="1800"/>
          </a:p>
        </p:txBody>
      </p:sp>
      <p:pic>
        <p:nvPicPr>
          <p:cNvPr descr="viola-jones-image-integration-area" id="219" name="Google Shape;219;p38" title="Viola-Jones Image area integration "/>
          <p:cNvPicPr preferRelativeResize="0"/>
          <p:nvPr/>
        </p:nvPicPr>
        <p:blipFill>
          <a:blip r:embed="rId3">
            <a:alphaModFix/>
          </a:blip>
          <a:stretch>
            <a:fillRect/>
          </a:stretch>
        </p:blipFill>
        <p:spPr>
          <a:xfrm>
            <a:off x="1896425" y="1496750"/>
            <a:ext cx="3267075" cy="1476375"/>
          </a:xfrm>
          <a:prstGeom prst="rect">
            <a:avLst/>
          </a:prstGeom>
          <a:noFill/>
          <a:ln>
            <a:noFill/>
          </a:ln>
        </p:spPr>
      </p:pic>
      <p:sp>
        <p:nvSpPr>
          <p:cNvPr id="220" name="Google Shape;220;p38"/>
          <p:cNvSpPr txBox="1"/>
          <p:nvPr/>
        </p:nvSpPr>
        <p:spPr>
          <a:xfrm>
            <a:off x="363350" y="3064150"/>
            <a:ext cx="6624900" cy="11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8"/>
          <p:cNvSpPr txBox="1"/>
          <p:nvPr/>
        </p:nvSpPr>
        <p:spPr>
          <a:xfrm>
            <a:off x="399675" y="3003600"/>
            <a:ext cx="6419100" cy="14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
          <p:cNvSpPr txBox="1"/>
          <p:nvPr/>
        </p:nvSpPr>
        <p:spPr>
          <a:xfrm>
            <a:off x="327050" y="2973125"/>
            <a:ext cx="8610900" cy="18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3. CASCADING:</a:t>
            </a:r>
            <a:endParaRPr b="1" sz="1800"/>
          </a:p>
          <a:p>
            <a:pPr indent="0" lvl="0" marL="0" rtl="0" algn="l">
              <a:spcBef>
                <a:spcPts val="0"/>
              </a:spcBef>
              <a:spcAft>
                <a:spcPts val="0"/>
              </a:spcAft>
              <a:buNone/>
            </a:pPr>
            <a:r>
              <a:t/>
            </a:r>
            <a:endParaRPr sz="1800"/>
          </a:p>
        </p:txBody>
      </p:sp>
      <p:pic>
        <p:nvPicPr>
          <p:cNvPr descr="object-detection-viola-jones-filter" id="223" name="Google Shape;223;p38" title="Object detection Viola-Jones Filter"/>
          <p:cNvPicPr preferRelativeResize="0"/>
          <p:nvPr/>
        </p:nvPicPr>
        <p:blipFill>
          <a:blip r:embed="rId4">
            <a:alphaModFix/>
          </a:blip>
          <a:stretch>
            <a:fillRect/>
          </a:stretch>
        </p:blipFill>
        <p:spPr>
          <a:xfrm>
            <a:off x="995125" y="3429500"/>
            <a:ext cx="6477526" cy="1114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nvSpPr>
        <p:spPr>
          <a:xfrm>
            <a:off x="327000" y="24450"/>
            <a:ext cx="8610900" cy="50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CIRCLE </a:t>
            </a:r>
            <a:r>
              <a:rPr b="1" lang="en" sz="2000">
                <a:latin typeface="Roboto"/>
                <a:ea typeface="Roboto"/>
                <a:cs typeface="Roboto"/>
                <a:sym typeface="Roboto"/>
              </a:rPr>
              <a:t>HOUGH TRANSFORM</a:t>
            </a:r>
            <a:r>
              <a:rPr b="1" lang="en" sz="2000">
                <a:latin typeface="Roboto"/>
                <a:ea typeface="Roboto"/>
                <a:cs typeface="Roboto"/>
                <a:sym typeface="Roboto"/>
              </a:rPr>
              <a:t> </a:t>
            </a:r>
            <a:endParaRPr b="1" sz="20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This method is used to detect circles in images.Here we used hough   transform to detect pupil.</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latin typeface="Roboto"/>
                <a:ea typeface="Roboto"/>
                <a:cs typeface="Roboto"/>
                <a:sym typeface="Roboto"/>
              </a:rPr>
              <a:t>A circle can be described completely with three pieces of information: the center (a, b) and the radius. (The center consists of two parts, hence a total of three)</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latin typeface="Roboto"/>
                <a:ea typeface="Roboto"/>
                <a:cs typeface="Roboto"/>
                <a:sym typeface="Roboto"/>
              </a:rPr>
              <a:t>x = a + Rcosθ</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latin typeface="Roboto"/>
                <a:ea typeface="Roboto"/>
                <a:cs typeface="Roboto"/>
                <a:sym typeface="Roboto"/>
              </a:rPr>
              <a:t>y = b + Rsinθ</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latin typeface="Roboto"/>
                <a:ea typeface="Roboto"/>
                <a:cs typeface="Roboto"/>
                <a:sym typeface="Roboto"/>
              </a:rPr>
              <a:t>When the θ varies from 0 to 360, a complete circle of radius R is generated.</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sz="2000">
                <a:latin typeface="Roboto"/>
                <a:ea typeface="Roboto"/>
                <a:cs typeface="Roboto"/>
                <a:sym typeface="Roboto"/>
              </a:rPr>
              <a:t>So with the Circle Hough Transform, we expect to find triplets of (x, y, R) that are highly probably circles in the image. That is, we want to find three parameters</a:t>
            </a:r>
            <a:endParaRPr sz="2000">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20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a:p>
            <a:pPr indent="0" lvl="0" marL="0" rtl="0" algn="l">
              <a:spcBef>
                <a:spcPts val="0"/>
              </a:spcBef>
              <a:spcAft>
                <a:spcPts val="0"/>
              </a:spcAft>
              <a:buNone/>
            </a:pPr>
            <a:r>
              <a:t/>
            </a:r>
            <a:endParaRPr sz="1800"/>
          </a:p>
        </p:txBody>
      </p:sp>
      <p:sp>
        <p:nvSpPr>
          <p:cNvPr id="229" name="Google Shape;229;p39"/>
          <p:cNvSpPr txBox="1"/>
          <p:nvPr/>
        </p:nvSpPr>
        <p:spPr>
          <a:xfrm>
            <a:off x="363350" y="3064150"/>
            <a:ext cx="6624900" cy="11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nvSpPr>
        <p:spPr>
          <a:xfrm>
            <a:off x="327000" y="24450"/>
            <a:ext cx="8610900" cy="50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Assuming R is known.</a:t>
            </a:r>
            <a:endParaRPr sz="1800"/>
          </a:p>
          <a:p>
            <a:pPr indent="0" lvl="0" marL="0" rtl="0" algn="l">
              <a:spcBef>
                <a:spcPts val="0"/>
              </a:spcBef>
              <a:spcAft>
                <a:spcPts val="0"/>
              </a:spcAft>
              <a:buClr>
                <a:srgbClr val="000000"/>
              </a:buClr>
              <a:buSzPts val="1100"/>
              <a:buFont typeface="Arial"/>
              <a:buNone/>
            </a:pPr>
            <a:r>
              <a:rPr lang="en" sz="1800"/>
              <a:t>     a = x1 - Rcosθ</a:t>
            </a:r>
            <a:endParaRPr sz="1800"/>
          </a:p>
          <a:p>
            <a:pPr indent="0" lvl="0" marL="0" rtl="0" algn="l">
              <a:spcBef>
                <a:spcPts val="0"/>
              </a:spcBef>
              <a:spcAft>
                <a:spcPts val="0"/>
              </a:spcAft>
              <a:buNone/>
            </a:pPr>
            <a:r>
              <a:rPr lang="en" sz="1800"/>
              <a:t>     b = y1 - Rsinθ</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for a particular point (x1, y1). And θ sweeps from 0 to 360 degrees.</a:t>
            </a:r>
            <a:endParaRPr sz="1800"/>
          </a:p>
          <a:p>
            <a:pPr indent="0" lvl="0" marL="0" rtl="0" algn="l">
              <a:spcBef>
                <a:spcPts val="0"/>
              </a:spcBef>
              <a:spcAft>
                <a:spcPts val="0"/>
              </a:spcAft>
              <a:buNone/>
            </a:pPr>
            <a:r>
              <a:t/>
            </a:r>
            <a:endParaRPr sz="1800"/>
          </a:p>
          <a:p>
            <a:pPr indent="0" lvl="0" marL="0" rtl="0" algn="l">
              <a:spcBef>
                <a:spcPts val="0"/>
              </a:spcBef>
              <a:spcAft>
                <a:spcPts val="0"/>
              </a:spcAft>
              <a:buClr>
                <a:srgbClr val="000000"/>
              </a:buClr>
              <a:buSzPts val="1100"/>
              <a:buFont typeface="Arial"/>
              <a:buNone/>
            </a:pPr>
            <a:r>
              <a:rPr lang="en" sz="1800"/>
              <a:t>So, the flow of events is something like this:</a:t>
            </a:r>
            <a:endParaRPr sz="1800"/>
          </a:p>
          <a:p>
            <a:pPr indent="-342900" lvl="0" marL="457200" rtl="0" algn="l">
              <a:spcBef>
                <a:spcPts val="0"/>
              </a:spcBef>
              <a:spcAft>
                <a:spcPts val="0"/>
              </a:spcAft>
              <a:buSzPts val="1800"/>
              <a:buChar char="●"/>
            </a:pPr>
            <a:r>
              <a:rPr lang="en" sz="1800"/>
              <a:t>Load an image</a:t>
            </a:r>
            <a:endParaRPr sz="1800"/>
          </a:p>
          <a:p>
            <a:pPr indent="-342900" lvl="0" marL="457200" rtl="0" algn="l">
              <a:spcBef>
                <a:spcPts val="0"/>
              </a:spcBef>
              <a:spcAft>
                <a:spcPts val="0"/>
              </a:spcAft>
              <a:buSzPts val="1800"/>
              <a:buChar char="●"/>
            </a:pPr>
            <a:r>
              <a:rPr lang="en" sz="1800"/>
              <a:t>Detect edges and generate a binary image</a:t>
            </a:r>
            <a:endParaRPr sz="1800"/>
          </a:p>
          <a:p>
            <a:pPr indent="-342900" lvl="0" marL="457200" rtl="0" algn="l">
              <a:spcBef>
                <a:spcPts val="0"/>
              </a:spcBef>
              <a:spcAft>
                <a:spcPts val="0"/>
              </a:spcAft>
              <a:buSzPts val="1800"/>
              <a:buChar char="●"/>
            </a:pPr>
            <a:r>
              <a:rPr lang="en" sz="1800"/>
              <a:t>For every 'edge' pixel, generate a circle in the ab space</a:t>
            </a:r>
            <a:endParaRPr sz="1800"/>
          </a:p>
          <a:p>
            <a:pPr indent="-342900" lvl="0" marL="457200" rtl="0" algn="l">
              <a:spcBef>
                <a:spcPts val="0"/>
              </a:spcBef>
              <a:spcAft>
                <a:spcPts val="0"/>
              </a:spcAft>
              <a:buSzPts val="1800"/>
              <a:buChar char="●"/>
            </a:pPr>
            <a:r>
              <a:rPr lang="en" sz="1800"/>
              <a:t>For every point on the circle in the ab space, cast 'votes' in the accumulator cells</a:t>
            </a:r>
            <a:endParaRPr sz="1800"/>
          </a:p>
          <a:p>
            <a:pPr indent="-342900" lvl="0" marL="457200" rtl="0" algn="l">
              <a:spcBef>
                <a:spcPts val="0"/>
              </a:spcBef>
              <a:spcAft>
                <a:spcPts val="0"/>
              </a:spcAft>
              <a:buSzPts val="1800"/>
              <a:buChar char="●"/>
            </a:pPr>
            <a:r>
              <a:rPr lang="en" sz="1800"/>
              <a:t>The cells with greater number of votes are the centers(a,b).</a:t>
            </a:r>
            <a:endParaRPr sz="1800"/>
          </a:p>
          <a:p>
            <a:pPr indent="0" lvl="0" marL="0" rtl="0" algn="l">
              <a:spcBef>
                <a:spcPts val="0"/>
              </a:spcBef>
              <a:spcAft>
                <a:spcPts val="0"/>
              </a:spcAft>
              <a:buClr>
                <a:srgbClr val="000000"/>
              </a:buClr>
              <a:buSzPts val="1100"/>
              <a:buFont typeface="Arial"/>
              <a:buNone/>
            </a:pPr>
            <a:r>
              <a:t/>
            </a:r>
            <a:endParaRPr b="1" sz="1800"/>
          </a:p>
          <a:p>
            <a:pPr indent="0" lvl="0" marL="0" rtl="0" algn="l">
              <a:spcBef>
                <a:spcPts val="0"/>
              </a:spcBef>
              <a:spcAft>
                <a:spcPts val="0"/>
              </a:spcAft>
              <a:buNone/>
            </a:pPr>
            <a:r>
              <a:t/>
            </a:r>
            <a:endParaRPr b="1" sz="1800"/>
          </a:p>
        </p:txBody>
      </p:sp>
      <p:sp>
        <p:nvSpPr>
          <p:cNvPr id="235" name="Google Shape;235;p40"/>
          <p:cNvSpPr txBox="1"/>
          <p:nvPr/>
        </p:nvSpPr>
        <p:spPr>
          <a:xfrm>
            <a:off x="363350" y="3064150"/>
            <a:ext cx="6624900" cy="11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OUTPUTS</a:t>
            </a:r>
            <a:endParaRPr/>
          </a:p>
        </p:txBody>
      </p:sp>
      <p:pic>
        <p:nvPicPr>
          <p:cNvPr id="241" name="Google Shape;241;p41"/>
          <p:cNvPicPr preferRelativeResize="0"/>
          <p:nvPr/>
        </p:nvPicPr>
        <p:blipFill>
          <a:blip r:embed="rId3">
            <a:alphaModFix/>
          </a:blip>
          <a:stretch>
            <a:fillRect/>
          </a:stretch>
        </p:blipFill>
        <p:spPr>
          <a:xfrm>
            <a:off x="1908525" y="1768225"/>
            <a:ext cx="4371975" cy="343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3" name="Google Shape;83;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Primarily motivation of hand and eye gestures recognition is that they can easily be implemented by machine learning techniques but implementing with image processing is a tough and interesting task.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is the demand of advanced technology to recognize, classify and interpret various simple hand and eye gestures and use them in wide range of application through computer vision.</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2"/>
          <p:cNvSpPr txBox="1"/>
          <p:nvPr/>
        </p:nvSpPr>
        <p:spPr>
          <a:xfrm>
            <a:off x="266550" y="24450"/>
            <a:ext cx="8610900" cy="50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47" name="Google Shape;247;p42"/>
          <p:cNvSpPr txBox="1"/>
          <p:nvPr/>
        </p:nvSpPr>
        <p:spPr>
          <a:xfrm>
            <a:off x="363350" y="3064150"/>
            <a:ext cx="6624900" cy="11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42"/>
          <p:cNvPicPr preferRelativeResize="0"/>
          <p:nvPr/>
        </p:nvPicPr>
        <p:blipFill rotWithShape="1">
          <a:blip r:embed="rId3">
            <a:alphaModFix/>
          </a:blip>
          <a:srcRect b="3232" l="8816" r="6251" t="11018"/>
          <a:stretch/>
        </p:blipFill>
        <p:spPr>
          <a:xfrm>
            <a:off x="1561034" y="521025"/>
            <a:ext cx="6021925" cy="393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nvSpPr>
        <p:spPr>
          <a:xfrm>
            <a:off x="266550" y="24450"/>
            <a:ext cx="8610900" cy="50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54" name="Google Shape;254;p43"/>
          <p:cNvSpPr txBox="1"/>
          <p:nvPr/>
        </p:nvSpPr>
        <p:spPr>
          <a:xfrm>
            <a:off x="363350" y="3064150"/>
            <a:ext cx="6624900" cy="11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43"/>
          <p:cNvPicPr preferRelativeResize="0"/>
          <p:nvPr/>
        </p:nvPicPr>
        <p:blipFill rotWithShape="1">
          <a:blip r:embed="rId3">
            <a:alphaModFix/>
          </a:blip>
          <a:srcRect b="0" l="0" r="0" t="4761"/>
          <a:stretch/>
        </p:blipFill>
        <p:spPr>
          <a:xfrm>
            <a:off x="1289063" y="615788"/>
            <a:ext cx="6565875" cy="3911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CONSTRAINTS AND LIMITATION</a:t>
            </a:r>
            <a:endParaRPr/>
          </a:p>
        </p:txBody>
      </p:sp>
      <p:sp>
        <p:nvSpPr>
          <p:cNvPr id="261" name="Google Shape;261;p44"/>
          <p:cNvSpPr txBox="1"/>
          <p:nvPr>
            <p:ph idx="1" type="body"/>
          </p:nvPr>
        </p:nvSpPr>
        <p:spPr>
          <a:xfrm>
            <a:off x="180450" y="1768225"/>
            <a:ext cx="88050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CONSTRAINTS</a:t>
            </a:r>
            <a:endParaRPr sz="18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a:solidFill>
                  <a:srgbClr val="000000"/>
                </a:solidFill>
              </a:rPr>
              <a:t>Face needs to be still.</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Face must be near to webcam for better result.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rPr lang="en" sz="1800">
                <a:solidFill>
                  <a:srgbClr val="000000"/>
                </a:solidFill>
              </a:rPr>
              <a:t>LIMITATION</a:t>
            </a:r>
            <a:endParaRPr sz="1800">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Cannot detect blink.</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Have fewer gesture as eyeball is very small.</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914400" rtl="0" algn="l">
              <a:spcBef>
                <a:spcPts val="1600"/>
              </a:spcBef>
              <a:spcAft>
                <a:spcPts val="0"/>
              </a:spcAft>
              <a:buNone/>
            </a:pPr>
            <a:r>
              <a:t/>
            </a:r>
            <a:endParaRPr>
              <a:solidFill>
                <a:srgbClr val="000000"/>
              </a:solidFill>
            </a:endParaRPr>
          </a:p>
          <a:p>
            <a:pPr indent="0" lvl="0" marL="914400" rtl="0" algn="l">
              <a:spcBef>
                <a:spcPts val="1600"/>
              </a:spcBef>
              <a:spcAft>
                <a:spcPts val="1600"/>
              </a:spcAft>
              <a:buNone/>
            </a:pPr>
            <a:r>
              <a:t/>
            </a: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         </a:t>
            </a: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            HAND DETECTION</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The goal of this part of project is to design and implement an algorithm which detects gestures of hand in real time and calculate the number of fingers in a gesture. The main challenge here is to detect  all the gestures quickly and efficiently.</a:t>
            </a:r>
            <a:endParaRPr sz="1800">
              <a:solidFill>
                <a:srgbClr val="000000"/>
              </a:solidFill>
            </a:endParaRPr>
          </a:p>
        </p:txBody>
      </p:sp>
      <p:sp>
        <p:nvSpPr>
          <p:cNvPr id="95" name="Google Shape;95;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1" name="Google Shape;101;p18"/>
          <p:cNvSpPr txBox="1"/>
          <p:nvPr>
            <p:ph idx="1" type="body"/>
          </p:nvPr>
        </p:nvSpPr>
        <p:spPr>
          <a:xfrm>
            <a:off x="471900" y="1919075"/>
            <a:ext cx="8222100" cy="303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Input data</a:t>
            </a:r>
            <a:r>
              <a:rPr lang="en" sz="1800">
                <a:solidFill>
                  <a:srgbClr val="000000"/>
                </a:solidFill>
              </a:rPr>
              <a:t> ​ </a:t>
            </a:r>
            <a:endParaRPr sz="18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Taking a recorded video of different hand gestures as input for algorithm. Recorded video has only vertical hand gestures.</a:t>
            </a:r>
            <a:endParaRPr>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Hand detection</a:t>
            </a:r>
            <a:r>
              <a:rPr lang="en" sz="1800">
                <a:solidFill>
                  <a:srgbClr val="000000"/>
                </a:solidFill>
              </a:rPr>
              <a:t> ​ 	</a:t>
            </a:r>
            <a:endParaRPr sz="1800">
              <a:solidFill>
                <a:srgbClr val="000000"/>
              </a:solidFill>
            </a:endParaRPr>
          </a:p>
          <a:p>
            <a:pPr indent="-342900" lvl="1" marL="914400" rtl="0" algn="l">
              <a:spcBef>
                <a:spcPts val="0"/>
              </a:spcBef>
              <a:spcAft>
                <a:spcPts val="0"/>
              </a:spcAft>
              <a:buClr>
                <a:srgbClr val="000000"/>
              </a:buClr>
              <a:buSzPts val="1800"/>
              <a:buChar char="○"/>
            </a:pPr>
            <a:r>
              <a:rPr lang="en">
                <a:solidFill>
                  <a:srgbClr val="000000"/>
                </a:solidFill>
              </a:rPr>
              <a:t>Detect the hand gestures of input data by the segmentation based on YCbCr.</a:t>
            </a:r>
            <a:endParaRPr>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​Feature extraction</a:t>
            </a:r>
            <a:r>
              <a:rPr lang="en" sz="1800">
                <a:solidFill>
                  <a:srgbClr val="000000"/>
                </a:solidFill>
              </a:rPr>
              <a:t> ​ 	</a:t>
            </a:r>
            <a:endParaRPr sz="18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Count the number of fingers in hand gesture.</a:t>
            </a:r>
            <a:endParaRPr>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Mapping</a:t>
            </a:r>
            <a:r>
              <a:rPr lang="en" sz="1800">
                <a:solidFill>
                  <a:srgbClr val="000000"/>
                </a:solidFill>
              </a:rPr>
              <a:t> ​ 	</a:t>
            </a:r>
            <a:endParaRPr sz="18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Map the hand gestures on the basis of count of fingers in images and assigning a particular value to a particular gesture</a:t>
            </a:r>
            <a:endParaRPr>
              <a:solidFill>
                <a:srgbClr val="000000"/>
              </a:solidFill>
            </a:endParaRPr>
          </a:p>
        </p:txBody>
      </p:sp>
      <p:sp>
        <p:nvSpPr>
          <p:cNvPr id="102" name="Google Shape;102;p18"/>
          <p:cNvSpPr txBox="1"/>
          <p:nvPr>
            <p:ph idx="4294967295"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Input images required a plain background because hand detection step is very sensitive of background colour.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implement the algorithm for single hand gestures.</a:t>
            </a:r>
            <a:endParaRPr sz="1800">
              <a:solidFill>
                <a:srgbClr val="000000"/>
              </a:solidFill>
            </a:endParaRPr>
          </a:p>
        </p:txBody>
      </p:sp>
      <p:sp>
        <p:nvSpPr>
          <p:cNvPr id="109" name="Google Shape;109;p1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15" name="Google Shape;115;p20"/>
          <p:cNvSpPr txBox="1"/>
          <p:nvPr>
            <p:ph idx="1" type="body"/>
          </p:nvPr>
        </p:nvSpPr>
        <p:spPr>
          <a:xfrm>
            <a:off x="701100" y="1858400"/>
            <a:ext cx="8222100" cy="205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INPUT DATA</a:t>
            </a:r>
            <a:endParaRPr b="1">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Recorded a video having different hand gestures and plain background. Colour of background should not be matched to the colour of hand.</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Get the frames of recorded video by using VideoReader function and read the frame by using read function.</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121" name="Google Shape;121;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HAND DETECTION</a:t>
            </a:r>
            <a:endParaRPr b="1">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Frames getting in step 2 is passed from the function name grayworld which compensates illumination.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Cb and Cr values for skin is lies in range of (77, 133) and (133, 173) respectively. So if the value of pixels are lying in above range then we assign 1 (white) to that pixel otherwise 0 (black).</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Use bwareaopen and imfill functions to make hand gesture more enhanced.</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