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F08A79-9E7D-4D00-9AAD-1121EC401BD8}">
  <a:tblStyle styleId="{F1F08A79-9E7D-4D00-9AAD-1121EC401B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89e606c1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689e606c1e_2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89e606c1e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689e606c1e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8a2160a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68a2160af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8a2160a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8a2160a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89e606c1e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689e606c1e_2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8a2160af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8a2160a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8a2160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68a2160a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89e606c1e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689e606c1e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89e606c1e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689e606c1e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8a2160af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8a2160af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8a2160af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8a2160af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89e606c1e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689e606c1e_2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89e606c1e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689e606c1e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89e606c1e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689e606c1e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" name="Google Shape;94;p18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2958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/>
          <p:nvPr>
            <p:ph idx="2" type="pic"/>
          </p:nvPr>
        </p:nvSpPr>
        <p:spPr>
          <a:xfrm>
            <a:off x="11" y="0"/>
            <a:ext cx="9143989" cy="3686307"/>
          </a:xfrm>
          <a:prstGeom prst="rect">
            <a:avLst/>
          </a:prstGeom>
          <a:solidFill>
            <a:srgbClr val="B1C5D7"/>
          </a:solidFill>
          <a:ln>
            <a:noFill/>
          </a:ln>
        </p:spPr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7" name="Google Shape;137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 rot="5400000">
            <a:off x="5369551" y="1483351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 rot="5400000">
            <a:off x="1369051" y="-431174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Yellow measuring tape" id="159" name="Google Shape;159;p27"/>
          <p:cNvPicPr preferRelativeResize="0"/>
          <p:nvPr/>
        </p:nvPicPr>
        <p:blipFill rotWithShape="1">
          <a:blip r:embed="rId3">
            <a:alphaModFix amt="50000"/>
          </a:blip>
          <a:srcRect b="6595" l="0" r="0" t="9134"/>
          <a:stretch/>
        </p:blipFill>
        <p:spPr>
          <a:xfrm>
            <a:off x="15" y="1"/>
            <a:ext cx="9143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type="ctrTitle"/>
          </p:nvPr>
        </p:nvSpPr>
        <p:spPr>
          <a:xfrm>
            <a:off x="1143000" y="841772"/>
            <a:ext cx="6858000" cy="21753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</a:pPr>
            <a:r>
              <a:rPr b="1" lang="en">
                <a:solidFill>
                  <a:srgbClr val="FFFFFF"/>
                </a:solidFill>
              </a:rPr>
              <a:t>Body Fat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Model Diagnostics(Normality)</a:t>
            </a:r>
            <a:endParaRPr b="1"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425" y="1504950"/>
            <a:ext cx="5808975" cy="31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b="0" l="0" r="0" t="11637"/>
          <a:stretch/>
        </p:blipFill>
        <p:spPr>
          <a:xfrm>
            <a:off x="1369175" y="1504950"/>
            <a:ext cx="6718723" cy="321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>
            <p:ph type="title"/>
          </p:nvPr>
        </p:nvSpPr>
        <p:spPr>
          <a:xfrm>
            <a:off x="822950" y="214950"/>
            <a:ext cx="8321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Independence, Homoscedasticity,Linearity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Shiny App</a:t>
            </a:r>
            <a:endParaRPr b="1"/>
          </a:p>
        </p:txBody>
      </p:sp>
      <p:sp>
        <p:nvSpPr>
          <p:cNvPr id="230" name="Google Shape;230;p38"/>
          <p:cNvSpPr txBox="1"/>
          <p:nvPr/>
        </p:nvSpPr>
        <p:spPr>
          <a:xfrm>
            <a:off x="5275375" y="1603325"/>
            <a:ext cx="3454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➔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Metric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conversion (feet/inch to cm)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➔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Predict adult male body fat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➔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Show result both digitally and graphically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0" y="1350652"/>
            <a:ext cx="4970576" cy="334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94225" y="1538850"/>
            <a:ext cx="94677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B</a:t>
            </a:r>
            <a:r>
              <a:rPr lang="en" sz="1700"/>
              <a:t>ody</a:t>
            </a:r>
            <a:r>
              <a:rPr lang="en" sz="1700"/>
              <a:t> Fat</a:t>
            </a:r>
            <a:r>
              <a:rPr lang="en" sz="1700"/>
              <a:t>(%) = 0.78 + 0.60*Abdomen(cm)-0.21*Height(cm)</a:t>
            </a:r>
            <a:endParaRPr sz="17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Linear model assumptions obey.</a:t>
            </a:r>
            <a:endParaRPr sz="17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Only two features, easy to understand.</a:t>
            </a:r>
            <a:endParaRPr sz="17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Trade-off between accuracy and simplicity.</a:t>
            </a:r>
            <a:endParaRPr sz="1700"/>
          </a:p>
          <a:p>
            <a:pPr indent="-50800" lvl="1" marL="292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685060" y="2425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600"/>
              <a:t>Thank you!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2651754" y="2032000"/>
            <a:ext cx="4453800" cy="1587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6600"/>
              <a:t>Q&amp;A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554575" y="1579929"/>
            <a:ext cx="82668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3335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 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fat is always a hot topic for the public since it indicates people’s health in some sense. The state-of-the-art research results reveal that some circumference and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skinfold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measurements may influence body fat. In this project, we exploit the factors that affect body fat and a formula to predict body fat, from a well-known dataset.</a:t>
            </a:r>
            <a:endParaRPr sz="2100"/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Introduction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752100" y="725538"/>
            <a:ext cx="83919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➔"/>
            </a:pPr>
            <a:r>
              <a:rPr lang="en" sz="1800"/>
              <a:t> </a:t>
            </a:r>
            <a:r>
              <a:rPr lang="en" sz="1700"/>
              <a:t>   </a:t>
            </a:r>
            <a:r>
              <a:rPr lang="en" sz="1700"/>
              <a:t>Original dataset contains </a:t>
            </a:r>
            <a:r>
              <a:rPr b="1" lang="en" sz="1700"/>
              <a:t>252</a:t>
            </a:r>
            <a:r>
              <a:rPr lang="en" sz="1700"/>
              <a:t> samples.</a:t>
            </a:r>
            <a:endParaRPr sz="1700"/>
          </a:p>
          <a:p>
            <a:pPr indent="-1206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➔"/>
            </a:pPr>
            <a:r>
              <a:rPr lang="en" sz="1700"/>
              <a:t>    Make unit measurement </a:t>
            </a:r>
            <a:r>
              <a:rPr lang="en" sz="1700"/>
              <a:t>consistent</a:t>
            </a:r>
            <a:r>
              <a:rPr lang="en" sz="1700"/>
              <a:t>. </a:t>
            </a:r>
            <a:r>
              <a:rPr b="1" lang="en" sz="1700"/>
              <a:t>inch-&gt;cm, pound-&gt;kg</a:t>
            </a:r>
            <a:r>
              <a:rPr lang="en" sz="1700"/>
              <a:t>.</a:t>
            </a:r>
            <a:endParaRPr sz="1700"/>
          </a:p>
          <a:p>
            <a:pPr indent="-1270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➔"/>
            </a:pPr>
            <a:r>
              <a:rPr lang="en" sz="1700"/>
              <a:t>    We deleted</a:t>
            </a:r>
            <a:r>
              <a:rPr lang="en" sz="1700"/>
              <a:t> </a:t>
            </a:r>
            <a:r>
              <a:rPr b="1" lang="en" sz="1700"/>
              <a:t>three</a:t>
            </a:r>
            <a:r>
              <a:rPr b="1" lang="en" sz="1700"/>
              <a:t> </a:t>
            </a:r>
            <a:r>
              <a:rPr lang="en" sz="1700"/>
              <a:t>individuals.</a:t>
            </a:r>
            <a:endParaRPr sz="1700"/>
          </a:p>
          <a:p>
            <a:pPr indent="-1206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➔"/>
            </a:pPr>
            <a:r>
              <a:rPr lang="en" sz="1700"/>
              <a:t>    Cleaned dataset contains </a:t>
            </a:r>
            <a:r>
              <a:rPr b="1" lang="en" sz="1700"/>
              <a:t>249</a:t>
            </a:r>
            <a:r>
              <a:rPr lang="en" sz="1700"/>
              <a:t> samples.</a:t>
            </a:r>
            <a:endParaRPr sz="1700"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29"/>
          <p:cNvGraphicFramePr/>
          <p:nvPr/>
        </p:nvGraphicFramePr>
        <p:xfrm>
          <a:off x="1982278" y="3035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{F1F08A79-9E7D-4D00-9AAD-1121EC401BD8}</a:tableStyleId>
              </a:tblPr>
              <a:tblGrid>
                <a:gridCol w="2062425"/>
                <a:gridCol w="2892725"/>
              </a:tblGrid>
              <a:tr h="60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Individual (IDNO)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Reason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Body fat is 0%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Height is 42cm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Body fat is too high, 45.1%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73" name="Google Shape;173;p2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Data Cleaning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12800" y="1657501"/>
            <a:ext cx="82668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1800"/>
              <a:t> We’ll define the “best” model based on the </a:t>
            </a:r>
            <a:r>
              <a:rPr b="1" lang="en" sz="1800"/>
              <a:t>R square.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en" sz="1800"/>
              <a:t>Candidate Models:</a:t>
            </a:r>
            <a:r>
              <a:rPr lang="en" sz="1800"/>
              <a:t> Linear models with at most 3  </a:t>
            </a:r>
            <a:r>
              <a:rPr lang="en" sz="1800"/>
              <a:t>predictions.</a:t>
            </a:r>
            <a:endParaRPr sz="1800"/>
          </a:p>
          <a:p>
            <a:pPr indent="-400050" lvl="1" marL="723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◆"/>
            </a:pPr>
            <a:r>
              <a:rPr lang="en" sz="1700"/>
              <a:t>BODY FAT</a:t>
            </a:r>
            <a:r>
              <a:rPr lang="en" sz="1700"/>
              <a:t> ~ ABDOMEN</a:t>
            </a:r>
            <a:endParaRPr sz="1700"/>
          </a:p>
          <a:p>
            <a:pPr indent="-400050" lvl="1" marL="723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Calibri"/>
              <a:buChar char="◆"/>
            </a:pPr>
            <a:r>
              <a:rPr lang="en" sz="1700"/>
              <a:t>BODY FAT</a:t>
            </a:r>
            <a:r>
              <a:rPr lang="en" sz="1700"/>
              <a:t>~ ABDOMEN + HEIGHT</a:t>
            </a:r>
            <a:endParaRPr sz="1700"/>
          </a:p>
          <a:p>
            <a:pPr indent="-400050" lvl="1" marL="723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Calibri"/>
              <a:buChar char="◆"/>
            </a:pPr>
            <a:r>
              <a:rPr lang="en" sz="1700"/>
              <a:t>BODY FAT</a:t>
            </a:r>
            <a:r>
              <a:rPr lang="en" sz="1700"/>
              <a:t>~ AGE + HEIGHT+ABDOMEN</a:t>
            </a:r>
            <a:endParaRPr sz="1700"/>
          </a:p>
        </p:txBody>
      </p:sp>
      <p:sp>
        <p:nvSpPr>
          <p:cNvPr id="179" name="Google Shape;179;p30"/>
          <p:cNvSpPr/>
          <p:nvPr/>
        </p:nvSpPr>
        <p:spPr>
          <a:xfrm>
            <a:off x="807300" y="584850"/>
            <a:ext cx="8215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Best Model </a:t>
            </a:r>
            <a:endParaRPr b="1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772200" y="579150"/>
            <a:ext cx="682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Visualizing Data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042"/>
            <a:ext cx="2854425" cy="1999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125" y="2455423"/>
            <a:ext cx="3178900" cy="229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700" y="1318050"/>
            <a:ext cx="2980751" cy="24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/>
        </p:nvSpPr>
        <p:spPr>
          <a:xfrm>
            <a:off x="772200" y="579150"/>
            <a:ext cx="682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Visualizing Data..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75" y="681575"/>
            <a:ext cx="4990199" cy="39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Results</a:t>
            </a:r>
            <a:endParaRPr b="1"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768050" y="158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{F1F08A79-9E7D-4D00-9AAD-1121EC401BD8}</a:tableStyleId>
              </a:tblPr>
              <a:tblGrid>
                <a:gridCol w="2823200"/>
                <a:gridCol w="1518125"/>
                <a:gridCol w="1702400"/>
                <a:gridCol w="1564175"/>
              </a:tblGrid>
              <a:tr h="67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Model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R-squared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Std. Error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P-values (t-test)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6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BODYFAT~ABDOMEN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</a:t>
                      </a:r>
                      <a:r>
                        <a:rPr lang="en" sz="1500"/>
                        <a:t>64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4.47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&lt;2e-16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74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BODYFAT ~ABDOMEN+HEIGHT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</a:t>
                      </a:r>
                      <a:r>
                        <a:rPr lang="en" sz="1500"/>
                        <a:t>68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4.28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&lt; 2e-16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1.7e-06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74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BODYFAT~ABDOMEN+HEIGHT+AGE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</a:t>
                      </a:r>
                      <a:r>
                        <a:rPr lang="en" sz="1500"/>
                        <a:t>68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4.27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&lt; 2e-16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4.17e-05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0.11</a:t>
                      </a:r>
                      <a:endParaRPr sz="15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Comparison</a:t>
            </a:r>
            <a:endParaRPr b="1"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995328" y="1549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{F1F08A79-9E7D-4D00-9AAD-1121EC401BD8}</a:tableStyleId>
              </a:tblPr>
              <a:tblGrid>
                <a:gridCol w="1871800"/>
                <a:gridCol w="2412650"/>
                <a:gridCol w="3561075"/>
              </a:tblGrid>
              <a:tr h="8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BODYFAT~ABDOMEN+HEIGHT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BODYFAT~ AGE+NECK+ABDOMEN+FOREARM+WRIST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63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R-Square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0.68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0.71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63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Std. Error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4.27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500"/>
                        <a:t>4.05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Advantage: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➔"/>
                      </a:pPr>
                      <a:r>
                        <a:rPr lang="en" sz="1500"/>
                        <a:t>Simple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➔"/>
                      </a:pPr>
                      <a:r>
                        <a:rPr lang="en" sz="1500"/>
                        <a:t>Better Accuracy (by 3%)</a:t>
                      </a:r>
                      <a:endParaRPr sz="15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821725" y="590994"/>
            <a:ext cx="7886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/>
              <a:t>Final Model</a:t>
            </a:r>
            <a:endParaRPr b="1"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738975" y="1307100"/>
            <a:ext cx="78867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384"/>
              <a:buNone/>
            </a:pPr>
            <a:r>
              <a:rPr lang="en" sz="1300"/>
              <a:t> </a:t>
            </a:r>
            <a:r>
              <a:rPr lang="en" sz="2600"/>
              <a:t> </a:t>
            </a:r>
            <a:endParaRPr/>
          </a:p>
          <a:p>
            <a:pPr indent="-88106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Char char=" "/>
            </a:pPr>
            <a:r>
              <a:t/>
            </a:r>
            <a:endParaRPr/>
          </a:p>
          <a:p>
            <a:pPr indent="-35488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6470"/>
              <a:buChar char="➔"/>
            </a:pPr>
            <a:r>
              <a:rPr lang="en"/>
              <a:t>A</a:t>
            </a:r>
            <a:r>
              <a:rPr lang="en" sz="1700"/>
              <a:t>s men’s height increases by 10 cm, he is expected to decrease about 2.1 % in body fat.</a:t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54885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26470"/>
              <a:buChar char="➔"/>
            </a:pPr>
            <a:r>
              <a:rPr lang="en" sz="1700"/>
              <a:t>As men’s abdomen (waist) increases by 2cm , he is expected to gain about 1.2% of body fat.</a:t>
            </a:r>
            <a:endParaRPr sz="1700"/>
          </a:p>
          <a:p>
            <a:pPr indent="-50800" lvl="1" marL="292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2352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91"/>
              <a:t>Body Fat% = 0.78 + 0.60*Abdomen(cm)-0.21*Height(cm</a:t>
            </a:r>
            <a:r>
              <a:rPr lang="en" sz="2691"/>
              <a:t>)</a:t>
            </a:r>
            <a:endParaRPr sz="1391"/>
          </a:p>
          <a:p>
            <a:pPr indent="-35488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43333"/>
              <a:buChar char="➔"/>
            </a:pPr>
            <a:r>
              <a:rPr lang="en"/>
              <a:t>Range of </a:t>
            </a:r>
            <a:r>
              <a:rPr lang="en"/>
              <a:t>Body Fat</a:t>
            </a:r>
            <a:r>
              <a:rPr lang="en"/>
              <a:t> % </a:t>
            </a:r>
            <a:endParaRPr/>
          </a:p>
          <a:p>
            <a:pPr indent="-50800" lvl="1" marL="292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1" marL="292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1071486" y="3571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{F1F08A79-9E7D-4D00-9AAD-1121EC401BD8}</a:tableStyleId>
              </a:tblPr>
              <a:tblGrid>
                <a:gridCol w="837500"/>
                <a:gridCol w="919925"/>
                <a:gridCol w="979275"/>
                <a:gridCol w="824275"/>
              </a:tblGrid>
              <a:tr h="26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Athletes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Fit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Average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Obese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6~14%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14%~18%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18% ~25%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25%+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