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8A7065-FB3A-42FE-A6C7-681A32F16D08}">
  <a:tblStyle styleId="{2B8A7065-FB3A-42FE-A6C7-681A32F16D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89e606c1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689e606c1e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8a2160a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68a2160af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8a2160a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8a2160a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89e606c1e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689e606c1e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a2160a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8a2160a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89e606c1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89e606c1e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89e606c1e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689e606c1e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8a2160af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8a2160af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8a2160af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8a2160af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89e606c1e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689e606c1e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9e606c1e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689e606c1e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89e606c1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89e606c1e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89e606c1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689e606c1e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58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Yellow measuring tape" id="159" name="Google Shape;159;p27"/>
          <p:cNvPicPr preferRelativeResize="0"/>
          <p:nvPr/>
        </p:nvPicPr>
        <p:blipFill rotWithShape="1">
          <a:blip r:embed="rId3">
            <a:alphaModFix amt="50000"/>
          </a:blip>
          <a:srcRect b="6595" l="0" r="0" t="9134"/>
          <a:stretch/>
        </p:blipFill>
        <p:spPr>
          <a:xfrm>
            <a:off x="15" y="1"/>
            <a:ext cx="9143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ctrTitle"/>
          </p:nvPr>
        </p:nvSpPr>
        <p:spPr>
          <a:xfrm>
            <a:off x="1143000" y="841772"/>
            <a:ext cx="6858000" cy="21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Body Fat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11637"/>
          <a:stretch/>
        </p:blipFill>
        <p:spPr>
          <a:xfrm>
            <a:off x="1369175" y="1504950"/>
            <a:ext cx="6718723" cy="32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>
            <p:ph type="title"/>
          </p:nvPr>
        </p:nvSpPr>
        <p:spPr>
          <a:xfrm>
            <a:off x="822950" y="214950"/>
            <a:ext cx="8321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Independence, Homoscedasticity, Linearity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3050"/>
            <a:ext cx="5296200" cy="3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Shiny App</a:t>
            </a:r>
            <a:endParaRPr b="1"/>
          </a:p>
        </p:txBody>
      </p:sp>
      <p:sp>
        <p:nvSpPr>
          <p:cNvPr id="226" name="Google Shape;226;p37"/>
          <p:cNvSpPr txBox="1"/>
          <p:nvPr/>
        </p:nvSpPr>
        <p:spPr>
          <a:xfrm>
            <a:off x="5275375" y="1603325"/>
            <a:ext cx="3868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➔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Metric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conversion (feet/inch to cm)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➔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Predict adult male body fat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➔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Show result both digitally and graphically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1368450" y="1525725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967350" y="1525725"/>
            <a:ext cx="1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175.26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967350" y="1851125"/>
            <a:ext cx="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2914800" y="2571750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175.26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3622625" y="19273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3622625" y="22321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22225" y="3020225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21.07%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94225" y="1538850"/>
            <a:ext cx="94677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B</a:t>
            </a:r>
            <a:r>
              <a:rPr lang="en" sz="1700"/>
              <a:t>ody</a:t>
            </a:r>
            <a:r>
              <a:rPr lang="en" sz="1700"/>
              <a:t> Fat</a:t>
            </a:r>
            <a:r>
              <a:rPr lang="en" sz="1700"/>
              <a:t>(%) = 0.78 + 0.60*Abdomen(cm)-0.21*Height(cm)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Linear model assumptions obey.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Only two features, easy to understand.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Trade-off between accuracy and simplicity.</a:t>
            </a:r>
            <a:endParaRPr sz="1700"/>
          </a:p>
          <a:p>
            <a:pPr indent="-50800" lvl="1" marL="292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85060" y="2425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600"/>
              <a:t>Thank you!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2651754" y="2032000"/>
            <a:ext cx="4453800" cy="1587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6600"/>
              <a:t>Q&amp;A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752100" y="725538"/>
            <a:ext cx="83919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➔"/>
            </a:pPr>
            <a:r>
              <a:rPr lang="en" sz="1800"/>
              <a:t> </a:t>
            </a:r>
            <a:r>
              <a:rPr lang="en" sz="1700"/>
              <a:t>   </a:t>
            </a:r>
            <a:r>
              <a:rPr lang="en" sz="1700"/>
              <a:t>Original dataset contains </a:t>
            </a:r>
            <a:r>
              <a:rPr b="1" lang="en" sz="1700"/>
              <a:t>252</a:t>
            </a:r>
            <a:r>
              <a:rPr lang="en" sz="1700"/>
              <a:t> samples.</a:t>
            </a:r>
            <a:endParaRPr sz="1700"/>
          </a:p>
          <a:p>
            <a:pPr indent="-1206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➔"/>
            </a:pPr>
            <a:r>
              <a:rPr lang="en" sz="1700"/>
              <a:t>    Make unit measurement </a:t>
            </a:r>
            <a:r>
              <a:rPr lang="en" sz="1700"/>
              <a:t>consistent</a:t>
            </a:r>
            <a:r>
              <a:rPr lang="en" sz="1700"/>
              <a:t>. </a:t>
            </a:r>
            <a:r>
              <a:rPr b="1" lang="en" sz="1700"/>
              <a:t>inch-&gt;cm, pound-&gt;kg</a:t>
            </a:r>
            <a:r>
              <a:rPr lang="en" sz="1700"/>
              <a:t>.</a:t>
            </a:r>
            <a:endParaRPr sz="1700"/>
          </a:p>
          <a:p>
            <a:pPr indent="-1270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    We deleted</a:t>
            </a:r>
            <a:r>
              <a:rPr lang="en" sz="1700"/>
              <a:t> </a:t>
            </a:r>
            <a:r>
              <a:rPr b="1" lang="en" sz="1700"/>
              <a:t>three</a:t>
            </a:r>
            <a:r>
              <a:rPr b="1" lang="en" sz="1700"/>
              <a:t> </a:t>
            </a:r>
            <a:r>
              <a:rPr lang="en" sz="1700"/>
              <a:t>individuals.</a:t>
            </a:r>
            <a:endParaRPr sz="1700"/>
          </a:p>
          <a:p>
            <a:pPr indent="-1206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➔"/>
            </a:pPr>
            <a:r>
              <a:rPr lang="en" sz="1700"/>
              <a:t>    Cleaned dataset contains </a:t>
            </a:r>
            <a:r>
              <a:rPr b="1" lang="en" sz="1700"/>
              <a:t>249</a:t>
            </a:r>
            <a:r>
              <a:rPr lang="en" sz="1700"/>
              <a:t> samples.</a:t>
            </a:r>
            <a:endParaRPr sz="17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1982278" y="3035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{2B8A7065-FB3A-42FE-A6C7-681A32F16D08}</a:tableStyleId>
              </a:tblPr>
              <a:tblGrid>
                <a:gridCol w="2062425"/>
                <a:gridCol w="2892725"/>
              </a:tblGrid>
              <a:tr h="60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Individual (IDNO)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Body fat is 0%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Height is 42cm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Body fat is too high, 45.1%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Data Cleaning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12800" y="1657501"/>
            <a:ext cx="8266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800"/>
              <a:t> We’ll define the “best” model based on the </a:t>
            </a:r>
            <a:r>
              <a:rPr b="1" lang="en" sz="1800"/>
              <a:t>R square.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800"/>
              <a:t> Initial model with 5 predictors: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      </a:t>
            </a:r>
            <a:r>
              <a:rPr lang="en" sz="1700">
                <a:solidFill>
                  <a:schemeClr val="dk1"/>
                </a:solidFill>
              </a:rPr>
              <a:t>BODY FAT ~ AGE + NECK + ABDOMEN + FOREARM + WRIST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3" name="Google Shape;173;p29"/>
          <p:cNvSpPr/>
          <p:nvPr/>
        </p:nvSpPr>
        <p:spPr>
          <a:xfrm>
            <a:off x="807300" y="584850"/>
            <a:ext cx="8215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Best Model </a:t>
            </a:r>
            <a:endParaRPr b="1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772200" y="579150"/>
            <a:ext cx="682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Visualizing Data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75" y="681575"/>
            <a:ext cx="4990199" cy="39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-94375" y="2350625"/>
            <a:ext cx="44670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➔"/>
            </a:pP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Candidate Models:</a:t>
            </a: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Linear models with at most 3 predictors.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723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◆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 FAT ~ ABDOMEN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723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◆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 FAT ~ ABDOMEN + HEIGHT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723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◆"/>
            </a:pP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 FAT ~ </a:t>
            </a: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ABDOMEN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 HEIGHT</a:t>
            </a:r>
            <a:r>
              <a:rPr lang="e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772200" y="579150"/>
            <a:ext cx="682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Visualizing Data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042"/>
            <a:ext cx="2854425" cy="199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125" y="2455423"/>
            <a:ext cx="3178900" cy="229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700" y="1318050"/>
            <a:ext cx="2980751" cy="24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768050" y="158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{2B8A7065-FB3A-42FE-A6C7-681A32F16D08}</a:tableStyleId>
              </a:tblPr>
              <a:tblGrid>
                <a:gridCol w="2886100"/>
                <a:gridCol w="1455225"/>
                <a:gridCol w="1702400"/>
                <a:gridCol w="1564175"/>
              </a:tblGrid>
              <a:tr h="67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Model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R-squared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Std. Error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P-values (t-test)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64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BODYFAT~ABDOMEN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64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4.47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&lt;2e-16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4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 ~ABDOMEN+HEIGHT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 2e-16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1.7e-06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4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BODYFAT~ABDOMEN+HEIGHT+AGE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 2e-16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4.17e-05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0.11</a:t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Comparison</a:t>
            </a:r>
            <a:endParaRPr b="1"/>
          </a:p>
        </p:txBody>
      </p:sp>
      <p:graphicFrame>
        <p:nvGraphicFramePr>
          <p:cNvPr id="200" name="Google Shape;200;p33"/>
          <p:cNvGraphicFramePr/>
          <p:nvPr/>
        </p:nvGraphicFramePr>
        <p:xfrm>
          <a:off x="995328" y="1549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{2B8A7065-FB3A-42FE-A6C7-681A32F16D08}</a:tableStyleId>
              </a:tblPr>
              <a:tblGrid>
                <a:gridCol w="1871800"/>
                <a:gridCol w="2412650"/>
                <a:gridCol w="3561075"/>
              </a:tblGrid>
              <a:tr h="8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BODYFAT~ABDOMEN+HEIGHT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BODYFAT~ AGE+NECK+ABDOMEN+FOREARM+WRIST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R-Square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0.71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Std. Error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500"/>
                        <a:t>4.05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Advantage: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➔"/>
                      </a:pPr>
                      <a:r>
                        <a:rPr lang="en" sz="1500"/>
                        <a:t>Simple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➔"/>
                      </a:pPr>
                      <a:r>
                        <a:rPr lang="en" sz="1500"/>
                        <a:t>Better Accuracy (by 3%)</a:t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821725" y="590994"/>
            <a:ext cx="7886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Final Model</a:t>
            </a:r>
            <a:endParaRPr b="1"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738975" y="1307100"/>
            <a:ext cx="78867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 sz="1300"/>
              <a:t> </a:t>
            </a:r>
            <a:r>
              <a:rPr lang="en" sz="2600"/>
              <a:t> </a:t>
            </a:r>
            <a:endParaRPr/>
          </a:p>
          <a:p>
            <a:pPr indent="-88106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Char char=" "/>
            </a:pPr>
            <a:r>
              <a:t/>
            </a:r>
            <a:endParaRPr/>
          </a:p>
          <a:p>
            <a:pPr indent="-3548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6470"/>
              <a:buChar char="➔"/>
            </a:pPr>
            <a:r>
              <a:rPr lang="en"/>
              <a:t>A</a:t>
            </a:r>
            <a:r>
              <a:rPr lang="en" sz="1700"/>
              <a:t>s men’s height increases by 10 cm, he is expected to decrease about 2.1 % in body fat.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4885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26470"/>
              <a:buChar char="➔"/>
            </a:pPr>
            <a:r>
              <a:rPr lang="en" sz="1700"/>
              <a:t>As men’s abdomen (waist) increases by 2cm , he is expected to gain about 1.2% of body fat.</a:t>
            </a:r>
            <a:endParaRPr sz="1700"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352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91"/>
              <a:t>Body Fat% = 0.78 + 0.60*Abdomen(cm)-0.21*Height(cm</a:t>
            </a:r>
            <a:r>
              <a:rPr lang="en" sz="2691"/>
              <a:t>)</a:t>
            </a:r>
            <a:endParaRPr sz="1391"/>
          </a:p>
          <a:p>
            <a:pPr indent="-35488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43333"/>
              <a:buChar char="➔"/>
            </a:pPr>
            <a:r>
              <a:rPr lang="en"/>
              <a:t>Range of </a:t>
            </a:r>
            <a:r>
              <a:rPr lang="en"/>
              <a:t>Body Fat</a:t>
            </a:r>
            <a:r>
              <a:rPr lang="en"/>
              <a:t> % </a:t>
            </a:r>
            <a:endParaRPr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34"/>
          <p:cNvGraphicFramePr/>
          <p:nvPr/>
        </p:nvGraphicFramePr>
        <p:xfrm>
          <a:off x="1071486" y="3571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{2B8A7065-FB3A-42FE-A6C7-681A32F16D08}</a:tableStyleId>
              </a:tblPr>
              <a:tblGrid>
                <a:gridCol w="837500"/>
                <a:gridCol w="919925"/>
                <a:gridCol w="979275"/>
                <a:gridCol w="824275"/>
              </a:tblGrid>
              <a:tr h="26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Athletes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Average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Obese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6~14%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14%~18%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18% ~25%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25%+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Model Diagnostics(Normality)</a:t>
            </a:r>
            <a:endParaRPr b="1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425" y="1504950"/>
            <a:ext cx="5808975" cy="3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