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8" roundtripDataSignature="AMtx7mh/qGyxGzX8T0MmQIinu8sEP818I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customschemas.google.com/relationships/presentationmetadata" Target="meta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e646460c2f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e646460c2f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e646460c2f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e646460c2f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e646460c2f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e646460c2f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e646460c2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e646460c2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e646460c2f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e646460c2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e646460c2f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e646460c2f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e646460c2f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e646460c2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646460c2f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646460c2f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e646460c2f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e646460c2f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e646460c2f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e646460c2f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e646460c2f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e646460c2f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ge646460c2f_0_137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ge646460c2f_0_137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ge646460c2f_0_137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ge646460c2f_0_1409"/>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ge646460c2f_0_1409"/>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ge646460c2f_0_140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ge646460c2f_0_14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ge646460c2f_0_1378"/>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ge646460c2f_0_137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ge646460c2f_0_138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ge646460c2f_0_138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ge646460c2f_0_138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ge646460c2f_0_138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ge646460c2f_0_138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ge646460c2f_0_138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ge646460c2f_0_138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ge646460c2f_0_139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ge646460c2f_0_139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ge646460c2f_0_1393"/>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ge646460c2f_0_1393"/>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ge646460c2f_0_139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ge646460c2f_0_1397"/>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ge646460c2f_0_139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ge646460c2f_0_140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ge646460c2f_0_1400"/>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ge646460c2f_0_1400"/>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ge646460c2f_0_1400"/>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ge646460c2f_0_140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ge646460c2f_0_1406"/>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ge646460c2f_0_140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ge646460c2f_0_137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ge646460c2f_0_137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ge646460c2f_0_137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100">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5.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b="1"/>
              <a:t>Storyboarding</a:t>
            </a:r>
            <a:endParaRPr sz="6000"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ge646460c2f_0_5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ct val="61111"/>
              <a:buFont typeface="Arial"/>
              <a:buNone/>
            </a:pPr>
            <a:r>
              <a:rPr lang="en" sz="1800" b="1">
                <a:solidFill>
                  <a:srgbClr val="404040"/>
                </a:solidFill>
                <a:highlight>
                  <a:srgbClr val="FCFCFC"/>
                </a:highlight>
              </a:rPr>
              <a:t>As Living Area of houses increases, their Sale Price also increases.</a:t>
            </a:r>
            <a:endParaRPr sz="3400" b="1"/>
          </a:p>
          <a:p>
            <a:pPr marL="0" lvl="0" indent="0" algn="l" rtl="0">
              <a:spcBef>
                <a:spcPts val="0"/>
              </a:spcBef>
              <a:spcAft>
                <a:spcPts val="0"/>
              </a:spcAft>
              <a:buNone/>
            </a:pPr>
            <a:endParaRPr/>
          </a:p>
        </p:txBody>
      </p:sp>
      <p:pic>
        <p:nvPicPr>
          <p:cNvPr id="112" name="Google Shape;112;ge646460c2f_0_59" descr="bi and model sale price and living area.png"/>
          <p:cNvPicPr preferRelativeResize="0"/>
          <p:nvPr/>
        </p:nvPicPr>
        <p:blipFill>
          <a:blip r:embed="rId3">
            <a:alphaModFix/>
          </a:blip>
          <a:stretch>
            <a:fillRect/>
          </a:stretch>
        </p:blipFill>
        <p:spPr>
          <a:xfrm>
            <a:off x="152400" y="1170125"/>
            <a:ext cx="6240050" cy="3820975"/>
          </a:xfrm>
          <a:prstGeom prst="rect">
            <a:avLst/>
          </a:prstGeom>
          <a:noFill/>
          <a:ln>
            <a:noFill/>
          </a:ln>
        </p:spPr>
      </p:pic>
      <p:pic>
        <p:nvPicPr>
          <p:cNvPr id="113" name="Google Shape;113;ge646460c2f_0_59" descr="% of sale price living area.PNG"/>
          <p:cNvPicPr preferRelativeResize="0"/>
          <p:nvPr/>
        </p:nvPicPr>
        <p:blipFill>
          <a:blip r:embed="rId4">
            <a:alphaModFix/>
          </a:blip>
          <a:stretch>
            <a:fillRect/>
          </a:stretch>
        </p:blipFill>
        <p:spPr>
          <a:xfrm>
            <a:off x="6453200" y="3265125"/>
            <a:ext cx="2611725" cy="1287475"/>
          </a:xfrm>
          <a:prstGeom prst="rect">
            <a:avLst/>
          </a:prstGeom>
          <a:noFill/>
          <a:ln>
            <a:noFill/>
          </a:ln>
        </p:spPr>
      </p:pic>
      <p:pic>
        <p:nvPicPr>
          <p:cNvPr id="114" name="Google Shape;114;ge646460c2f_0_59" descr="cor sale price living area.PNG"/>
          <p:cNvPicPr preferRelativeResize="0"/>
          <p:nvPr/>
        </p:nvPicPr>
        <p:blipFill>
          <a:blip r:embed="rId5">
            <a:alphaModFix/>
          </a:blip>
          <a:stretch>
            <a:fillRect/>
          </a:stretch>
        </p:blipFill>
        <p:spPr>
          <a:xfrm>
            <a:off x="6392450" y="1479000"/>
            <a:ext cx="2611725" cy="1287475"/>
          </a:xfrm>
          <a:prstGeom prst="rect">
            <a:avLst/>
          </a:prstGeom>
          <a:noFill/>
          <a:ln>
            <a:noFill/>
          </a:ln>
        </p:spPr>
      </p:pic>
      <p:sp>
        <p:nvSpPr>
          <p:cNvPr id="115" name="Google Shape;115;ge646460c2f_0_59"/>
          <p:cNvSpPr txBox="1"/>
          <p:nvPr/>
        </p:nvSpPr>
        <p:spPr>
          <a:xfrm>
            <a:off x="6392438" y="1048263"/>
            <a:ext cx="2551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t>Strong Correlation</a:t>
            </a:r>
            <a:endParaRPr b="1"/>
          </a:p>
        </p:txBody>
      </p:sp>
      <p:sp>
        <p:nvSpPr>
          <p:cNvPr id="116" name="Google Shape;116;ge646460c2f_0_59"/>
          <p:cNvSpPr txBox="1"/>
          <p:nvPr/>
        </p:nvSpPr>
        <p:spPr>
          <a:xfrm>
            <a:off x="6446150" y="2880525"/>
            <a:ext cx="2471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t>51% Variability Explained</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e646460c2f_0_6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61111"/>
              <a:buFont typeface="Arial"/>
              <a:buNone/>
            </a:pPr>
            <a:r>
              <a:rPr lang="en" sz="1800" b="1">
                <a:solidFill>
                  <a:srgbClr val="404040"/>
                </a:solidFill>
                <a:highlight>
                  <a:srgbClr val="FCFCFC"/>
                </a:highlight>
              </a:rPr>
              <a:t>Lot Area of houses doesn’t seems to have a major impact on their Sale Price.</a:t>
            </a:r>
            <a:endParaRPr sz="3400" b="1"/>
          </a:p>
          <a:p>
            <a:pPr marL="0" lvl="0" indent="0" algn="l" rtl="0">
              <a:spcBef>
                <a:spcPts val="0"/>
              </a:spcBef>
              <a:spcAft>
                <a:spcPts val="0"/>
              </a:spcAft>
              <a:buNone/>
            </a:pPr>
            <a:endParaRPr/>
          </a:p>
        </p:txBody>
      </p:sp>
      <p:pic>
        <p:nvPicPr>
          <p:cNvPr id="122" name="Google Shape;122;ge646460c2f_0_65" descr="bi and model sale price and lot area.png"/>
          <p:cNvPicPr preferRelativeResize="0"/>
          <p:nvPr/>
        </p:nvPicPr>
        <p:blipFill>
          <a:blip r:embed="rId3">
            <a:alphaModFix/>
          </a:blip>
          <a:stretch>
            <a:fillRect/>
          </a:stretch>
        </p:blipFill>
        <p:spPr>
          <a:xfrm>
            <a:off x="206125" y="1116400"/>
            <a:ext cx="6293748" cy="3820975"/>
          </a:xfrm>
          <a:prstGeom prst="rect">
            <a:avLst/>
          </a:prstGeom>
          <a:noFill/>
          <a:ln>
            <a:noFill/>
          </a:ln>
        </p:spPr>
      </p:pic>
      <p:pic>
        <p:nvPicPr>
          <p:cNvPr id="123" name="Google Shape;123;ge646460c2f_0_65" descr="% of sale price lot area.PNG"/>
          <p:cNvPicPr preferRelativeResize="0"/>
          <p:nvPr/>
        </p:nvPicPr>
        <p:blipFill>
          <a:blip r:embed="rId4">
            <a:alphaModFix/>
          </a:blip>
          <a:stretch>
            <a:fillRect/>
          </a:stretch>
        </p:blipFill>
        <p:spPr>
          <a:xfrm>
            <a:off x="6679125" y="3268050"/>
            <a:ext cx="2332075" cy="1297975"/>
          </a:xfrm>
          <a:prstGeom prst="rect">
            <a:avLst/>
          </a:prstGeom>
          <a:noFill/>
          <a:ln>
            <a:noFill/>
          </a:ln>
        </p:spPr>
      </p:pic>
      <p:pic>
        <p:nvPicPr>
          <p:cNvPr id="124" name="Google Shape;124;ge646460c2f_0_65" descr="cor sale price lot area.PNG"/>
          <p:cNvPicPr preferRelativeResize="0"/>
          <p:nvPr/>
        </p:nvPicPr>
        <p:blipFill>
          <a:blip r:embed="rId5">
            <a:alphaModFix/>
          </a:blip>
          <a:stretch>
            <a:fillRect/>
          </a:stretch>
        </p:blipFill>
        <p:spPr>
          <a:xfrm>
            <a:off x="6652275" y="1481925"/>
            <a:ext cx="2358925" cy="1297975"/>
          </a:xfrm>
          <a:prstGeom prst="rect">
            <a:avLst/>
          </a:prstGeom>
          <a:noFill/>
          <a:ln>
            <a:noFill/>
          </a:ln>
        </p:spPr>
      </p:pic>
      <p:sp>
        <p:nvSpPr>
          <p:cNvPr id="125" name="Google Shape;125;ge646460c2f_0_65"/>
          <p:cNvSpPr txBox="1"/>
          <p:nvPr/>
        </p:nvSpPr>
        <p:spPr>
          <a:xfrm>
            <a:off x="6609613" y="2826788"/>
            <a:ext cx="2471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t>7% Variability Explained</a:t>
            </a:r>
            <a:endParaRPr b="1"/>
          </a:p>
        </p:txBody>
      </p:sp>
      <p:sp>
        <p:nvSpPr>
          <p:cNvPr id="126" name="Google Shape;126;ge646460c2f_0_65"/>
          <p:cNvSpPr txBox="1"/>
          <p:nvPr/>
        </p:nvSpPr>
        <p:spPr>
          <a:xfrm>
            <a:off x="6555975" y="1049725"/>
            <a:ext cx="2146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t>Weak Correlation</a:t>
            </a:r>
            <a:endParaRPr b="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ge646460c2f_0_7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b="1" dirty="0">
                <a:solidFill>
                  <a:schemeClr val="tx1"/>
                </a:solidFill>
              </a:rPr>
              <a:t>At the end of our story, we conclude that Garage Area, Living Area, Basement Area, Neighbourhood, Driveway, Street Type, Years after which it is sold all have a significant impact on the final price at which the house  is sold. However certain factors what everyone considers expects to be important like Lot Size and Year in which the house was built are evidently not seen to have such a strong correlation with Sale Price.</a:t>
            </a:r>
            <a:endParaRPr b="1"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ge646460c2f_0_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ctr" rtl="0">
              <a:lnSpc>
                <a:spcPct val="90000"/>
              </a:lnSpc>
              <a:spcBef>
                <a:spcPts val="1000"/>
              </a:spcBef>
              <a:spcAft>
                <a:spcPts val="0"/>
              </a:spcAft>
              <a:buClr>
                <a:schemeClr val="dk1"/>
              </a:buClr>
              <a:buSzPts val="1100"/>
              <a:buFont typeface="Arial"/>
              <a:buNone/>
            </a:pPr>
            <a:r>
              <a:rPr lang="en" sz="2400" b="1">
                <a:solidFill>
                  <a:schemeClr val="dk1"/>
                </a:solidFill>
              </a:rPr>
              <a:t>It is observed that selling price of house is expected to be dependent on many factors, we will explore whether this belief is strongly supported by the outcome of an analysis or is it the opposite and only few factors impact the final price at which the house is sold.</a:t>
            </a:r>
            <a:endParaRPr sz="2400" b="1">
              <a:solidFill>
                <a:schemeClr val="dk1"/>
              </a:solidFill>
            </a:endParaRPr>
          </a:p>
          <a:p>
            <a:pPr marL="0" lvl="0" indent="0" algn="l" rtl="0">
              <a:spcBef>
                <a:spcPts val="0"/>
              </a:spcBef>
              <a:spcAft>
                <a:spcPts val="1200"/>
              </a:spcAft>
              <a:buNone/>
            </a:pPr>
            <a:endParaRPr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ge646460c2f_0_6"/>
          <p:cNvSpPr txBox="1">
            <a:spLocks noGrp="1"/>
          </p:cNvSpPr>
          <p:nvPr>
            <p:ph type="title"/>
          </p:nvPr>
        </p:nvSpPr>
        <p:spPr>
          <a:xfrm>
            <a:off x="284538" y="41817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b="1">
                <a:solidFill>
                  <a:srgbClr val="404040"/>
                </a:solidFill>
                <a:highlight>
                  <a:srgbClr val="FCFCFC"/>
                </a:highlight>
              </a:rPr>
              <a:t>There are more inexpensive houses than expensive ones. The mean sale price is 180411.6</a:t>
            </a:r>
            <a:endParaRPr sz="3100" b="1"/>
          </a:p>
        </p:txBody>
      </p:sp>
      <p:pic>
        <p:nvPicPr>
          <p:cNvPr id="65" name="Google Shape;65;ge646460c2f_0_6" descr="uni hist sale price.png"/>
          <p:cNvPicPr preferRelativeResize="0"/>
          <p:nvPr/>
        </p:nvPicPr>
        <p:blipFill>
          <a:blip r:embed="rId3">
            <a:alphaModFix/>
          </a:blip>
          <a:stretch>
            <a:fillRect/>
          </a:stretch>
        </p:blipFill>
        <p:spPr>
          <a:xfrm>
            <a:off x="402875" y="1208650"/>
            <a:ext cx="4069148" cy="3411101"/>
          </a:xfrm>
          <a:prstGeom prst="rect">
            <a:avLst/>
          </a:prstGeom>
          <a:noFill/>
          <a:ln>
            <a:noFill/>
          </a:ln>
        </p:spPr>
      </p:pic>
      <p:pic>
        <p:nvPicPr>
          <p:cNvPr id="66" name="Google Shape;66;ge646460c2f_0_6" descr="uni box sale price.png"/>
          <p:cNvPicPr preferRelativeResize="0"/>
          <p:nvPr/>
        </p:nvPicPr>
        <p:blipFill>
          <a:blip r:embed="rId4">
            <a:alphaModFix/>
          </a:blip>
          <a:stretch>
            <a:fillRect/>
          </a:stretch>
        </p:blipFill>
        <p:spPr>
          <a:xfrm>
            <a:off x="4571999" y="1170125"/>
            <a:ext cx="4026801" cy="3820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ge646460c2f_0_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679" b="1">
                <a:solidFill>
                  <a:srgbClr val="404040"/>
                </a:solidFill>
                <a:highlight>
                  <a:srgbClr val="FCFCFC"/>
                </a:highlight>
              </a:rPr>
              <a:t>Similar pattern can be seen in all the years for Sale Price. The average sale price is almost below 200,000 which represented by a black dot on the plot.</a:t>
            </a:r>
            <a:endParaRPr sz="3120" b="1"/>
          </a:p>
        </p:txBody>
      </p:sp>
      <p:pic>
        <p:nvPicPr>
          <p:cNvPr id="72" name="Google Shape;72;ge646460c2f_0_18" descr="bi sale price year of sale.png"/>
          <p:cNvPicPr preferRelativeResize="0"/>
          <p:nvPr/>
        </p:nvPicPr>
        <p:blipFill>
          <a:blip r:embed="rId3">
            <a:alphaModFix/>
          </a:blip>
          <a:stretch>
            <a:fillRect/>
          </a:stretch>
        </p:blipFill>
        <p:spPr>
          <a:xfrm>
            <a:off x="152400" y="1170125"/>
            <a:ext cx="8679901" cy="3820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ge646460c2f_0_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480" b="1">
                <a:solidFill>
                  <a:srgbClr val="404040"/>
                </a:solidFill>
                <a:highlight>
                  <a:srgbClr val="FCFCFC"/>
                </a:highlight>
              </a:rPr>
              <a:t>It is seen that Northridge Heights and Stony Brook are the most expensive neighborhoods. Neighborhood has a significance on the sale price of the houses.</a:t>
            </a:r>
            <a:endParaRPr sz="2920" b="1"/>
          </a:p>
        </p:txBody>
      </p:sp>
      <p:pic>
        <p:nvPicPr>
          <p:cNvPr id="78" name="Google Shape;78;ge646460c2f_0_29" descr="bi meighbour and sale price.png"/>
          <p:cNvPicPr preferRelativeResize="0"/>
          <p:nvPr/>
        </p:nvPicPr>
        <p:blipFill>
          <a:blip r:embed="rId3">
            <a:alphaModFix/>
          </a:blip>
          <a:stretch>
            <a:fillRect/>
          </a:stretch>
        </p:blipFill>
        <p:spPr>
          <a:xfrm>
            <a:off x="152400" y="1170125"/>
            <a:ext cx="8679901" cy="3820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ge646460c2f_0_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800" b="1">
                <a:solidFill>
                  <a:srgbClr val="404040"/>
                </a:solidFill>
                <a:highlight>
                  <a:srgbClr val="FCFCFC"/>
                </a:highlight>
              </a:rPr>
              <a:t>As Basement Area of houses increases, their Sale Price also increases.</a:t>
            </a:r>
            <a:endParaRPr sz="3400" b="1"/>
          </a:p>
        </p:txBody>
      </p:sp>
      <p:pic>
        <p:nvPicPr>
          <p:cNvPr id="84" name="Google Shape;84;ge646460c2f_0_23" descr="bi sale price and basement area.png"/>
          <p:cNvPicPr preferRelativeResize="0"/>
          <p:nvPr/>
        </p:nvPicPr>
        <p:blipFill>
          <a:blip r:embed="rId3">
            <a:alphaModFix/>
          </a:blip>
          <a:stretch>
            <a:fillRect/>
          </a:stretch>
        </p:blipFill>
        <p:spPr>
          <a:xfrm>
            <a:off x="152400" y="1170125"/>
            <a:ext cx="8679901" cy="3820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ge646460c2f_0_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580" b="1">
                <a:solidFill>
                  <a:srgbClr val="404040"/>
                </a:solidFill>
                <a:highlight>
                  <a:srgbClr val="FCFCFC"/>
                </a:highlight>
              </a:rPr>
              <a:t>Mostly expensive houses had paved driveway for all the given years in which they were sold. Houses with price range around $200,000 were connected to partial pavement and Dirt Gravel, similar price pattern can be seen for all properties for all years.</a:t>
            </a:r>
            <a:endParaRPr sz="3020" b="1"/>
          </a:p>
        </p:txBody>
      </p:sp>
      <p:pic>
        <p:nvPicPr>
          <p:cNvPr id="90" name="Google Shape;90;ge646460c2f_0_41" descr="multi sale price year built and paved driveway.png"/>
          <p:cNvPicPr preferRelativeResize="0"/>
          <p:nvPr/>
        </p:nvPicPr>
        <p:blipFill>
          <a:blip r:embed="rId3">
            <a:alphaModFix/>
          </a:blip>
          <a:stretch>
            <a:fillRect/>
          </a:stretch>
        </p:blipFill>
        <p:spPr>
          <a:xfrm>
            <a:off x="152400" y="1504100"/>
            <a:ext cx="8679901" cy="34870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ge646460c2f_0_47"/>
          <p:cNvSpPr txBox="1">
            <a:spLocks noGrp="1"/>
          </p:cNvSpPr>
          <p:nvPr>
            <p:ph type="title"/>
          </p:nvPr>
        </p:nvSpPr>
        <p:spPr>
          <a:xfrm>
            <a:off x="311700" y="228300"/>
            <a:ext cx="8520600" cy="78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dirty="0">
                <a:solidFill>
                  <a:srgbClr val="404040"/>
                </a:solidFill>
                <a:highlight>
                  <a:srgbClr val="FCFCFC"/>
                </a:highlight>
              </a:rPr>
              <a:t>Newer houses are sold at higher prices and houses built in the earlier years were sold for lesser prices and almost all houses were connected with paved streets and only few were with gravel streets.</a:t>
            </a:r>
            <a:endParaRPr sz="1600" b="1" dirty="0"/>
          </a:p>
        </p:txBody>
      </p:sp>
      <p:pic>
        <p:nvPicPr>
          <p:cNvPr id="96" name="Google Shape;96;ge646460c2f_0_47" descr="multi sale price year built and street.png"/>
          <p:cNvPicPr preferRelativeResize="0"/>
          <p:nvPr/>
        </p:nvPicPr>
        <p:blipFill>
          <a:blip r:embed="rId3">
            <a:alphaModFix/>
          </a:blip>
          <a:stretch>
            <a:fillRect/>
          </a:stretch>
        </p:blipFill>
        <p:spPr>
          <a:xfrm>
            <a:off x="152400" y="1477250"/>
            <a:ext cx="8679901" cy="3513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ge646460c2f_0_5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ct val="61111"/>
              <a:buFont typeface="Arial"/>
              <a:buNone/>
            </a:pPr>
            <a:r>
              <a:rPr lang="en" sz="1800" b="1">
                <a:solidFill>
                  <a:srgbClr val="404040"/>
                </a:solidFill>
                <a:highlight>
                  <a:srgbClr val="FCFCFC"/>
                </a:highlight>
              </a:rPr>
              <a:t>As Garage Area of houses increases, their Sale Price also increases.</a:t>
            </a:r>
            <a:endParaRPr sz="3400" b="1"/>
          </a:p>
          <a:p>
            <a:pPr marL="0" lvl="0" indent="0" algn="l" rtl="0">
              <a:spcBef>
                <a:spcPts val="0"/>
              </a:spcBef>
              <a:spcAft>
                <a:spcPts val="0"/>
              </a:spcAft>
              <a:buNone/>
            </a:pPr>
            <a:endParaRPr/>
          </a:p>
        </p:txBody>
      </p:sp>
      <p:pic>
        <p:nvPicPr>
          <p:cNvPr id="102" name="Google Shape;102;ge646460c2f_0_53" descr="bi and model sale price and garage area.png"/>
          <p:cNvPicPr preferRelativeResize="0"/>
          <p:nvPr/>
        </p:nvPicPr>
        <p:blipFill>
          <a:blip r:embed="rId3">
            <a:alphaModFix/>
          </a:blip>
          <a:stretch>
            <a:fillRect/>
          </a:stretch>
        </p:blipFill>
        <p:spPr>
          <a:xfrm>
            <a:off x="152400" y="1170125"/>
            <a:ext cx="6213174" cy="3820975"/>
          </a:xfrm>
          <a:prstGeom prst="rect">
            <a:avLst/>
          </a:prstGeom>
          <a:noFill/>
          <a:ln>
            <a:noFill/>
          </a:ln>
        </p:spPr>
      </p:pic>
      <p:pic>
        <p:nvPicPr>
          <p:cNvPr id="103" name="Google Shape;103;ge646460c2f_0_53" descr="cor sale price garage area.PNG"/>
          <p:cNvPicPr preferRelativeResize="0"/>
          <p:nvPr/>
        </p:nvPicPr>
        <p:blipFill>
          <a:blip r:embed="rId4">
            <a:alphaModFix/>
          </a:blip>
          <a:stretch>
            <a:fillRect/>
          </a:stretch>
        </p:blipFill>
        <p:spPr>
          <a:xfrm>
            <a:off x="6365575" y="1287500"/>
            <a:ext cx="2551625" cy="1465550"/>
          </a:xfrm>
          <a:prstGeom prst="rect">
            <a:avLst/>
          </a:prstGeom>
          <a:noFill/>
          <a:ln>
            <a:noFill/>
          </a:ln>
        </p:spPr>
      </p:pic>
      <p:pic>
        <p:nvPicPr>
          <p:cNvPr id="104" name="Google Shape;104;ge646460c2f_0_53" descr="% of sale price garage area.PNG"/>
          <p:cNvPicPr preferRelativeResize="0"/>
          <p:nvPr/>
        </p:nvPicPr>
        <p:blipFill>
          <a:blip r:embed="rId5">
            <a:alphaModFix/>
          </a:blip>
          <a:stretch>
            <a:fillRect/>
          </a:stretch>
        </p:blipFill>
        <p:spPr>
          <a:xfrm>
            <a:off x="6365575" y="3249950"/>
            <a:ext cx="2659075" cy="1356375"/>
          </a:xfrm>
          <a:prstGeom prst="rect">
            <a:avLst/>
          </a:prstGeom>
          <a:noFill/>
          <a:ln>
            <a:noFill/>
          </a:ln>
        </p:spPr>
      </p:pic>
      <p:sp>
        <p:nvSpPr>
          <p:cNvPr id="105" name="Google Shape;105;ge646460c2f_0_53"/>
          <p:cNvSpPr txBox="1"/>
          <p:nvPr/>
        </p:nvSpPr>
        <p:spPr>
          <a:xfrm>
            <a:off x="6365638" y="887300"/>
            <a:ext cx="2551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t>Strong Correlation</a:t>
            </a:r>
            <a:endParaRPr b="1"/>
          </a:p>
        </p:txBody>
      </p:sp>
      <p:sp>
        <p:nvSpPr>
          <p:cNvPr id="106" name="Google Shape;106;ge646460c2f_0_53"/>
          <p:cNvSpPr txBox="1"/>
          <p:nvPr/>
        </p:nvSpPr>
        <p:spPr>
          <a:xfrm>
            <a:off x="6446150" y="2880525"/>
            <a:ext cx="2471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t>42% Variability Explained</a:t>
            </a:r>
            <a:endParaRPr b="1"/>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364</Words>
  <Application>Microsoft Office PowerPoint</Application>
  <PresentationFormat>On-screen Show (16:9)</PresentationFormat>
  <Paragraphs>18</Paragraphs>
  <Slides>12</Slides>
  <Notes>12</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12</vt:i4>
      </vt:variant>
    </vt:vector>
  </HeadingPairs>
  <TitlesOfParts>
    <vt:vector size="14" baseType="lpstr">
      <vt:lpstr>Arial</vt:lpstr>
      <vt:lpstr>Simple Light</vt:lpstr>
      <vt:lpstr>Storyboarding</vt:lpstr>
      <vt:lpstr>PowerPoint Presentation</vt:lpstr>
      <vt:lpstr>There are more inexpensive houses than expensive ones. The mean sale price is 180411.6</vt:lpstr>
      <vt:lpstr>Similar pattern can be seen in all the years for Sale Price. The average sale price is almost below 200,000 which represented by a black dot on the plot.</vt:lpstr>
      <vt:lpstr>It is seen that Northridge Heights and Stony Brook are the most expensive neighborhoods. Neighborhood has a significance on the sale price of the houses.</vt:lpstr>
      <vt:lpstr>As Basement Area of houses increases, their Sale Price also increases.</vt:lpstr>
      <vt:lpstr>Mostly expensive houses had paved driveway for all the given years in which they were sold. Houses with price range around $200,000 were connected to partial pavement and Dirt Gravel, similar price pattern can be seen for all properties for all years.</vt:lpstr>
      <vt:lpstr>Newer houses are sold at higher prices and houses built in the earlier years were sold for lesser prices and almost all houses were connected with paved streets and only few were with gravel streets.</vt:lpstr>
      <vt:lpstr>As Garage Area of houses increases, their Sale Price also increases. </vt:lpstr>
      <vt:lpstr>As Living Area of houses increases, their Sale Price also increases. </vt:lpstr>
      <vt:lpstr>Lot Area of houses doesn’t seems to have a major impact on their Sale Price.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Storyboarding</dc:title>
  <dc:creator>Aashutosh Sehgal</dc:creator>
  <cp:lastModifiedBy>Yuvraj</cp:lastModifiedBy>
  <cp:revision>2</cp:revision>
  <cp:lastPrinted>2021-07-27T13:37:38Z</cp:lastPrinted>
  <dcterms:modified xsi:type="dcterms:W3CDTF">2021-07-27T13:37:39Z</dcterms:modified>
</cp:coreProperties>
</file>