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5.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7.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92" r:id="rId2"/>
    <p:sldMasterId id="2147483752" r:id="rId3"/>
    <p:sldMasterId id="2147483828" r:id="rId4"/>
    <p:sldMasterId id="2147483845" r:id="rId5"/>
    <p:sldMasterId id="2147483891" r:id="rId6"/>
    <p:sldMasterId id="2147483927" r:id="rId7"/>
    <p:sldMasterId id="2147483939" r:id="rId8"/>
  </p:sldMasterIdLst>
  <p:sldIdLst>
    <p:sldId id="256" r:id="rId9"/>
    <p:sldId id="257" r:id="rId10"/>
    <p:sldId id="258" r:id="rId11"/>
    <p:sldId id="259" r:id="rId12"/>
    <p:sldId id="260" r:id="rId13"/>
    <p:sldId id="261" r:id="rId14"/>
    <p:sldId id="262" r:id="rId15"/>
    <p:sldId id="264"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2EA7947-E287-4738-8C82-07CE4F01EF03}" type="datetime2">
              <a:rPr lang="en-US" smtClean="0"/>
              <a:t>Sunday, February 13, 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Sample Footer</a:t>
            </a:r>
          </a:p>
        </p:txBody>
      </p:sp>
      <p:sp>
        <p:nvSpPr>
          <p:cNvPr id="6" name="Slide Number Placeholder 5"/>
          <p:cNvSpPr>
            <a:spLocks noGrp="1"/>
          </p:cNvSpPr>
          <p:nvPr>
            <p:ph type="sldNum" sz="quarter" idx="12"/>
          </p:nvPr>
        </p:nvSpPr>
        <p:spPr>
          <a:xfrm>
            <a:off x="8956900" y="5037663"/>
            <a:ext cx="551167" cy="279400"/>
          </a:xfrm>
        </p:spPr>
        <p:txBody>
          <a:bodyPr/>
          <a:lstStyle/>
          <a:p>
            <a:fld id="{DBA1B0FB-D917-4C8C-928F-313BD683BF3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34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202080887"/>
      </p:ext>
    </p:extLst>
  </p:cSld>
  <p:clrMapOvr>
    <a:masterClrMapping/>
  </p:clrMapOvr>
  <p:hf sldNum="0"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t>Sunday, February 13, 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Sample Footer</a:t>
            </a:r>
          </a:p>
        </p:txBody>
      </p:sp>
      <p:sp>
        <p:nvSpPr>
          <p:cNvPr id="6" name="Slide Number Placeholder 5"/>
          <p:cNvSpPr>
            <a:spLocks noGrp="1"/>
          </p:cNvSpPr>
          <p:nvPr>
            <p:ph type="sldNum" sz="quarter" idx="12"/>
          </p:nvPr>
        </p:nvSpPr>
        <p:spPr>
          <a:xfrm>
            <a:off x="1437664" y="798973"/>
            <a:ext cx="811019" cy="503578"/>
          </a:xfrm>
        </p:spPr>
        <p:txBody>
          <a:bodyPr/>
          <a:lstStyle/>
          <a:p>
            <a:fld id="{DBA1B0FB-D917-4C8C-928F-313BD683BF3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811978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318001"/>
      </p:ext>
    </p:extLst>
  </p:cSld>
  <p:clrMapOvr>
    <a:masterClrMapping/>
  </p:clrMapOvr>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165167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5837567"/>
      </p:ext>
    </p:extLst>
  </p:cSld>
  <p:clrMapOvr>
    <a:masterClrMapping/>
  </p:clrMapOvr>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8" name="Footer Placeholder 7"/>
          <p:cNvSpPr>
            <a:spLocks noGrp="1"/>
          </p:cNvSpPr>
          <p:nvPr>
            <p:ph type="ftr" sz="quarter" idx="11"/>
          </p:nvPr>
        </p:nvSpPr>
        <p:spPr/>
        <p:txBody>
          <a:bodyPr/>
          <a:lstStyle/>
          <a:p>
            <a:r>
              <a:rPr lang="en-US"/>
              <a:t>Sample Footer</a:t>
            </a:r>
            <a:endParaRPr lang="en-US" dirty="0"/>
          </a:p>
        </p:txBody>
      </p:sp>
      <p:sp>
        <p:nvSpPr>
          <p:cNvPr id="9" name="Slide Number Placeholder 8"/>
          <p:cNvSpPr>
            <a:spLocks noGrp="1"/>
          </p:cNvSpPr>
          <p:nvPr>
            <p:ph type="sldNum" sz="quarter" idx="12"/>
          </p:nvPr>
        </p:nvSpPr>
        <p:spPr/>
        <p:txBody>
          <a:bodyPr/>
          <a:lstStyle/>
          <a:p>
            <a:fld id="{DBA1B0FB-D917-4C8C-928F-313BD683BF39}"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1328178"/>
      </p:ext>
    </p:extLst>
  </p:cSld>
  <p:clrMapOvr>
    <a:masterClrMapping/>
  </p:clrMapOvr>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t>Sunday, February 13, 2022</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996922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t>Sunday, February 13, 2022</a:t>
            </a:fld>
            <a:endParaRPr lang="en-US"/>
          </a:p>
        </p:txBody>
      </p:sp>
      <p:sp>
        <p:nvSpPr>
          <p:cNvPr id="3" name="Footer Placeholder 2"/>
          <p:cNvSpPr>
            <a:spLocks noGrp="1"/>
          </p:cNvSpPr>
          <p:nvPr>
            <p:ph type="ftr" sz="quarter" idx="11"/>
          </p:nvPr>
        </p:nvSpPr>
        <p:spPr/>
        <p:txBody>
          <a:bodyPr/>
          <a:lstStyle/>
          <a:p>
            <a:r>
              <a:rPr lang="en-US"/>
              <a:t>Sample Footer</a:t>
            </a:r>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0124380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7618914"/>
      </p:ext>
    </p:extLst>
  </p:cSld>
  <p:clrMapOvr>
    <a:masterClrMapping/>
  </p:clrMapOvr>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50BC9E2-CB44-4C05-9BB5-496C18A241E0}" type="datetime2">
              <a:rPr lang="en-US" smtClean="0"/>
              <a:t>Sunday, February 13, 2022</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111332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32014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3718853"/>
      </p:ext>
    </p:extLst>
  </p:cSld>
  <p:clrMapOvr>
    <a:masterClrMapping/>
  </p:clrMapOvr>
  <p:hf sldNum="0"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1783771"/>
      </p:ext>
    </p:extLst>
  </p:cSld>
  <p:clrMapOvr>
    <a:masterClrMapping/>
  </p:clrMapOvr>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t>Sunday, February 13, 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1270375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710121519"/>
      </p:ext>
    </p:extLst>
  </p:cSld>
  <p:clrMapOvr>
    <a:masterClrMapping/>
  </p:clrMapOvr>
  <p:hf sldNum="0"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7348537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4206845347"/>
      </p:ext>
    </p:extLst>
  </p:cSld>
  <p:clrMapOvr>
    <a:masterClrMapping/>
  </p:clrMapOvr>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8" name="Footer Placeholder 7"/>
          <p:cNvSpPr>
            <a:spLocks noGrp="1"/>
          </p:cNvSpPr>
          <p:nvPr>
            <p:ph type="ftr" sz="quarter" idx="11"/>
          </p:nvPr>
        </p:nvSpPr>
        <p:spPr/>
        <p:txBody>
          <a:bodyPr/>
          <a:lstStyle/>
          <a:p>
            <a:r>
              <a:rPr lang="en-US"/>
              <a:t>Sample Footer</a:t>
            </a:r>
            <a:endParaRPr lang="en-US" dirty="0"/>
          </a:p>
        </p:txBody>
      </p:sp>
      <p:sp>
        <p:nvSpPr>
          <p:cNvPr id="9" name="Slide Number Placeholder 8"/>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060870484"/>
      </p:ext>
    </p:extLst>
  </p:cSld>
  <p:clrMapOvr>
    <a:masterClrMapping/>
  </p:clrMapOvr>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t>Sunday, February 13, 2022</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4503492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t>Sunday, February 13, 2022</a:t>
            </a:fld>
            <a:endParaRPr lang="en-US"/>
          </a:p>
        </p:txBody>
      </p:sp>
      <p:sp>
        <p:nvSpPr>
          <p:cNvPr id="3" name="Footer Placeholder 2"/>
          <p:cNvSpPr>
            <a:spLocks noGrp="1"/>
          </p:cNvSpPr>
          <p:nvPr>
            <p:ph type="ftr" sz="quarter" idx="11"/>
          </p:nvPr>
        </p:nvSpPr>
        <p:spPr/>
        <p:txBody>
          <a:bodyPr/>
          <a:lstStyle/>
          <a:p>
            <a:r>
              <a:rPr lang="en-US"/>
              <a:t>Sample Footer</a:t>
            </a:r>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1644791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585648816"/>
      </p:ext>
    </p:extLst>
  </p:cSld>
  <p:clrMapOvr>
    <a:masterClrMapping/>
  </p:clrMapOvr>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t>Sunday, February 13,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566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2283805"/>
      </p:ext>
    </p:extLst>
  </p:cSld>
  <p:clrMapOvr>
    <a:masterClrMapping/>
  </p:clrMapOvr>
  <p:hf sldNum="0"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374842677"/>
      </p:ext>
    </p:extLst>
  </p:cSld>
  <p:clrMapOvr>
    <a:masterClrMapping/>
  </p:clrMapOvr>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940079285"/>
      </p:ext>
    </p:extLst>
  </p:cSld>
  <p:clrMapOvr>
    <a:masterClrMapping/>
  </p:clrMapOvr>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487461579"/>
      </p:ext>
    </p:extLst>
  </p:cSld>
  <p:clrMapOvr>
    <a:masterClrMapping/>
  </p:clrMapOvr>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459723627"/>
      </p:ext>
    </p:extLst>
  </p:cSld>
  <p:clrMapOvr>
    <a:masterClrMapping/>
  </p:clrMapOvr>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149471361"/>
      </p:ext>
    </p:extLst>
  </p:cSld>
  <p:clrMapOvr>
    <a:masterClrMapping/>
  </p:clrMapOvr>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879131553"/>
      </p:ext>
    </p:extLst>
  </p:cSld>
  <p:clrMapOvr>
    <a:masterClrMapping/>
  </p:clrMapOvr>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01886094"/>
      </p:ext>
    </p:extLst>
  </p:cSld>
  <p:clrMapOvr>
    <a:masterClrMapping/>
  </p:clrMapOvr>
  <p:hf sldNum="0"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34697298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5008265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57132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37313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D84-71F4-4271-8C46-0D47C0A9B12E}"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1911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E0CE1-F450-4107-B2CB-17B18F8A3F4A}"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6073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29358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FE8C025-CD7A-4966-867E-81CF82B15267}"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2938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8C025-CD7A-4966-867E-81CF82B15267}"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349676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118710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t>Sunday, February 13,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318839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138FA-2E87-4873-8BBA-13E447C9A99A}" type="datetime2">
              <a:rPr lang="en-US" smtClean="0"/>
              <a:t>Sunday, February 13, 2022</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84731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75BB40A-97BD-4BFB-B639-0BFF95FDE8B7}" type="datetime2">
              <a:rPr lang="en-US" smtClean="0"/>
              <a:t>Sunday, February 13, 2022</a:t>
            </a:fld>
            <a:endParaRPr lang="en-US"/>
          </a:p>
        </p:txBody>
      </p:sp>
      <p:sp>
        <p:nvSpPr>
          <p:cNvPr id="5" name="Footer Placeholder 3"/>
          <p:cNvSpPr>
            <a:spLocks noGrp="1"/>
          </p:cNvSpPr>
          <p:nvPr>
            <p:ph type="ftr" sz="quarter" idx="11"/>
          </p:nvPr>
        </p:nvSpPr>
        <p:spPr/>
        <p:txBody>
          <a:bodyPr/>
          <a:lstStyle/>
          <a:p>
            <a:r>
              <a:rPr lang="en-US"/>
              <a:t>Sample Footer</a:t>
            </a:r>
          </a:p>
        </p:txBody>
      </p:sp>
      <p:sp>
        <p:nvSpPr>
          <p:cNvPr id="6"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55469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E9E0E3-ECF6-4CFE-8698-AEFEBCECC3C0}" type="datetime2">
              <a:rPr lang="en-US" smtClean="0"/>
              <a:t>Sunday, February 13, 2022</a:t>
            </a:fld>
            <a:endParaRPr lang="en-US"/>
          </a:p>
        </p:txBody>
      </p:sp>
      <p:sp>
        <p:nvSpPr>
          <p:cNvPr id="5" name="Footer Placeholder 2"/>
          <p:cNvSpPr>
            <a:spLocks noGrp="1"/>
          </p:cNvSpPr>
          <p:nvPr>
            <p:ph type="ftr" sz="quarter" idx="11"/>
          </p:nvPr>
        </p:nvSpPr>
        <p:spPr/>
        <p:txBody>
          <a:bodyPr/>
          <a:lstStyle/>
          <a:p>
            <a:r>
              <a:rPr lang="en-US"/>
              <a:t>Sample Footer</a:t>
            </a:r>
          </a:p>
        </p:txBody>
      </p:sp>
      <p:sp>
        <p:nvSpPr>
          <p:cNvPr id="6"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804050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51462FC-960E-4740-921F-B36862979F21}" type="datetime2">
              <a:rPr lang="en-US" smtClean="0"/>
              <a:t>Sunday, February 13, 2022</a:t>
            </a:fld>
            <a:endParaRPr lang="en-US"/>
          </a:p>
        </p:txBody>
      </p:sp>
      <p:sp>
        <p:nvSpPr>
          <p:cNvPr id="5" name="Footer Placeholder 5"/>
          <p:cNvSpPr>
            <a:spLocks noGrp="1"/>
          </p:cNvSpPr>
          <p:nvPr>
            <p:ph type="ftr" sz="quarter" idx="11"/>
          </p:nvPr>
        </p:nvSpPr>
        <p:spPr/>
        <p:txBody>
          <a:bodyPr/>
          <a:lstStyle/>
          <a:p>
            <a:r>
              <a:rPr lang="en-US"/>
              <a:t>Sample Footer</a:t>
            </a:r>
          </a:p>
        </p:txBody>
      </p:sp>
      <p:sp>
        <p:nvSpPr>
          <p:cNvPr id="6"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287823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t>Sunday, February 13,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574449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4279850834"/>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422242860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1102153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56864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053514596"/>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4"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458578262"/>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4"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664480735"/>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D84-71F4-4271-8C46-0D47C0A9B12E}"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361506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E0CE1-F450-4107-B2CB-17B18F8A3F4A}"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506794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756560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8C025-CD7A-4966-867E-81CF82B15267}"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4218018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015124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t>Sunday, February 13,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9265428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138FA-2E87-4873-8BBA-13E447C9A99A}" type="datetime2">
              <a:rPr lang="en-US" smtClean="0"/>
              <a:t>Sunday, February 13, 2022</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4892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t>Sunday, February 13,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926742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t>Sunday, February 13, 2022</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908706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t>Sunday, February 13, 2022</a:t>
            </a:fld>
            <a:endParaRPr lang="en-US"/>
          </a:p>
        </p:txBody>
      </p:sp>
      <p:sp>
        <p:nvSpPr>
          <p:cNvPr id="3" name="Footer Placeholder 2"/>
          <p:cNvSpPr>
            <a:spLocks noGrp="1"/>
          </p:cNvSpPr>
          <p:nvPr>
            <p:ph type="ftr" sz="quarter" idx="11"/>
          </p:nvPr>
        </p:nvSpPr>
        <p:spPr/>
        <p:txBody>
          <a:bodyPr/>
          <a:lstStyle/>
          <a:p>
            <a:r>
              <a:rPr lang="en-US"/>
              <a:t>Sample Footer</a:t>
            </a:r>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975218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1462FC-960E-4740-921F-B36862979F21}" type="datetime2">
              <a:rPr lang="en-US" smtClean="0"/>
              <a:t>Sunday, February 13,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24580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t>Sunday, February 13, 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561600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556220163"/>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4130997598"/>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28983364"/>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671239601"/>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4" name="Footer Placeholder 3"/>
          <p:cNvSpPr>
            <a:spLocks noGrp="1"/>
          </p:cNvSpPr>
          <p:nvPr>
            <p:ph type="ftr" sz="quarter" idx="11"/>
          </p:nvPr>
        </p:nvSpPr>
        <p:spPr/>
        <p:txBody>
          <a:bodyPr/>
          <a:lstStyle/>
          <a:p>
            <a:r>
              <a:rPr lang="en-US"/>
              <a:t>Sample Footer</a:t>
            </a:r>
            <a:endParaRPr lang="en-US" dirty="0"/>
          </a:p>
        </p:txBody>
      </p:sp>
      <p:sp>
        <p:nvSpPr>
          <p:cNvPr id="5" name="Slide Number Placeholder 4"/>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02896444"/>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4" name="Footer Placeholder 3"/>
          <p:cNvSpPr>
            <a:spLocks noGrp="1"/>
          </p:cNvSpPr>
          <p:nvPr>
            <p:ph type="ftr" sz="quarter" idx="11"/>
          </p:nvPr>
        </p:nvSpPr>
        <p:spPr/>
        <p:txBody>
          <a:bodyPr/>
          <a:lstStyle/>
          <a:p>
            <a:r>
              <a:rPr lang="en-US"/>
              <a:t>Sample Footer</a:t>
            </a:r>
            <a:endParaRPr lang="en-US" dirty="0"/>
          </a:p>
        </p:txBody>
      </p:sp>
      <p:sp>
        <p:nvSpPr>
          <p:cNvPr id="5" name="Slide Number Placeholder 4"/>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5067099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138FA-2E87-4873-8BBA-13E447C9A99A}" type="datetime2">
              <a:rPr lang="en-US" smtClean="0"/>
              <a:t>Sunday, February 13, 2022</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56593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D84-71F4-4271-8C46-0D47C0A9B12E}"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973851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E0CE1-F450-4107-B2CB-17B18F8A3F4A}"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810315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916434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8C025-CD7A-4966-867E-81CF82B15267}"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001864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816785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t>Sunday, February 13,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098776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138FA-2E87-4873-8BBA-13E447C9A99A}" type="datetime2">
              <a:rPr lang="en-US" smtClean="0"/>
              <a:t>Sunday, February 13, 2022</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977829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t>Sunday, February 13, 2022</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19259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t>Sunday, February 13, 2022</a:t>
            </a:fld>
            <a:endParaRPr lang="en-US"/>
          </a:p>
        </p:txBody>
      </p:sp>
      <p:sp>
        <p:nvSpPr>
          <p:cNvPr id="3" name="Footer Placeholder 2"/>
          <p:cNvSpPr>
            <a:spLocks noGrp="1"/>
          </p:cNvSpPr>
          <p:nvPr>
            <p:ph type="ftr" sz="quarter" idx="11"/>
          </p:nvPr>
        </p:nvSpPr>
        <p:spPr/>
        <p:txBody>
          <a:bodyPr/>
          <a:lstStyle/>
          <a:p>
            <a:r>
              <a:rPr lang="en-US"/>
              <a:t>Sample Footer</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108670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1462FC-960E-4740-921F-B36862979F21}" type="datetime2">
              <a:rPr lang="en-US" smtClean="0"/>
              <a:t>Sunday, February 13,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94369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t>Sunday, February 13, 2022</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5460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t>Sunday, February 13,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0780370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452975063"/>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A1B0FB-D917-4C8C-928F-313BD683BF39}"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71516807"/>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91361971"/>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A1B0FB-D917-4C8C-928F-313BD683BF39}"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45107105"/>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4111973401"/>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D84-71F4-4271-8C46-0D47C0A9B12E}"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852282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E0CE1-F450-4107-B2CB-17B18F8A3F4A}"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741778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5374655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8C025-CD7A-4966-867E-81CF82B15267}"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3030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t>Sunday, February 13, 2022</a:t>
            </a:fld>
            <a:endParaRPr lang="en-US"/>
          </a:p>
        </p:txBody>
      </p:sp>
      <p:sp>
        <p:nvSpPr>
          <p:cNvPr id="3" name="Footer Placeholder 2"/>
          <p:cNvSpPr>
            <a:spLocks noGrp="1"/>
          </p:cNvSpPr>
          <p:nvPr>
            <p:ph type="ftr" sz="quarter" idx="11"/>
          </p:nvPr>
        </p:nvSpPr>
        <p:spPr/>
        <p:txBody>
          <a:bodyPr/>
          <a:lstStyle/>
          <a:p>
            <a:r>
              <a:rPr lang="en-US"/>
              <a:t>Sample Footer</a:t>
            </a:r>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4514727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295858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t>Sunday, February 13,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5618904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138FA-2E87-4873-8BBA-13E447C9A99A}" type="datetime2">
              <a:rPr lang="en-US" smtClean="0"/>
              <a:t>Sunday, February 13, 2022</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0225095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t>Sunday, February 13, 2022</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4565858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t>Sunday, February 13, 2022</a:t>
            </a:fld>
            <a:endParaRPr lang="en-US"/>
          </a:p>
        </p:txBody>
      </p:sp>
      <p:sp>
        <p:nvSpPr>
          <p:cNvPr id="3" name="Footer Placeholder 2"/>
          <p:cNvSpPr>
            <a:spLocks noGrp="1"/>
          </p:cNvSpPr>
          <p:nvPr>
            <p:ph type="ftr" sz="quarter" idx="11"/>
          </p:nvPr>
        </p:nvSpPr>
        <p:spPr/>
        <p:txBody>
          <a:bodyPr/>
          <a:lstStyle/>
          <a:p>
            <a:r>
              <a:rPr lang="en-US"/>
              <a:t>Sample Footer</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6889113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1462FC-960E-4740-921F-B36862979F21}" type="datetime2">
              <a:rPr lang="en-US" smtClean="0"/>
              <a:t>Sunday, February 13,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6561138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t>Sunday, February 13,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0497214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625187503"/>
      </p:ext>
    </p:extLst>
  </p:cSld>
  <p:clrMapOvr>
    <a:masterClrMapping/>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A1B0FB-D917-4C8C-928F-313BD683BF39}"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8625484"/>
      </p:ext>
    </p:extLst>
  </p:cSld>
  <p:clrMapOvr>
    <a:masterClrMapping/>
  </p:clrMapOvr>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35259429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1462FC-960E-4740-921F-B36862979F21}" type="datetime2">
              <a:rPr lang="en-US" smtClean="0"/>
              <a:t>Sunday, February 13,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918110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A1B0FB-D917-4C8C-928F-313BD683BF39}"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0830810"/>
      </p:ext>
    </p:extLst>
  </p:cSld>
  <p:clrMapOvr>
    <a:masterClrMapping/>
  </p:clrMapOvr>
  <p:hf sldNum="0"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47952158"/>
      </p:ext>
    </p:extLst>
  </p:cSld>
  <p:clrMapOvr>
    <a:masterClrMapping/>
  </p:clrMapOvr>
  <p:hf sldNum="0"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D84-71F4-4271-8C46-0D47C0A9B12E}"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3066695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E0CE1-F450-4107-B2CB-17B18F8A3F4A}"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4063939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8888222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8C025-CD7A-4966-867E-81CF82B15267}"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8274854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6941728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t>Sunday, February 13,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4524794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138FA-2E87-4873-8BBA-13E447C9A99A}" type="datetime2">
              <a:rPr lang="en-US" smtClean="0"/>
              <a:t>Sunday, February 13, 2022</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0449742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t>Sunday, February 13, 2022</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82143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t>Sunday, February 13,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0514363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t>Sunday, February 13, 2022</a:t>
            </a:fld>
            <a:endParaRPr lang="en-US"/>
          </a:p>
        </p:txBody>
      </p:sp>
      <p:sp>
        <p:nvSpPr>
          <p:cNvPr id="3" name="Footer Placeholder 2"/>
          <p:cNvSpPr>
            <a:spLocks noGrp="1"/>
          </p:cNvSpPr>
          <p:nvPr>
            <p:ph type="ftr" sz="quarter" idx="11"/>
          </p:nvPr>
        </p:nvSpPr>
        <p:spPr/>
        <p:txBody>
          <a:bodyPr/>
          <a:lstStyle/>
          <a:p>
            <a:r>
              <a:rPr lang="en-US"/>
              <a:t>Sample Footer</a:t>
            </a:r>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7511327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1462FC-960E-4740-921F-B36862979F21}" type="datetime2">
              <a:rPr lang="en-US" smtClean="0"/>
              <a:t>Sunday, February 13,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5601403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
        <p:nvSpPr>
          <p:cNvPr id="5" name="Date Placeholder 4"/>
          <p:cNvSpPr>
            <a:spLocks noGrp="1"/>
          </p:cNvSpPr>
          <p:nvPr>
            <p:ph type="dt" sz="half" idx="10"/>
          </p:nvPr>
        </p:nvSpPr>
        <p:spPr/>
        <p:txBody>
          <a:bodyPr/>
          <a:lstStyle/>
          <a:p>
            <a:fld id="{E50BC9E2-CB44-4C05-9BB5-496C18A241E0}" type="datetime2">
              <a:rPr lang="en-US" smtClean="0"/>
              <a:t>Sunday, February 13, 2022</a:t>
            </a:fld>
            <a:endParaRPr lang="en-US"/>
          </a:p>
        </p:txBody>
      </p:sp>
    </p:spTree>
    <p:extLst>
      <p:ext uri="{BB962C8B-B14F-4D97-AF65-F5344CB8AC3E}">
        <p14:creationId xmlns:p14="http://schemas.microsoft.com/office/powerpoint/2010/main" val="371077333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811214371"/>
      </p:ext>
    </p:extLst>
  </p:cSld>
  <p:clrMapOvr>
    <a:masterClrMapping/>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9678701"/>
      </p:ext>
    </p:extLst>
  </p:cSld>
  <p:clrMapOvr>
    <a:masterClrMapping/>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684996200"/>
      </p:ext>
    </p:extLst>
  </p:cSld>
  <p:clrMapOvr>
    <a:masterClrMapping/>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9565967"/>
      </p:ext>
    </p:extLst>
  </p:cSld>
  <p:clrMapOvr>
    <a:masterClrMapping/>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446474095"/>
      </p:ext>
    </p:extLst>
  </p:cSld>
  <p:clrMapOvr>
    <a:masterClrMapping/>
  </p:clrMapOvr>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D84-71F4-4271-8C46-0D47C0A9B12E}"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5687795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E0CE1-F450-4107-B2CB-17B18F8A3F4A}" type="datetime2">
              <a:rPr lang="en-US" smtClean="0"/>
              <a:t>Sunday, February 13,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817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10.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8.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theme" Target="../theme/theme4.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theme" Target="../theme/theme5.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theme" Target="../theme/theme6.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3.jp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7.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slideLayout" Target="../slideLayouts/slideLayout123.xml"/><Relationship Id="rId18" Type="http://schemas.openxmlformats.org/officeDocument/2006/relationships/theme" Target="../theme/theme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slideLayout" Target="../slideLayouts/slideLayout122.xml"/><Relationship Id="rId17" Type="http://schemas.openxmlformats.org/officeDocument/2006/relationships/slideLayout" Target="../slideLayouts/slideLayout127.xml"/><Relationship Id="rId2" Type="http://schemas.openxmlformats.org/officeDocument/2006/relationships/slideLayout" Target="../slideLayouts/slideLayout112.xml"/><Relationship Id="rId16" Type="http://schemas.openxmlformats.org/officeDocument/2006/relationships/slideLayout" Target="../slideLayouts/slideLayout126.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5" Type="http://schemas.openxmlformats.org/officeDocument/2006/relationships/slideLayout" Target="../slideLayouts/slideLayout12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slideLayout" Target="../slideLayouts/slideLayout1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Sample Footer</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94166533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Sample Footer</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8491312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Sample Footer</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658118068"/>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72207677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807925526"/>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093644417"/>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Sample Footer</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BA1B0FB-D917-4C8C-928F-313BD683BF39}"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076701"/>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6CB39B-5F4C-4A7E-9BE3-AAFD45576D16}" type="datetime2">
              <a:rPr lang="en-US" smtClean="0"/>
              <a:t>Sunday, February 13, 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Sample Footer</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65580865"/>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 id="2147483954" r:id="rId15"/>
    <p:sldLayoutId id="2147483955" r:id="rId16"/>
    <p:sldLayoutId id="2147483956"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35D15-4EF0-464C-8BA3-25AFDD24CF21}"/>
              </a:ext>
            </a:extLst>
          </p:cNvPr>
          <p:cNvSpPr>
            <a:spLocks noGrp="1"/>
          </p:cNvSpPr>
          <p:nvPr>
            <p:ph type="ctrTitle"/>
          </p:nvPr>
        </p:nvSpPr>
        <p:spPr>
          <a:xfrm>
            <a:off x="1846832" y="448363"/>
            <a:ext cx="4917861" cy="1929390"/>
          </a:xfrm>
        </p:spPr>
        <p:txBody>
          <a:bodyPr anchor="b">
            <a:normAutofit/>
          </a:bodyPr>
          <a:lstStyle/>
          <a:p>
            <a:r>
              <a:rPr lang="en-IN" sz="4400" dirty="0">
                <a:latin typeface="Times New Roman" panose="02020603050405020304" pitchFamily="18" charset="0"/>
                <a:cs typeface="Times New Roman" panose="02020603050405020304" pitchFamily="18" charset="0"/>
              </a:rPr>
              <a:t>Churn Prediction Analysis</a:t>
            </a:r>
          </a:p>
        </p:txBody>
      </p:sp>
      <p:sp>
        <p:nvSpPr>
          <p:cNvPr id="3" name="Subtitle 2">
            <a:extLst>
              <a:ext uri="{FF2B5EF4-FFF2-40B4-BE49-F238E27FC236}">
                <a16:creationId xmlns:a16="http://schemas.microsoft.com/office/drawing/2014/main" id="{4D8F6046-A110-4D43-9B4A-4240D25CC69E}"/>
              </a:ext>
            </a:extLst>
          </p:cNvPr>
          <p:cNvSpPr>
            <a:spLocks noGrp="1"/>
          </p:cNvSpPr>
          <p:nvPr>
            <p:ph type="subTitle" idx="1"/>
          </p:nvPr>
        </p:nvSpPr>
        <p:spPr>
          <a:xfrm>
            <a:off x="1846833" y="2617306"/>
            <a:ext cx="5897575" cy="3792331"/>
          </a:xfrm>
        </p:spPr>
        <p:txBody>
          <a:bodyPr>
            <a:normAutofit lnSpcReduction="10000"/>
          </a:bodyPr>
          <a:lstStyle/>
          <a:p>
            <a:r>
              <a:rPr lang="en-IN" sz="2800" dirty="0">
                <a:solidFill>
                  <a:schemeClr val="tx1">
                    <a:alpha val="60000"/>
                  </a:schemeClr>
                </a:solidFill>
                <a:latin typeface="Times New Roman" panose="02020603050405020304" pitchFamily="18" charset="0"/>
                <a:cs typeface="Times New Roman" panose="02020603050405020304" pitchFamily="18" charset="0"/>
              </a:rPr>
              <a:t>Group 7		Section 003</a:t>
            </a:r>
          </a:p>
          <a:p>
            <a:endParaRPr lang="en-IN" sz="2800" dirty="0">
              <a:solidFill>
                <a:schemeClr val="tx1">
                  <a:alpha val="60000"/>
                </a:schemeClr>
              </a:solidFill>
              <a:latin typeface="Times New Roman" panose="02020603050405020304" pitchFamily="18" charset="0"/>
              <a:cs typeface="Times New Roman" panose="02020603050405020304" pitchFamily="18" charset="0"/>
            </a:endParaRPr>
          </a:p>
          <a:p>
            <a:r>
              <a:rPr lang="en-IN" sz="2800" dirty="0">
                <a:solidFill>
                  <a:schemeClr val="tx1">
                    <a:alpha val="60000"/>
                  </a:schemeClr>
                </a:solidFill>
                <a:latin typeface="Times New Roman" panose="02020603050405020304" pitchFamily="18" charset="0"/>
                <a:cs typeface="Times New Roman" panose="02020603050405020304" pitchFamily="18" charset="0"/>
              </a:rPr>
              <a:t>Aashutosh Sehgal – 0780170</a:t>
            </a:r>
          </a:p>
          <a:p>
            <a:r>
              <a:rPr lang="en-IN" sz="2800" dirty="0">
                <a:solidFill>
                  <a:schemeClr val="tx1">
                    <a:alpha val="60000"/>
                  </a:schemeClr>
                </a:solidFill>
                <a:latin typeface="Times New Roman" panose="02020603050405020304" pitchFamily="18" charset="0"/>
                <a:cs typeface="Times New Roman" panose="02020603050405020304" pitchFamily="18" charset="0"/>
              </a:rPr>
              <a:t>Dattu Reddy Pedholla - 0782042</a:t>
            </a:r>
          </a:p>
          <a:p>
            <a:r>
              <a:rPr lang="en-IN" sz="2800" dirty="0">
                <a:solidFill>
                  <a:schemeClr val="tx1">
                    <a:alpha val="60000"/>
                  </a:schemeClr>
                </a:solidFill>
                <a:latin typeface="Times New Roman" panose="02020603050405020304" pitchFamily="18" charset="0"/>
                <a:cs typeface="Times New Roman" panose="02020603050405020304" pitchFamily="18" charset="0"/>
              </a:rPr>
              <a:t>Devashish Patel – 0781214</a:t>
            </a:r>
          </a:p>
          <a:p>
            <a:r>
              <a:rPr lang="en-IN" sz="2800" dirty="0">
                <a:solidFill>
                  <a:schemeClr val="tx1">
                    <a:alpha val="60000"/>
                  </a:schemeClr>
                </a:solidFill>
                <a:latin typeface="Times New Roman" panose="02020603050405020304" pitchFamily="18" charset="0"/>
                <a:cs typeface="Times New Roman" panose="02020603050405020304" pitchFamily="18" charset="0"/>
              </a:rPr>
              <a:t>Rachna Rachna – 0782821</a:t>
            </a:r>
          </a:p>
          <a:p>
            <a:r>
              <a:rPr lang="en-IN" sz="2800" dirty="0">
                <a:solidFill>
                  <a:schemeClr val="tx1">
                    <a:alpha val="60000"/>
                  </a:schemeClr>
                </a:solidFill>
                <a:latin typeface="Times New Roman" panose="02020603050405020304" pitchFamily="18" charset="0"/>
                <a:cs typeface="Times New Roman" panose="02020603050405020304" pitchFamily="18" charset="0"/>
              </a:rPr>
              <a:t>Rohit Rohit - 0773987 </a:t>
            </a:r>
          </a:p>
        </p:txBody>
      </p:sp>
      <p:pic>
        <p:nvPicPr>
          <p:cNvPr id="18" name="Graphic 17" descr="Bar chart">
            <a:extLst>
              <a:ext uri="{FF2B5EF4-FFF2-40B4-BE49-F238E27FC236}">
                <a16:creationId xmlns:a16="http://schemas.microsoft.com/office/drawing/2014/main" id="{BE33CD0D-D4F4-4F21-85DC-C06959854B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82843" y="1044676"/>
            <a:ext cx="4637119" cy="4637119"/>
          </a:xfrm>
          <a:prstGeom prst="rect">
            <a:avLst/>
          </a:prstGeom>
        </p:spPr>
      </p:pic>
    </p:spTree>
    <p:extLst>
      <p:ext uri="{BB962C8B-B14F-4D97-AF65-F5344CB8AC3E}">
        <p14:creationId xmlns:p14="http://schemas.microsoft.com/office/powerpoint/2010/main" val="276855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87516-DEB0-4DB4-9D5B-B2DAD6E67E6B}"/>
              </a:ext>
            </a:extLst>
          </p:cNvPr>
          <p:cNvSpPr>
            <a:spLocks noGrp="1"/>
          </p:cNvSpPr>
          <p:nvPr>
            <p:ph idx="1"/>
          </p:nvPr>
        </p:nvSpPr>
        <p:spPr>
          <a:xfrm>
            <a:off x="1400335" y="1715277"/>
            <a:ext cx="10018713" cy="3124201"/>
          </a:xfrm>
        </p:spPr>
        <p:txBody>
          <a:bodyPr>
            <a:normAutofit fontScale="85000" lnSpcReduction="10000"/>
          </a:bodyPr>
          <a:lstStyle/>
          <a:p>
            <a:pPr marL="0" indent="0" algn="ctr">
              <a:buNone/>
            </a:pPr>
            <a:r>
              <a:rPr lang="en-IN" sz="16600" dirty="0"/>
              <a:t>THANK YOU</a:t>
            </a:r>
          </a:p>
        </p:txBody>
      </p:sp>
    </p:spTree>
    <p:extLst>
      <p:ext uri="{BB962C8B-B14F-4D97-AF65-F5344CB8AC3E}">
        <p14:creationId xmlns:p14="http://schemas.microsoft.com/office/powerpoint/2010/main" val="359944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745A1-0DCA-475B-B582-F256070B610E}"/>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Overview Of Problem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40A21B-F139-4362-AB24-48EFA33140C7}"/>
              </a:ext>
            </a:extLst>
          </p:cNvPr>
          <p:cNvSpPr>
            <a:spLocks noGrp="1"/>
          </p:cNvSpPr>
          <p:nvPr>
            <p:ph idx="1"/>
          </p:nvPr>
        </p:nvSpPr>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Customer churn is the measure of how many customers stop using the service/product during a certain time period. For every organization/company, it is very important to know the churn rate and the factors affecting the churn rate. In this project, we will try to determine the reasons of customer churn and suggest ways to reduce them.</a:t>
            </a:r>
          </a:p>
        </p:txBody>
      </p:sp>
    </p:spTree>
    <p:extLst>
      <p:ext uri="{BB962C8B-B14F-4D97-AF65-F5344CB8AC3E}">
        <p14:creationId xmlns:p14="http://schemas.microsoft.com/office/powerpoint/2010/main" val="263534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8931D-846C-495F-9298-44A3AA6667C5}"/>
              </a:ext>
            </a:extLst>
          </p:cNvPr>
          <p:cNvSpPr>
            <a:spLocks noGrp="1"/>
          </p:cNvSpPr>
          <p:nvPr>
            <p:ph type="title"/>
          </p:nvPr>
        </p:nvSpPr>
        <p:spPr>
          <a:xfrm>
            <a:off x="618119" y="167483"/>
            <a:ext cx="9404723" cy="746918"/>
          </a:xfrm>
        </p:spPr>
        <p:txBody>
          <a:bodyPr/>
          <a:lstStyle/>
          <a:p>
            <a:r>
              <a:rPr lang="en-IN" sz="4400" b="1" dirty="0">
                <a:ln w="3175" cmpd="sng">
                  <a:noFill/>
                </a:ln>
                <a:solidFill>
                  <a:schemeClr val="tx1">
                    <a:lumMod val="85000"/>
                    <a:lumOff val="15000"/>
                  </a:schemeClr>
                </a:solidFill>
                <a:latin typeface="Times New Roman" panose="02020603050405020304" pitchFamily="18" charset="0"/>
                <a:cs typeface="Times New Roman" panose="02020603050405020304" pitchFamily="18" charset="0"/>
              </a:rPr>
              <a:t>Review of Data Source</a:t>
            </a:r>
          </a:p>
        </p:txBody>
      </p:sp>
      <p:sp>
        <p:nvSpPr>
          <p:cNvPr id="3" name="Content Placeholder 2">
            <a:extLst>
              <a:ext uri="{FF2B5EF4-FFF2-40B4-BE49-F238E27FC236}">
                <a16:creationId xmlns:a16="http://schemas.microsoft.com/office/drawing/2014/main" id="{188A61FE-FC63-484B-AA4E-97A476E3C0AC}"/>
              </a:ext>
            </a:extLst>
          </p:cNvPr>
          <p:cNvSpPr>
            <a:spLocks noGrp="1"/>
          </p:cNvSpPr>
          <p:nvPr>
            <p:ph idx="1"/>
          </p:nvPr>
        </p:nvSpPr>
        <p:spPr>
          <a:xfrm>
            <a:off x="618119" y="914401"/>
            <a:ext cx="10046771" cy="5776116"/>
          </a:xfrm>
        </p:spPr>
        <p:txBody>
          <a:bodyPr>
            <a:noAutofit/>
          </a:bodyPr>
          <a:lstStyle/>
          <a:p>
            <a:pPr marL="0" indent="0">
              <a:buNone/>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The dataset contains 7043 rows and 21 columns. Each row represents a customer, and each column contains customer’s features described on the column metadata. Description for each feature is given below:</a:t>
            </a:r>
          </a:p>
          <a:p>
            <a:pPr marL="0" indent="0">
              <a:buNone/>
            </a:pPr>
            <a:endParaRPr lang="en-IN" sz="300" dirty="0">
              <a:solidFill>
                <a:schemeClr val="tx1">
                  <a:lumMod val="85000"/>
                  <a:lumOff val="15000"/>
                </a:schemeClr>
              </a:solidFill>
              <a:latin typeface="Times New Roman" panose="02020603050405020304" pitchFamily="18" charset="0"/>
              <a:ea typeface="+mn-ea"/>
              <a:cs typeface="Times New Roman" panose="02020603050405020304" pitchFamily="18" charset="0"/>
            </a:endParaRPr>
          </a:p>
          <a:p>
            <a:pPr>
              <a:buFont typeface="Wingdings" panose="05000000000000000000" pitchFamily="2" charset="2"/>
              <a:buChar char="§"/>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Churn- Customers who left the company.</a:t>
            </a:r>
          </a:p>
          <a:p>
            <a:pPr>
              <a:buFont typeface="Wingdings" panose="05000000000000000000" pitchFamily="2" charset="2"/>
              <a:buChar char="§"/>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Customer ID- Unique ID of the customer.</a:t>
            </a:r>
          </a:p>
          <a:p>
            <a:pPr>
              <a:buFont typeface="Wingdings" panose="05000000000000000000" pitchFamily="2" charset="2"/>
              <a:buChar char="§"/>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Gender – Male or Female.</a:t>
            </a:r>
          </a:p>
          <a:p>
            <a:pPr>
              <a:buFont typeface="Wingdings" panose="05000000000000000000" pitchFamily="2" charset="2"/>
              <a:buChar char="§"/>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Senior Citizen – Customers who are senior citizens.</a:t>
            </a:r>
          </a:p>
          <a:p>
            <a:pPr>
              <a:buFont typeface="Wingdings" panose="05000000000000000000" pitchFamily="2" charset="2"/>
              <a:buChar char="§"/>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Partner – Customers with partner.</a:t>
            </a:r>
          </a:p>
          <a:p>
            <a:pPr>
              <a:buFont typeface="Wingdings" panose="05000000000000000000" pitchFamily="2" charset="2"/>
              <a:buChar char="§"/>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Dependents – Dependents who are customers.</a:t>
            </a:r>
          </a:p>
          <a:p>
            <a:pPr>
              <a:buFont typeface="Wingdings" panose="05000000000000000000" pitchFamily="2" charset="2"/>
              <a:buChar char="§"/>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Tenure – How long they have been customers of the company.</a:t>
            </a:r>
          </a:p>
          <a:p>
            <a:pPr>
              <a:buFont typeface="Wingdings" panose="05000000000000000000" pitchFamily="2" charset="2"/>
              <a:buChar char="§"/>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Streaming movies – Customers who have employed the streaming movies service.</a:t>
            </a:r>
          </a:p>
          <a:p>
            <a:pPr>
              <a:buFont typeface="Wingdings" panose="05000000000000000000" pitchFamily="2" charset="2"/>
              <a:buChar char="§"/>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Phone service – Customers who have employed the phone service.</a:t>
            </a:r>
          </a:p>
          <a:p>
            <a:pPr marL="342900" indent="-342900">
              <a:buFont typeface="Wingdings" panose="05000000000000000000" pitchFamily="2" charset="2"/>
              <a:buChar char="§"/>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Multiple lines – Customers who have employed multiple lines.</a:t>
            </a:r>
          </a:p>
          <a:p>
            <a:pPr marL="342900" indent="-342900">
              <a:buFont typeface="Wingdings" panose="05000000000000000000" pitchFamily="2" charset="2"/>
              <a:buChar char="§"/>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Internet service – Customers who have employed the Internet service.</a:t>
            </a:r>
          </a:p>
        </p:txBody>
      </p:sp>
    </p:spTree>
    <p:extLst>
      <p:ext uri="{BB962C8B-B14F-4D97-AF65-F5344CB8AC3E}">
        <p14:creationId xmlns:p14="http://schemas.microsoft.com/office/powerpoint/2010/main" val="1718062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557D09-5050-4151-9167-F1F4BAECE22C}"/>
              </a:ext>
            </a:extLst>
          </p:cNvPr>
          <p:cNvSpPr>
            <a:spLocks noGrp="1"/>
          </p:cNvSpPr>
          <p:nvPr>
            <p:ph idx="1"/>
          </p:nvPr>
        </p:nvSpPr>
        <p:spPr>
          <a:xfrm>
            <a:off x="515484" y="457383"/>
            <a:ext cx="11353056" cy="6139359"/>
          </a:xfrm>
        </p:spPr>
        <p:txBody>
          <a:bodyPr>
            <a:noAutofit/>
          </a:bodyPr>
          <a:lstStyle/>
          <a:p>
            <a:pPr marL="342900" indent="-342900">
              <a:buFont typeface="Wingdings" panose="05000000000000000000" pitchFamily="2" charset="2"/>
              <a:buChar char="§"/>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Online security – Customers having online security.</a:t>
            </a:r>
          </a:p>
          <a:p>
            <a:pPr marL="342900" indent="-342900">
              <a:buFont typeface="Wingdings" panose="05000000000000000000" pitchFamily="2" charset="2"/>
              <a:buChar char="§"/>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Online backup – Customers having online backup</a:t>
            </a:r>
            <a:r>
              <a:rPr lang="en-IN" sz="1900" dirty="0">
                <a:latin typeface="Times New Roman" panose="02020603050405020304" pitchFamily="18" charset="0"/>
                <a:cs typeface="Times New Roman" panose="02020603050405020304" pitchFamily="18" charset="0"/>
              </a:rPr>
              <a:t>.</a:t>
            </a:r>
            <a:endPar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endParaRPr>
          </a:p>
          <a:p>
            <a:pPr marL="342900" indent="-342900">
              <a:buFont typeface="Wingdings" panose="05000000000000000000" pitchFamily="2" charset="2"/>
              <a:buChar char="§"/>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Device protection – Customers who signed up for device protection.</a:t>
            </a:r>
          </a:p>
          <a:p>
            <a:pPr marL="342900" indent="-342900">
              <a:buFont typeface="Wingdings" panose="05000000000000000000" pitchFamily="2" charset="2"/>
              <a:buChar char="§"/>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Tech support – Customers using tech support service.</a:t>
            </a:r>
          </a:p>
          <a:p>
            <a:pPr marL="342900" indent="-342900">
              <a:buFont typeface="Wingdings" panose="05000000000000000000" pitchFamily="2" charset="2"/>
              <a:buChar char="§"/>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Streaming TV – Customers streaming TV service.</a:t>
            </a:r>
          </a:p>
          <a:p>
            <a:pPr marL="342900" indent="-342900">
              <a:buFont typeface="Wingdings" panose="05000000000000000000" pitchFamily="2" charset="2"/>
              <a:buChar char="§"/>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Paperless billing – Customers who opted for paperless billing.</a:t>
            </a:r>
          </a:p>
          <a:p>
            <a:pPr marL="342900" indent="-342900">
              <a:buFont typeface="Wingdings" panose="05000000000000000000" pitchFamily="2" charset="2"/>
              <a:buChar char="§"/>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Payment method – Payment methods used by the customers.</a:t>
            </a:r>
          </a:p>
          <a:p>
            <a:pPr marL="342900" indent="-342900">
              <a:buFont typeface="Wingdings" panose="05000000000000000000" pitchFamily="2" charset="2"/>
              <a:buChar char="§"/>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Contract –  Contract length of customers with the company.</a:t>
            </a:r>
          </a:p>
          <a:p>
            <a:pPr marL="342900" indent="-342900">
              <a:buFont typeface="Wingdings" panose="05000000000000000000" pitchFamily="2" charset="2"/>
              <a:buChar char="§"/>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Total charges – Total charges paid by the customer.</a:t>
            </a:r>
          </a:p>
          <a:p>
            <a:pPr marL="342900" indent="-342900">
              <a:buFont typeface="Wingdings" panose="05000000000000000000" pitchFamily="2" charset="2"/>
              <a:buChar char="§"/>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Monthly charges – Monthly charges paid by the customer.</a:t>
            </a:r>
          </a:p>
          <a:p>
            <a:pPr marL="0" indent="0">
              <a:buNone/>
            </a:pPr>
            <a:endPar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endParaRPr>
          </a:p>
          <a:p>
            <a:pPr marL="0" indent="0">
              <a:buNone/>
            </a:pPr>
            <a:r>
              <a:rPr lang="en-IN"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In data cleaning, first, we replaced blank spaces with null values and then we dropped those rows containing null values. We replaced “no internet service” to “No” for the columns named as Online security, Online Backup, Device Protection, Tech Support , Streaming TV and Streaming Movies. We also replaced values in Senior Citizen column from “Yes” or “No” to 1 and 0 respectively. In addition, we converted the data type of tenure column to categorical, by doing the following</a:t>
            </a:r>
            <a:r>
              <a:rPr lang="en-US" altLang="en-US" sz="1900" dirty="0">
                <a:solidFill>
                  <a:schemeClr val="tx1">
                    <a:lumMod val="85000"/>
                    <a:lumOff val="15000"/>
                  </a:schemeClr>
                </a:solidFill>
                <a:latin typeface="Times New Roman" panose="02020603050405020304" pitchFamily="18" charset="0"/>
                <a:ea typeface="+mn-ea"/>
                <a:cs typeface="Times New Roman" panose="02020603050405020304" pitchFamily="18" charset="0"/>
              </a:rPr>
              <a:t>'Tenure_0-12', 'Tenure_24-48', 'Tenure_12-24', 'Tenure_gt_60', 'Tenure_48-60’. </a:t>
            </a:r>
          </a:p>
          <a:p>
            <a:pPr marL="0" indent="0">
              <a:buNone/>
            </a:pPr>
            <a:endParaRPr lang="en-IN" sz="1900" dirty="0">
              <a:latin typeface="Bahnschrift Light" panose="020B0502040204020203" pitchFamily="34" charset="0"/>
            </a:endParaRPr>
          </a:p>
          <a:p>
            <a:pPr marL="0" indent="0">
              <a:buNone/>
            </a:pPr>
            <a:endParaRPr lang="en-IN" sz="1900" dirty="0"/>
          </a:p>
        </p:txBody>
      </p:sp>
    </p:spTree>
    <p:extLst>
      <p:ext uri="{BB962C8B-B14F-4D97-AF65-F5344CB8AC3E}">
        <p14:creationId xmlns:p14="http://schemas.microsoft.com/office/powerpoint/2010/main" val="3201888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2927-819F-4AE3-82D1-B4A9227BB35A}"/>
              </a:ext>
            </a:extLst>
          </p:cNvPr>
          <p:cNvSpPr>
            <a:spLocks noGrp="1"/>
          </p:cNvSpPr>
          <p:nvPr>
            <p:ph type="title"/>
          </p:nvPr>
        </p:nvSpPr>
        <p:spPr>
          <a:xfrm>
            <a:off x="1143001" y="-8134"/>
            <a:ext cx="9905998" cy="884907"/>
          </a:xfrm>
        </p:spPr>
        <p:txBody>
          <a:bodyPr/>
          <a:lstStyle/>
          <a:p>
            <a:r>
              <a:rPr lang="en-IN" sz="4400" b="1" dirty="0">
                <a:ln w="3175" cmpd="sng">
                  <a:noFill/>
                </a:ln>
                <a:solidFill>
                  <a:schemeClr val="tx1">
                    <a:lumMod val="85000"/>
                    <a:lumOff val="15000"/>
                  </a:schemeClr>
                </a:solidFill>
                <a:latin typeface="Times New Roman" panose="02020603050405020304" pitchFamily="18" charset="0"/>
                <a:cs typeface="Times New Roman" panose="02020603050405020304" pitchFamily="18" charset="0"/>
              </a:rPr>
              <a:t>Descriptive Insights</a:t>
            </a:r>
          </a:p>
        </p:txBody>
      </p:sp>
      <p:sp>
        <p:nvSpPr>
          <p:cNvPr id="3" name="Content Placeholder 2">
            <a:extLst>
              <a:ext uri="{FF2B5EF4-FFF2-40B4-BE49-F238E27FC236}">
                <a16:creationId xmlns:a16="http://schemas.microsoft.com/office/drawing/2014/main" id="{C8881059-BE17-4966-90B7-C2D97089B92F}"/>
              </a:ext>
            </a:extLst>
          </p:cNvPr>
          <p:cNvSpPr>
            <a:spLocks noGrp="1"/>
          </p:cNvSpPr>
          <p:nvPr>
            <p:ph idx="1"/>
          </p:nvPr>
        </p:nvSpPr>
        <p:spPr>
          <a:xfrm>
            <a:off x="1141411" y="1268963"/>
            <a:ext cx="6519021" cy="2631233"/>
          </a:xfrm>
        </p:spPr>
        <p:txBody>
          <a:bodyPr>
            <a:normAutofit fontScale="92500" lnSpcReduction="10000"/>
          </a:bodyPr>
          <a:lstStyle/>
          <a:p>
            <a:pPr marL="0" indent="0">
              <a:buNone/>
            </a:pPr>
            <a:r>
              <a:rPr lang="en-CA" sz="4400" dirty="0">
                <a:solidFill>
                  <a:schemeClr val="tx1">
                    <a:lumMod val="85000"/>
                    <a:lumOff val="15000"/>
                  </a:schemeClr>
                </a:solidFill>
                <a:latin typeface="Times New Roman" panose="02020603050405020304" pitchFamily="18" charset="0"/>
                <a:cs typeface="Times New Roman" panose="02020603050405020304" pitchFamily="18" charset="0"/>
              </a:rPr>
              <a:t>Distribution of Overall Churn</a:t>
            </a:r>
            <a:endParaRPr lang="en-IN" sz="4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defTabSz="457200">
              <a:buClr>
                <a:schemeClr val="bg2">
                  <a:lumMod val="40000"/>
                  <a:lumOff val="60000"/>
                </a:schemeClr>
              </a:buClr>
              <a:buSzPct val="80000"/>
              <a:buNone/>
            </a:pP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Most of the customers are willing to stay with the company but the customers that have left were high paying customers and a lot of benefits could be reaped from them. So, we need to focus on reducing churn.</a:t>
            </a:r>
          </a:p>
          <a:p>
            <a:pPr marL="0" indent="0" defTabSz="457200">
              <a:buClr>
                <a:schemeClr val="bg2">
                  <a:lumMod val="40000"/>
                  <a:lumOff val="60000"/>
                </a:schemeClr>
              </a:buClr>
              <a:buSzPct val="80000"/>
              <a:buNone/>
            </a:pP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The given plot suggests that 73.4% of our customers will not leave the company, whereas 26.6% will.</a:t>
            </a:r>
          </a:p>
          <a:p>
            <a:pPr marL="0" indent="0">
              <a:buNone/>
            </a:pPr>
            <a:endParaRPr lang="en-IN" sz="3200" dirty="0"/>
          </a:p>
        </p:txBody>
      </p:sp>
      <p:pic>
        <p:nvPicPr>
          <p:cNvPr id="8" name="Picture 7" descr="A screenshot of a cell phone&#10;&#10;Description automatically generated with medium confidence">
            <a:extLst>
              <a:ext uri="{FF2B5EF4-FFF2-40B4-BE49-F238E27FC236}">
                <a16:creationId xmlns:a16="http://schemas.microsoft.com/office/drawing/2014/main" id="{2C1D824C-D136-4FF5-9FCB-7A1B6B40A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1744" y="1129004"/>
            <a:ext cx="2596493" cy="2966133"/>
          </a:xfrm>
          <a:prstGeom prst="rect">
            <a:avLst/>
          </a:prstGeom>
        </p:spPr>
      </p:pic>
      <p:sp>
        <p:nvSpPr>
          <p:cNvPr id="10" name="TextBox 9">
            <a:extLst>
              <a:ext uri="{FF2B5EF4-FFF2-40B4-BE49-F238E27FC236}">
                <a16:creationId xmlns:a16="http://schemas.microsoft.com/office/drawing/2014/main" id="{94E8E210-7BE7-437F-8088-3C1E5DCEB587}"/>
              </a:ext>
            </a:extLst>
          </p:cNvPr>
          <p:cNvSpPr txBox="1"/>
          <p:nvPr/>
        </p:nvSpPr>
        <p:spPr>
          <a:xfrm>
            <a:off x="1141412" y="4224569"/>
            <a:ext cx="6268900" cy="1974900"/>
          </a:xfrm>
          <a:prstGeom prst="rect">
            <a:avLst/>
          </a:prstGeom>
          <a:noFill/>
        </p:spPr>
        <p:txBody>
          <a:bodyPr wrap="square">
            <a:spAutoFit/>
          </a:bodyPr>
          <a:lstStyle/>
          <a:p>
            <a:pPr defTabSz="457200">
              <a:spcBef>
                <a:spcPts val="1000"/>
              </a:spcBef>
              <a:buClr>
                <a:schemeClr val="bg2">
                  <a:lumMod val="40000"/>
                  <a:lumOff val="60000"/>
                </a:schemeClr>
              </a:buClr>
              <a:buSzPct val="80000"/>
            </a:pPr>
            <a:r>
              <a:rPr lang="en-US" sz="1900" dirty="0">
                <a:solidFill>
                  <a:schemeClr val="tx1">
                    <a:lumMod val="85000"/>
                    <a:lumOff val="15000"/>
                  </a:schemeClr>
                </a:solidFill>
                <a:latin typeface="Times New Roman" panose="02020603050405020304" pitchFamily="18" charset="0"/>
                <a:cs typeface="Times New Roman" panose="02020603050405020304" pitchFamily="18" charset="0"/>
              </a:rPr>
              <a:t>Outliers are observations that lie abnormally distant from other values in a random sample of the population.</a:t>
            </a:r>
          </a:p>
          <a:p>
            <a:pPr defTabSz="457200">
              <a:spcBef>
                <a:spcPts val="1000"/>
              </a:spcBef>
              <a:buClr>
                <a:schemeClr val="bg2">
                  <a:lumMod val="40000"/>
                  <a:lumOff val="60000"/>
                </a:schemeClr>
              </a:buClr>
              <a:buSzPct val="80000"/>
            </a:pPr>
            <a:r>
              <a:rPr lang="en-US" sz="1900" dirty="0">
                <a:solidFill>
                  <a:schemeClr val="tx1">
                    <a:lumMod val="85000"/>
                    <a:lumOff val="15000"/>
                  </a:schemeClr>
                </a:solidFill>
                <a:latin typeface="Times New Roman" panose="02020603050405020304" pitchFamily="18" charset="0"/>
                <a:cs typeface="Times New Roman" panose="02020603050405020304" pitchFamily="18" charset="0"/>
              </a:rPr>
              <a:t>The given boxplot shows the presence of outliers in the churn category, indicating that there are some customers who have paid high total charges in the range of 6000-8000 but have decided to leave anyway.</a:t>
            </a:r>
          </a:p>
        </p:txBody>
      </p:sp>
      <p:pic>
        <p:nvPicPr>
          <p:cNvPr id="11" name="Content Placeholder 5">
            <a:extLst>
              <a:ext uri="{FF2B5EF4-FFF2-40B4-BE49-F238E27FC236}">
                <a16:creationId xmlns:a16="http://schemas.microsoft.com/office/drawing/2014/main" id="{5ABB4719-225D-4566-A0B2-53459633BD8A}"/>
              </a:ext>
            </a:extLst>
          </p:cNvPr>
          <p:cNvPicPr>
            <a:picLocks noChangeAspect="1"/>
          </p:cNvPicPr>
          <p:nvPr/>
        </p:nvPicPr>
        <p:blipFill rotWithShape="1">
          <a:blip r:embed="rId3"/>
          <a:srcRect l="4141" r="5690"/>
          <a:stretch/>
        </p:blipFill>
        <p:spPr>
          <a:xfrm>
            <a:off x="7384126" y="4224569"/>
            <a:ext cx="3791595" cy="2480943"/>
          </a:xfrm>
          <a:prstGeom prst="rect">
            <a:avLst/>
          </a:prstGeom>
        </p:spPr>
      </p:pic>
    </p:spTree>
    <p:extLst>
      <p:ext uri="{BB962C8B-B14F-4D97-AF65-F5344CB8AC3E}">
        <p14:creationId xmlns:p14="http://schemas.microsoft.com/office/powerpoint/2010/main" val="234652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080A-5CA4-4F66-8C3C-E88396E9D1D6}"/>
              </a:ext>
            </a:extLst>
          </p:cNvPr>
          <p:cNvSpPr>
            <a:spLocks noGrp="1"/>
          </p:cNvSpPr>
          <p:nvPr>
            <p:ph type="title"/>
          </p:nvPr>
        </p:nvSpPr>
        <p:spPr>
          <a:xfrm>
            <a:off x="1143001" y="127104"/>
            <a:ext cx="9905998" cy="852610"/>
          </a:xfrm>
        </p:spPr>
        <p:txBody>
          <a:bodyPr>
            <a:normAutofit/>
          </a:bodyPr>
          <a:lstStyle/>
          <a:p>
            <a:r>
              <a:rPr lang="en-CA" sz="4400" b="1" dirty="0">
                <a:ln w="3175" cmpd="sng">
                  <a:noFill/>
                </a:ln>
                <a:solidFill>
                  <a:schemeClr val="tx1">
                    <a:lumMod val="85000"/>
                    <a:lumOff val="15000"/>
                  </a:schemeClr>
                </a:solidFill>
                <a:latin typeface="Times New Roman" panose="02020603050405020304" pitchFamily="18" charset="0"/>
                <a:cs typeface="Times New Roman" panose="02020603050405020304" pitchFamily="18" charset="0"/>
              </a:rPr>
              <a:t>Results</a:t>
            </a:r>
            <a:endParaRPr lang="en-IN" sz="4400" b="1" dirty="0">
              <a:ln w="3175" cmpd="sng">
                <a:noFill/>
              </a:ln>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1BF9BA-359C-44C2-BEE5-5844FDA9C722}"/>
              </a:ext>
            </a:extLst>
          </p:cNvPr>
          <p:cNvSpPr>
            <a:spLocks noGrp="1"/>
          </p:cNvSpPr>
          <p:nvPr>
            <p:ph idx="1"/>
          </p:nvPr>
        </p:nvSpPr>
        <p:spPr>
          <a:xfrm>
            <a:off x="1143000" y="979714"/>
            <a:ext cx="9905999" cy="5533468"/>
          </a:xfrm>
        </p:spPr>
        <p:txBody>
          <a:bodyPr>
            <a:normAutofit/>
          </a:bodyPr>
          <a:lstStyle/>
          <a:p>
            <a:pPr marL="0" indent="0">
              <a:buNone/>
            </a:pPr>
            <a:r>
              <a:rPr lang="en-US" sz="1700" dirty="0">
                <a:solidFill>
                  <a:schemeClr val="tx1">
                    <a:lumMod val="85000"/>
                    <a:lumOff val="15000"/>
                  </a:schemeClr>
                </a:solidFill>
                <a:latin typeface="Times New Roman" panose="02020603050405020304" pitchFamily="18" charset="0"/>
                <a:cs typeface="Times New Roman" panose="02020603050405020304" pitchFamily="18" charset="0"/>
              </a:rPr>
              <a:t>We created various Machine Learning models to identify the most important features responsible for churn, and the results are shown below:</a:t>
            </a:r>
          </a:p>
          <a:p>
            <a:r>
              <a:rPr lang="en-US" sz="1700" dirty="0">
                <a:solidFill>
                  <a:schemeClr val="tx1">
                    <a:lumMod val="85000"/>
                    <a:lumOff val="15000"/>
                  </a:schemeClr>
                </a:solidFill>
                <a:latin typeface="Times New Roman" panose="02020603050405020304" pitchFamily="18" charset="0"/>
                <a:cs typeface="Times New Roman" panose="02020603050405020304" pitchFamily="18" charset="0"/>
              </a:rPr>
              <a:t>Accuracy of the Logistic Regression Model is around 80%. Accuracy of the Decision Tree Model is around 73%.</a:t>
            </a:r>
          </a:p>
          <a:p>
            <a:r>
              <a:rPr lang="en-US" sz="1700" dirty="0">
                <a:solidFill>
                  <a:schemeClr val="tx1">
                    <a:lumMod val="85000"/>
                    <a:lumOff val="15000"/>
                  </a:schemeClr>
                </a:solidFill>
                <a:latin typeface="Times New Roman" panose="02020603050405020304" pitchFamily="18" charset="0"/>
                <a:cs typeface="Times New Roman" panose="02020603050405020304" pitchFamily="18" charset="0"/>
              </a:rPr>
              <a:t>Whereas for K folds cross validation (10 Folds):</a:t>
            </a:r>
          </a:p>
          <a:p>
            <a:pPr marL="0" indent="0">
              <a:buNone/>
            </a:pPr>
            <a:r>
              <a:rPr lang="en-US" sz="1700" dirty="0">
                <a:solidFill>
                  <a:schemeClr val="tx1">
                    <a:lumMod val="85000"/>
                    <a:lumOff val="15000"/>
                  </a:schemeClr>
                </a:solidFill>
                <a:latin typeface="Times New Roman" panose="02020603050405020304" pitchFamily="18" charset="0"/>
                <a:cs typeface="Times New Roman" panose="02020603050405020304" pitchFamily="18" charset="0"/>
              </a:rPr>
              <a:t>Accuracy ranges between 78% and 83%.</a:t>
            </a:r>
          </a:p>
          <a:p>
            <a:pPr marL="0" indent="0">
              <a:buNone/>
            </a:pPr>
            <a:endParaRPr lang="en-US" sz="17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buNone/>
            </a:pPr>
            <a:r>
              <a:rPr lang="en-US" sz="1700" dirty="0">
                <a:solidFill>
                  <a:schemeClr val="tx1">
                    <a:lumMod val="85000"/>
                    <a:lumOff val="15000"/>
                  </a:schemeClr>
                </a:solidFill>
                <a:latin typeface="Times New Roman" panose="02020603050405020304" pitchFamily="18" charset="0"/>
                <a:cs typeface="Times New Roman" panose="02020603050405020304" pitchFamily="18" charset="0"/>
              </a:rPr>
              <a:t>Based on the above results, we can consider the Logistic regression Model to be the best fit for our problem.</a:t>
            </a:r>
          </a:p>
          <a:p>
            <a:r>
              <a:rPr lang="en-US" sz="1700" dirty="0">
                <a:solidFill>
                  <a:schemeClr val="tx1">
                    <a:lumMod val="85000"/>
                    <a:lumOff val="15000"/>
                  </a:schemeClr>
                </a:solidFill>
                <a:latin typeface="Times New Roman" panose="02020603050405020304" pitchFamily="18" charset="0"/>
                <a:cs typeface="Times New Roman" panose="02020603050405020304" pitchFamily="18" charset="0"/>
              </a:rPr>
              <a:t>Based on the visualizations and the results of the machine learning models, we can conclude that the following characteristics are primarily responsible for customer churn.</a:t>
            </a:r>
          </a:p>
          <a:p>
            <a:pPr marL="0" indent="0">
              <a:buNone/>
            </a:pPr>
            <a:r>
              <a:rPr lang="en-US" sz="1700" dirty="0">
                <a:solidFill>
                  <a:schemeClr val="tx1">
                    <a:lumMod val="85000"/>
                    <a:lumOff val="15000"/>
                  </a:schemeClr>
                </a:solidFill>
                <a:latin typeface="Times New Roman" panose="02020603050405020304" pitchFamily="18" charset="0"/>
                <a:cs typeface="Times New Roman" panose="02020603050405020304" pitchFamily="18" charset="0"/>
              </a:rPr>
              <a:t>1. Contract month-to-month</a:t>
            </a:r>
          </a:p>
          <a:p>
            <a:pPr marL="0" indent="0">
              <a:buNone/>
            </a:pPr>
            <a:r>
              <a:rPr lang="en-US" sz="1700" dirty="0">
                <a:solidFill>
                  <a:schemeClr val="tx1">
                    <a:lumMod val="85000"/>
                    <a:lumOff val="15000"/>
                  </a:schemeClr>
                </a:solidFill>
                <a:latin typeface="Times New Roman" panose="02020603050405020304" pitchFamily="18" charset="0"/>
                <a:cs typeface="Times New Roman" panose="02020603050405020304" pitchFamily="18" charset="0"/>
              </a:rPr>
              <a:t>2. Fiber Optic Internet Service</a:t>
            </a:r>
          </a:p>
          <a:p>
            <a:pPr marL="0" indent="0">
              <a:buNone/>
            </a:pPr>
            <a:r>
              <a:rPr lang="en-US" sz="1700" dirty="0">
                <a:solidFill>
                  <a:schemeClr val="tx1">
                    <a:lumMod val="85000"/>
                    <a:lumOff val="15000"/>
                  </a:schemeClr>
                </a:solidFill>
                <a:latin typeface="Times New Roman" panose="02020603050405020304" pitchFamily="18" charset="0"/>
                <a:cs typeface="Times New Roman" panose="02020603050405020304" pitchFamily="18" charset="0"/>
              </a:rPr>
              <a:t>Along with other factors of lesser importance as compared to these two factors.</a:t>
            </a:r>
          </a:p>
        </p:txBody>
      </p:sp>
    </p:spTree>
    <p:extLst>
      <p:ext uri="{BB962C8B-B14F-4D97-AF65-F5344CB8AC3E}">
        <p14:creationId xmlns:p14="http://schemas.microsoft.com/office/powerpoint/2010/main" val="261996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30B6-B9CE-4FB9-B6B2-63887810F729}"/>
              </a:ext>
            </a:extLst>
          </p:cNvPr>
          <p:cNvSpPr>
            <a:spLocks noGrp="1"/>
          </p:cNvSpPr>
          <p:nvPr>
            <p:ph type="title"/>
          </p:nvPr>
        </p:nvSpPr>
        <p:spPr>
          <a:xfrm>
            <a:off x="251751" y="6737"/>
            <a:ext cx="8911687" cy="655738"/>
          </a:xfrm>
        </p:spPr>
        <p:txBody>
          <a:bodyPr>
            <a:noAutofit/>
          </a:bodyPr>
          <a:lstStyle/>
          <a:p>
            <a:r>
              <a:rPr lang="en-CA" sz="4400" dirty="0">
                <a:latin typeface="Times New Roman" panose="02020603050405020304" pitchFamily="18" charset="0"/>
                <a:cs typeface="Times New Roman" panose="02020603050405020304" pitchFamily="18" charset="0"/>
              </a:rPr>
              <a:t>I</a:t>
            </a:r>
            <a:r>
              <a:rPr lang="en-CA" sz="4400" b="0" i="0" dirty="0">
                <a:effectLst/>
                <a:latin typeface="Times New Roman" panose="02020603050405020304" pitchFamily="18" charset="0"/>
                <a:cs typeface="Times New Roman" panose="02020603050405020304" pitchFamily="18" charset="0"/>
              </a:rPr>
              <a:t>nterpretation</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DC7412-5EC5-44D6-B286-7D294F230FC5}"/>
              </a:ext>
            </a:extLst>
          </p:cNvPr>
          <p:cNvSpPr>
            <a:spLocks noGrp="1"/>
          </p:cNvSpPr>
          <p:nvPr>
            <p:ph idx="1"/>
          </p:nvPr>
        </p:nvSpPr>
        <p:spPr>
          <a:xfrm>
            <a:off x="20994" y="662475"/>
            <a:ext cx="11343692" cy="6002180"/>
          </a:xfrm>
        </p:spPr>
        <p:txBody>
          <a:bodyPr>
            <a:noAutofit/>
          </a:bodyPr>
          <a:lstStyle/>
          <a:p>
            <a:pPr marL="0" indent="0" algn="l">
              <a:buNone/>
            </a:pPr>
            <a:r>
              <a:rPr lang="en-US" sz="1700" b="0" i="0" dirty="0">
                <a:effectLst/>
                <a:latin typeface="Times New Roman" panose="02020603050405020304" pitchFamily="18" charset="0"/>
                <a:cs typeface="Times New Roman" panose="02020603050405020304" pitchFamily="18" charset="0"/>
              </a:rPr>
              <a:t>Based on the data analysis, we can interpret the following:</a:t>
            </a:r>
          </a:p>
          <a:p>
            <a:pPr marL="0" indent="0" algn="l">
              <a:buNone/>
            </a:pPr>
            <a:r>
              <a:rPr lang="en-US" sz="1700" b="0" i="0" dirty="0">
                <a:effectLst/>
                <a:latin typeface="Times New Roman" panose="02020603050405020304" pitchFamily="18" charset="0"/>
                <a:cs typeface="Times New Roman" panose="02020603050405020304" pitchFamily="18" charset="0"/>
              </a:rPr>
              <a:t>1) Partner Distribution</a:t>
            </a:r>
          </a:p>
          <a:p>
            <a:pPr marL="0" indent="0" algn="l">
              <a:buNone/>
            </a:pPr>
            <a:r>
              <a:rPr lang="en-US" sz="1700" b="0" i="0" dirty="0">
                <a:effectLst/>
                <a:latin typeface="Times New Roman" panose="02020603050405020304" pitchFamily="18" charset="0"/>
                <a:cs typeface="Times New Roman" panose="02020603050405020304" pitchFamily="18" charset="0"/>
              </a:rPr>
              <a:t>More than 1/3rd of the customers that churned away had partners which means that these customers are not happy with the current services of Telco. </a:t>
            </a:r>
          </a:p>
          <a:p>
            <a:pPr marL="0" indent="0" algn="l">
              <a:buNone/>
            </a:pPr>
            <a:r>
              <a:rPr lang="en-US" sz="1700" b="0" i="0" dirty="0">
                <a:effectLst/>
                <a:latin typeface="Times New Roman" panose="02020603050405020304" pitchFamily="18" charset="0"/>
                <a:cs typeface="Times New Roman" panose="02020603050405020304" pitchFamily="18" charset="0"/>
              </a:rPr>
              <a:t>2) Multiple Lines:</a:t>
            </a:r>
          </a:p>
          <a:p>
            <a:pPr marL="0" indent="0" algn="l">
              <a:buNone/>
            </a:pPr>
            <a:r>
              <a:rPr lang="en-US" sz="1700" b="0" i="0" dirty="0">
                <a:effectLst/>
                <a:latin typeface="Times New Roman" panose="02020603050405020304" pitchFamily="18" charset="0"/>
                <a:cs typeface="Times New Roman" panose="02020603050405020304" pitchFamily="18" charset="0"/>
              </a:rPr>
              <a:t>We can see that 54.5% of the customers that left did not have multiple lines installed. This was split between 2 sub-categories: 9.1% that did not have a phone service at all and 45.4% that did not have multiple lines. </a:t>
            </a:r>
          </a:p>
          <a:p>
            <a:pPr marL="0" indent="0" algn="l">
              <a:buNone/>
            </a:pPr>
            <a:r>
              <a:rPr lang="en-US" sz="1700" b="0" i="0" dirty="0">
                <a:effectLst/>
                <a:latin typeface="Times New Roman" panose="02020603050405020304" pitchFamily="18" charset="0"/>
                <a:cs typeface="Times New Roman" panose="02020603050405020304" pitchFamily="18" charset="0"/>
              </a:rPr>
              <a:t>3) Fiber Optic Connections:</a:t>
            </a:r>
          </a:p>
          <a:p>
            <a:pPr marL="0" indent="0" algn="l">
              <a:buNone/>
            </a:pPr>
            <a:r>
              <a:rPr lang="en-US" sz="1700" b="0" i="0" dirty="0">
                <a:effectLst/>
                <a:latin typeface="Times New Roman" panose="02020603050405020304" pitchFamily="18" charset="0"/>
                <a:cs typeface="Times New Roman" panose="02020603050405020304" pitchFamily="18" charset="0"/>
              </a:rPr>
              <a:t>We can see that the customers that left had the highest percentage(69.4%) of Fiber Optic Connections.</a:t>
            </a:r>
          </a:p>
          <a:p>
            <a:pPr marL="0" indent="0" algn="l">
              <a:buNone/>
            </a:pPr>
            <a:r>
              <a:rPr lang="en-US" sz="1700" b="0" i="0" dirty="0">
                <a:effectLst/>
                <a:latin typeface="Times New Roman" panose="02020603050405020304" pitchFamily="18" charset="0"/>
                <a:cs typeface="Times New Roman" panose="02020603050405020304" pitchFamily="18" charset="0"/>
              </a:rPr>
              <a:t>4) Online Security, Online Backup, Device Protection and Tech Support:</a:t>
            </a:r>
          </a:p>
          <a:p>
            <a:pPr marL="0" indent="0" algn="l">
              <a:buNone/>
            </a:pPr>
            <a:r>
              <a:rPr lang="en-US" sz="1700" b="0" i="0" dirty="0">
                <a:effectLst/>
                <a:latin typeface="Times New Roman" panose="02020603050405020304" pitchFamily="18" charset="0"/>
                <a:cs typeface="Times New Roman" panose="02020603050405020304" pitchFamily="18" charset="0"/>
              </a:rPr>
              <a:t>We can see that the customers do not trust Telco to keep their data and usage of services secure as more than 70% of the customers in the churn category in the distribution of each of these individual services did not employ these 4 services. </a:t>
            </a:r>
          </a:p>
          <a:p>
            <a:pPr marL="0" indent="0" algn="l">
              <a:buNone/>
            </a:pPr>
            <a:r>
              <a:rPr lang="en-US" sz="1700" b="0" i="0" dirty="0">
                <a:effectLst/>
                <a:latin typeface="Times New Roman" panose="02020603050405020304" pitchFamily="18" charset="0"/>
                <a:cs typeface="Times New Roman" panose="02020603050405020304" pitchFamily="18" charset="0"/>
              </a:rPr>
              <a:t>5) Streaming TV and Streaming Movies:</a:t>
            </a:r>
          </a:p>
          <a:p>
            <a:pPr marL="0" indent="0" algn="l">
              <a:buNone/>
            </a:pPr>
            <a:r>
              <a:rPr lang="en-US" sz="1700" b="0" i="0" dirty="0">
                <a:effectLst/>
                <a:latin typeface="Times New Roman" panose="02020603050405020304" pitchFamily="18" charset="0"/>
                <a:cs typeface="Times New Roman" panose="02020603050405020304" pitchFamily="18" charset="0"/>
              </a:rPr>
              <a:t>We can see that more than 56% of the customers in the churn category in the distribution of each of these individual services did not employ these services. </a:t>
            </a:r>
          </a:p>
          <a:p>
            <a:pPr marL="0" indent="0" algn="l">
              <a:buNone/>
            </a:pPr>
            <a:r>
              <a:rPr lang="en-US" sz="1700" dirty="0">
                <a:latin typeface="Times New Roman" panose="02020603050405020304" pitchFamily="18" charset="0"/>
                <a:cs typeface="Times New Roman" panose="02020603050405020304" pitchFamily="18" charset="0"/>
              </a:rPr>
              <a:t>6) Contract Length</a:t>
            </a:r>
            <a:r>
              <a:rPr lang="en-US" sz="1700" b="0" i="0" dirty="0">
                <a:effectLst/>
                <a:latin typeface="Times New Roman" panose="02020603050405020304" pitchFamily="18" charset="0"/>
                <a:cs typeface="Times New Roman" panose="02020603050405020304" pitchFamily="18" charset="0"/>
              </a:rPr>
              <a:t>:</a:t>
            </a:r>
          </a:p>
          <a:p>
            <a:pPr marL="0" indent="0" algn="l">
              <a:buNone/>
            </a:pPr>
            <a:r>
              <a:rPr lang="en-US" sz="1700" b="0" i="0" dirty="0">
                <a:effectLst/>
                <a:latin typeface="Times New Roman" panose="02020603050405020304" pitchFamily="18" charset="0"/>
                <a:cs typeface="Times New Roman" panose="02020603050405020304" pitchFamily="18" charset="0"/>
              </a:rPr>
              <a:t>More than 88% of the customers in the churn category opted for month-to-month contract terms.</a:t>
            </a:r>
          </a:p>
        </p:txBody>
      </p:sp>
    </p:spTree>
    <p:extLst>
      <p:ext uri="{BB962C8B-B14F-4D97-AF65-F5344CB8AC3E}">
        <p14:creationId xmlns:p14="http://schemas.microsoft.com/office/powerpoint/2010/main" val="4034301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AFC8-C651-4903-AFC7-27CB9D896126}"/>
              </a:ext>
            </a:extLst>
          </p:cNvPr>
          <p:cNvSpPr>
            <a:spLocks noGrp="1"/>
          </p:cNvSpPr>
          <p:nvPr>
            <p:ph type="title"/>
          </p:nvPr>
        </p:nvSpPr>
        <p:spPr>
          <a:xfrm>
            <a:off x="531845" y="804519"/>
            <a:ext cx="11467321" cy="1049235"/>
          </a:xfrm>
        </p:spPr>
        <p:txBody>
          <a:bodyPr>
            <a:noAutofit/>
          </a:bodyPr>
          <a:lstStyle/>
          <a:p>
            <a:r>
              <a:rPr lang="en-IN" sz="4400" dirty="0">
                <a:latin typeface="Times New Roman" panose="02020603050405020304" pitchFamily="18" charset="0"/>
                <a:cs typeface="Times New Roman" panose="02020603050405020304" pitchFamily="18" charset="0"/>
              </a:rPr>
              <a:t>Future Recommendations/Proposal</a:t>
            </a:r>
          </a:p>
        </p:txBody>
      </p:sp>
      <p:sp>
        <p:nvSpPr>
          <p:cNvPr id="3" name="Content Placeholder 2">
            <a:extLst>
              <a:ext uri="{FF2B5EF4-FFF2-40B4-BE49-F238E27FC236}">
                <a16:creationId xmlns:a16="http://schemas.microsoft.com/office/drawing/2014/main" id="{B44010F1-12F9-4E2C-B4F2-9D79F5DF8605}"/>
              </a:ext>
            </a:extLst>
          </p:cNvPr>
          <p:cNvSpPr>
            <a:spLocks noGrp="1"/>
          </p:cNvSpPr>
          <p:nvPr>
            <p:ph idx="1"/>
          </p:nvPr>
        </p:nvSpPr>
        <p:spPr>
          <a:xfrm>
            <a:off x="531845" y="1974979"/>
            <a:ext cx="11467321" cy="5256246"/>
          </a:xfrm>
        </p:spPr>
        <p:txBody>
          <a:bodyPr>
            <a:noAutofit/>
          </a:bodyPr>
          <a:lstStyle/>
          <a:p>
            <a:r>
              <a:rPr lang="en-US" sz="1900" b="0" i="0" dirty="0">
                <a:effectLst/>
                <a:latin typeface="Times New Roman" panose="02020603050405020304" pitchFamily="18" charset="0"/>
                <a:cs typeface="Times New Roman" panose="02020603050405020304" pitchFamily="18" charset="0"/>
              </a:rPr>
              <a:t>When it comes to marketing to customers having partners, Telco can reap benefits of word-of-mouth publicity of these customers two-fold as compared to customers that do not have partners. Also, there is a good chance that the children of these customers will continue using their services because they have been used by their parents as well.</a:t>
            </a:r>
          </a:p>
          <a:p>
            <a:r>
              <a:rPr lang="en-US" sz="1900" b="0" i="0" dirty="0">
                <a:effectLst/>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customers that opted out of multiple lines is an area where Telco can capitalize. This is because</a:t>
            </a:r>
            <a:r>
              <a:rPr lang="en-US" sz="1900" b="0" i="0" dirty="0">
                <a:effectLst/>
                <a:latin typeface="Times New Roman" panose="02020603050405020304" pitchFamily="18" charset="0"/>
                <a:cs typeface="Times New Roman" panose="02020603050405020304" pitchFamily="18" charset="0"/>
              </a:rPr>
              <a:t> multiple lines would mean that the customers would be willingly paying more hence increasing the company's profits. Telco needs to revamp its marketing strategies in order to focus on this group of customers as customers are unhappy and most probably feeling that the multiple lines are not worth the cost which is why we can see such a phenomenon.</a:t>
            </a:r>
          </a:p>
          <a:p>
            <a:r>
              <a:rPr lang="en-US" sz="1900" b="0" i="0" dirty="0">
                <a:effectLst/>
                <a:latin typeface="Times New Roman" panose="02020603050405020304" pitchFamily="18" charset="0"/>
                <a:cs typeface="Times New Roman" panose="02020603050405020304" pitchFamily="18" charset="0"/>
              </a:rPr>
              <a:t>Fiber Optic Connections are higher paying connections and telco needs to change its strategies for these customers to stay. For example, introducing new marketing schemes like discounts, change in subscription terms etc.</a:t>
            </a:r>
          </a:p>
          <a:p>
            <a:endParaRPr lang="en-US" sz="1900" b="0" i="0" dirty="0">
              <a:effectLst/>
              <a:latin typeface="Times New Roman" panose="02020603050405020304" pitchFamily="18" charset="0"/>
              <a:cs typeface="Times New Roman" panose="02020603050405020304" pitchFamily="18" charset="0"/>
            </a:endParaRPr>
          </a:p>
          <a:p>
            <a:endParaRPr lang="en-IN" sz="1900" dirty="0"/>
          </a:p>
        </p:txBody>
      </p:sp>
    </p:spTree>
    <p:extLst>
      <p:ext uri="{BB962C8B-B14F-4D97-AF65-F5344CB8AC3E}">
        <p14:creationId xmlns:p14="http://schemas.microsoft.com/office/powerpoint/2010/main" val="202010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0321B7-7105-4638-AA19-63E7C27DAE1C}"/>
              </a:ext>
            </a:extLst>
          </p:cNvPr>
          <p:cNvSpPr>
            <a:spLocks noGrp="1"/>
          </p:cNvSpPr>
          <p:nvPr>
            <p:ph idx="1"/>
          </p:nvPr>
        </p:nvSpPr>
        <p:spPr>
          <a:xfrm>
            <a:off x="1294362" y="2006401"/>
            <a:ext cx="9603275" cy="4047080"/>
          </a:xfrm>
        </p:spPr>
        <p:txBody>
          <a:bodyPr>
            <a:normAutofit fontScale="92500" lnSpcReduction="10000"/>
          </a:bodyPr>
          <a:lstStyle/>
          <a:p>
            <a:r>
              <a:rPr lang="en-US" sz="2000" b="0" i="0" dirty="0">
                <a:effectLst/>
                <a:latin typeface="Times New Roman" panose="02020603050405020304" pitchFamily="18" charset="0"/>
                <a:cs typeface="Times New Roman" panose="02020603050405020304" pitchFamily="18" charset="0"/>
              </a:rPr>
              <a:t>Customers that opted out of Online Security, Backup, Device Protection and Tech Support is a niche which can prove to be quite instrumental towards attracting more customers, this is because if the security, protection and backup services are good then more customers will switch to Telco. Good tech support will prevent customers from leaving even after unhappy or unsatisfying experiences as the customers would feel valued.</a:t>
            </a:r>
          </a:p>
          <a:p>
            <a:r>
              <a:rPr lang="en-US" sz="2000" b="0" i="0" dirty="0">
                <a:effectLst/>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Streaming TV and Movies services </a:t>
            </a:r>
            <a:r>
              <a:rPr lang="en-US" sz="2000" b="0" i="0" dirty="0">
                <a:effectLst/>
                <a:latin typeface="Times New Roman" panose="02020603050405020304" pitchFamily="18" charset="0"/>
                <a:cs typeface="Times New Roman" panose="02020603050405020304" pitchFamily="18" charset="0"/>
              </a:rPr>
              <a:t>are highly beneficial services which need to be marketed differently in order to extract maximum benefits as well as attract more customers. Regardless of whether the customer is loyal or leaving, most of the customers are opting out of these services.</a:t>
            </a:r>
          </a:p>
          <a:p>
            <a:r>
              <a:rPr lang="en-US" sz="2000" b="0" i="0" dirty="0">
                <a:effectLst/>
                <a:latin typeface="Times New Roman" panose="02020603050405020304" pitchFamily="18" charset="0"/>
                <a:cs typeface="Times New Roman" panose="02020603050405020304" pitchFamily="18" charset="0"/>
              </a:rPr>
              <a:t>Since the above services and changes need to be made, customers are opting for shorter contract options. This change can be motivated by employing the above changes.</a:t>
            </a:r>
          </a:p>
          <a:p>
            <a:endParaRPr lang="en-US" sz="20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300917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7.jpeg"/></Relationships>
</file>

<file path=ppt/theme/_rels/theme3.xml.rels><?xml version="1.0" encoding="UTF-8" standalone="yes"?>
<Relationships xmlns="http://schemas.openxmlformats.org/package/2006/relationships"><Relationship Id="rId1" Type="http://schemas.openxmlformats.org/officeDocument/2006/relationships/image" Target="../media/image12.jpeg"/></Relationships>
</file>

<file path=ppt/theme/_rels/theme8.xml.rels><?xml version="1.0" encoding="UTF-8" standalone="yes"?>
<Relationships xmlns="http://schemas.openxmlformats.org/package/2006/relationships"><Relationship Id="rId1" Type="http://schemas.openxmlformats.org/officeDocument/2006/relationships/image" Target="../media/image14.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4.xml><?xml version="1.0" encoding="utf-8"?>
<a:theme xmlns:a="http://schemas.openxmlformats.org/drawingml/2006/main" name="1_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5.xml><?xml version="1.0" encoding="utf-8"?>
<a:theme xmlns:a="http://schemas.openxmlformats.org/drawingml/2006/main" name="2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6.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7.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8.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Gallery</Template>
  <TotalTime>107</TotalTime>
  <Words>1283</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12</vt:i4>
      </vt:variant>
      <vt:variant>
        <vt:lpstr>Theme</vt:lpstr>
      </vt:variant>
      <vt:variant>
        <vt:i4>8</vt:i4>
      </vt:variant>
      <vt:variant>
        <vt:lpstr>Slide Titles</vt:lpstr>
      </vt:variant>
      <vt:variant>
        <vt:i4>10</vt:i4>
      </vt:variant>
    </vt:vector>
  </HeadingPairs>
  <TitlesOfParts>
    <vt:vector size="30" baseType="lpstr">
      <vt:lpstr>Arial</vt:lpstr>
      <vt:lpstr>Bahnschrift Light</vt:lpstr>
      <vt:lpstr>Bookman Old Style</vt:lpstr>
      <vt:lpstr>Century Gothic</vt:lpstr>
      <vt:lpstr>Corbel</vt:lpstr>
      <vt:lpstr>Garamond</vt:lpstr>
      <vt:lpstr>Gill Sans MT</vt:lpstr>
      <vt:lpstr>Rockwell</vt:lpstr>
      <vt:lpstr>Times New Roman</vt:lpstr>
      <vt:lpstr>Trebuchet MS</vt:lpstr>
      <vt:lpstr>Wingdings</vt:lpstr>
      <vt:lpstr>Wingdings 3</vt:lpstr>
      <vt:lpstr>Organic</vt:lpstr>
      <vt:lpstr>Ion</vt:lpstr>
      <vt:lpstr>Damask</vt:lpstr>
      <vt:lpstr>1_Wisp</vt:lpstr>
      <vt:lpstr>2_Wisp</vt:lpstr>
      <vt:lpstr>Facet</vt:lpstr>
      <vt:lpstr>Gallery</vt:lpstr>
      <vt:lpstr>Parallax</vt:lpstr>
      <vt:lpstr>Churn Prediction Analysis</vt:lpstr>
      <vt:lpstr>Overview Of Problem</vt:lpstr>
      <vt:lpstr>Review of Data Source</vt:lpstr>
      <vt:lpstr>PowerPoint Presentation</vt:lpstr>
      <vt:lpstr>Descriptive Insights</vt:lpstr>
      <vt:lpstr>Results</vt:lpstr>
      <vt:lpstr>Interpretation</vt:lpstr>
      <vt:lpstr>Future Recommendations/Proposal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Churn Prediction Analysis</dc:title>
  <dc:creator>Devashish Patel</dc:creator>
  <cp:lastModifiedBy>Devashish Patel</cp:lastModifiedBy>
  <cp:revision>6</cp:revision>
  <dcterms:created xsi:type="dcterms:W3CDTF">2022-02-13T22:08:06Z</dcterms:created>
  <dcterms:modified xsi:type="dcterms:W3CDTF">2022-02-13T23:55:24Z</dcterms:modified>
</cp:coreProperties>
</file>