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348257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78CCF-F9C5-4E91-82CC-6BDA596C87B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84695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2819637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431142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89582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85176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3565602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84093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408822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8195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78CCF-F9C5-4E91-82CC-6BDA596C87B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69184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78CCF-F9C5-4E91-82CC-6BDA596C87B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24493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678CCF-F9C5-4E91-82CC-6BDA596C87B5}"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222977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678CCF-F9C5-4E91-82CC-6BDA596C87B5}"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196261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78CCF-F9C5-4E91-82CC-6BDA596C87B5}"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943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78CCF-F9C5-4E91-82CC-6BDA596C87B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255508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78CCF-F9C5-4E91-82CC-6BDA596C87B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0AE87-2CA3-40D0-998C-D25259E96906}" type="slidenum">
              <a:rPr lang="en-US" smtClean="0"/>
              <a:t>‹#›</a:t>
            </a:fld>
            <a:endParaRPr lang="en-US"/>
          </a:p>
        </p:txBody>
      </p:sp>
    </p:spTree>
    <p:extLst>
      <p:ext uri="{BB962C8B-B14F-4D97-AF65-F5344CB8AC3E}">
        <p14:creationId xmlns:p14="http://schemas.microsoft.com/office/powerpoint/2010/main" val="238571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678CCF-F9C5-4E91-82CC-6BDA596C87B5}" type="datetimeFigureOut">
              <a:rPr lang="en-US" smtClean="0"/>
              <a:t>5/19/2024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60AE87-2CA3-40D0-998C-D25259E96906}" type="slidenum">
              <a:rPr lang="en-US" smtClean="0"/>
              <a:t>‹#›</a:t>
            </a:fld>
            <a:endParaRPr lang="en-US"/>
          </a:p>
        </p:txBody>
      </p:sp>
    </p:spTree>
    <p:extLst>
      <p:ext uri="{BB962C8B-B14F-4D97-AF65-F5344CB8AC3E}">
        <p14:creationId xmlns:p14="http://schemas.microsoft.com/office/powerpoint/2010/main" val="6386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2050868"/>
            <a:ext cx="8574622" cy="1319349"/>
          </a:xfrm>
        </p:spPr>
        <p:txBody>
          <a:bodyPr>
            <a:noAutofit/>
          </a:bodyPr>
          <a:lstStyle/>
          <a:p>
            <a:r>
              <a:rPr lang="en-US" sz="7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AtliQ Hotel Analysis</a:t>
            </a:r>
            <a:endParaRPr lang="en-US" sz="7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pPr algn="l"/>
            <a:r>
              <a:rPr lang="en-US"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Project made using Python </a:t>
            </a:r>
          </a:p>
          <a:p>
            <a:pPr algn="l"/>
            <a:r>
              <a:rPr lang="en-US"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Presented by:- Aashutosh Marathe</a:t>
            </a:r>
            <a:endParaRPr lang="en-US"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4643" y="0"/>
            <a:ext cx="1167357" cy="1167357"/>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artisticMosiaicBubbles/>
                    </a14:imgEffect>
                  </a14:imgLayer>
                </a14:imgProps>
              </a:ext>
              <a:ext uri="{28A0092B-C50C-407E-A947-70E740481C1C}">
                <a14:useLocalDpi xmlns:a14="http://schemas.microsoft.com/office/drawing/2010/main" val="0"/>
              </a:ext>
            </a:extLst>
          </a:blip>
          <a:stretch>
            <a:fillRect/>
          </a:stretch>
        </p:blipFill>
        <p:spPr>
          <a:xfrm>
            <a:off x="1850164" y="2235278"/>
            <a:ext cx="950528" cy="950528"/>
          </a:xfrm>
          <a:prstGeom prst="rect">
            <a:avLst/>
          </a:prstGeom>
        </p:spPr>
      </p:pic>
      <p:pic>
        <p:nvPicPr>
          <p:cNvPr id="7" name="Picture 6"/>
          <p:cNvPicPr/>
          <p:nvPr/>
        </p:nvPicPr>
        <p:blipFill>
          <a:blip r:embed="rId5"/>
          <a:stretch>
            <a:fillRect/>
          </a:stretch>
        </p:blipFill>
        <p:spPr>
          <a:xfrm>
            <a:off x="9776188" y="3422468"/>
            <a:ext cx="2415812" cy="3435532"/>
          </a:xfrm>
          <a:prstGeom prst="rect">
            <a:avLst/>
          </a:prstGeom>
        </p:spPr>
      </p:pic>
    </p:spTree>
    <p:extLst>
      <p:ext uri="{BB962C8B-B14F-4D97-AF65-F5344CB8AC3E}">
        <p14:creationId xmlns:p14="http://schemas.microsoft.com/office/powerpoint/2010/main" val="1834845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41" y="0"/>
            <a:ext cx="3126878" cy="522516"/>
          </a:xfrm>
        </p:spPr>
        <p:txBody>
          <a:bodyPr>
            <a:normAutofit/>
          </a:bodyPr>
          <a:lstStyle/>
          <a:p>
            <a:r>
              <a:rPr lang="en-US" sz="2800" b="1" dirty="0" smtClean="0">
                <a:solidFill>
                  <a:srgbClr val="7030A0"/>
                </a:solidFill>
                <a:latin typeface="Arial" panose="020B0604020202020204" pitchFamily="34" charset="0"/>
                <a:cs typeface="Arial" panose="020B0604020202020204" pitchFamily="34" charset="0"/>
              </a:rPr>
              <a:t>Data Cleaning:</a:t>
            </a:r>
            <a:endParaRPr lang="en-US" sz="2800" b="1" dirty="0">
              <a:solidFill>
                <a:srgbClr val="7030A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614941" y="642256"/>
            <a:ext cx="10285322" cy="5249093"/>
          </a:xfrm>
          <a:prstGeom prst="rect">
            <a:avLst/>
          </a:prstGeom>
        </p:spPr>
      </p:pic>
    </p:spTree>
    <p:extLst>
      <p:ext uri="{BB962C8B-B14F-4D97-AF65-F5344CB8AC3E}">
        <p14:creationId xmlns:p14="http://schemas.microsoft.com/office/powerpoint/2010/main" val="4016439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877" y="0"/>
            <a:ext cx="4198032" cy="542109"/>
          </a:xfrm>
        </p:spPr>
        <p:txBody>
          <a:bodyPr>
            <a:normAutofit/>
          </a:bodyPr>
          <a:lstStyle/>
          <a:p>
            <a:r>
              <a:rPr lang="en-US" sz="2800" b="1" dirty="0" smtClean="0">
                <a:solidFill>
                  <a:srgbClr val="7030A0"/>
                </a:solidFill>
                <a:latin typeface="Arial" panose="020B0604020202020204" pitchFamily="34" charset="0"/>
                <a:cs typeface="Arial" panose="020B0604020202020204" pitchFamily="34" charset="0"/>
              </a:rPr>
              <a:t>Data Transformation:</a:t>
            </a:r>
            <a:endParaRPr lang="en-US" sz="2800" b="1" dirty="0">
              <a:solidFill>
                <a:srgbClr val="7030A0"/>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1601877" y="770709"/>
            <a:ext cx="10272260" cy="5185954"/>
          </a:xfrm>
          <a:prstGeom prst="rect">
            <a:avLst/>
          </a:prstGeom>
        </p:spPr>
      </p:pic>
    </p:spTree>
    <p:extLst>
      <p:ext uri="{BB962C8B-B14F-4D97-AF65-F5344CB8AC3E}">
        <p14:creationId xmlns:p14="http://schemas.microsoft.com/office/powerpoint/2010/main" val="2197145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877" y="0"/>
            <a:ext cx="3793083" cy="502920"/>
          </a:xfrm>
        </p:spPr>
        <p:txBody>
          <a:bodyPr>
            <a:normAutofit fontScale="90000"/>
          </a:bodyPr>
          <a:lstStyle/>
          <a:p>
            <a:r>
              <a:rPr lang="en-US" sz="2800" b="1" dirty="0" smtClean="0">
                <a:solidFill>
                  <a:srgbClr val="7030A0"/>
                </a:solidFill>
                <a:latin typeface="Arial" panose="020B0604020202020204" pitchFamily="34" charset="0"/>
                <a:cs typeface="Arial" panose="020B0604020202020204" pitchFamily="34" charset="0"/>
              </a:rPr>
              <a:t>Insight Generation:</a:t>
            </a:r>
            <a:endParaRPr lang="en-US" sz="2800" b="1" dirty="0">
              <a:solidFill>
                <a:srgbClr val="7030A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601876" y="681445"/>
            <a:ext cx="10285324" cy="5249091"/>
          </a:xfrm>
          <a:prstGeom prst="rect">
            <a:avLst/>
          </a:prstGeom>
        </p:spPr>
      </p:pic>
    </p:spTree>
    <p:extLst>
      <p:ext uri="{BB962C8B-B14F-4D97-AF65-F5344CB8AC3E}">
        <p14:creationId xmlns:p14="http://schemas.microsoft.com/office/powerpoint/2010/main" val="2921909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3668" y="376369"/>
            <a:ext cx="10241281" cy="5514980"/>
          </a:xfrm>
          <a:prstGeom prst="rect">
            <a:avLst/>
          </a:prstGeom>
        </p:spPr>
      </p:pic>
    </p:spTree>
    <p:extLst>
      <p:ext uri="{BB962C8B-B14F-4D97-AF65-F5344CB8AC3E}">
        <p14:creationId xmlns:p14="http://schemas.microsoft.com/office/powerpoint/2010/main" val="4198702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5821" y="354875"/>
            <a:ext cx="10173001" cy="5549536"/>
          </a:xfrm>
          <a:prstGeom prst="rect">
            <a:avLst/>
          </a:prstGeom>
        </p:spPr>
      </p:pic>
    </p:spTree>
    <p:extLst>
      <p:ext uri="{BB962C8B-B14F-4D97-AF65-F5344CB8AC3E}">
        <p14:creationId xmlns:p14="http://schemas.microsoft.com/office/powerpoint/2010/main" val="2881226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9372" y="757645"/>
            <a:ext cx="10347827" cy="5172891"/>
          </a:xfrm>
          <a:prstGeom prst="rect">
            <a:avLst/>
          </a:prstGeom>
        </p:spPr>
      </p:pic>
    </p:spTree>
    <p:extLst>
      <p:ext uri="{BB962C8B-B14F-4D97-AF65-F5344CB8AC3E}">
        <p14:creationId xmlns:p14="http://schemas.microsoft.com/office/powerpoint/2010/main" val="4107534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06" y="0"/>
            <a:ext cx="10611394" cy="731520"/>
          </a:xfrm>
        </p:spPr>
        <p:txBody>
          <a:bodyPr>
            <a:noAutofit/>
          </a:bodyPr>
          <a:lstStyle/>
          <a:p>
            <a:r>
              <a:rPr lang="en-US"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 Statement and Challenges</a:t>
            </a:r>
            <a:endParaRPr lang="en-US"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0" y="1410789"/>
            <a:ext cx="10018713" cy="4380411"/>
          </a:xfrm>
        </p:spPr>
        <p:txBody>
          <a:bodyPr>
            <a:normAutofit fontScale="70000" lnSpcReduction="20000"/>
          </a:bodyPr>
          <a:lstStyle/>
          <a:p>
            <a:pPr algn="just">
              <a:lnSpc>
                <a:spcPct val="120000"/>
              </a:lnSpc>
            </a:pPr>
            <a:r>
              <a:rPr lang="en-US" sz="3200" dirty="0">
                <a:latin typeface="Arial" panose="020B0604020202020204" pitchFamily="34" charset="0"/>
                <a:cs typeface="Arial" panose="020B0604020202020204" pitchFamily="34" charset="0"/>
              </a:rPr>
              <a:t>AtliQ Grands, a well-established hotel chain operating in Delhi, Mumbai, Bangalore, and Hyderabad for the past 20 years, is currently facing significant challenges in its operations. Despite its extensive experience and diverse offerings, the company is experiencing a decline in revenue and market share</a:t>
            </a:r>
            <a:r>
              <a:rPr lang="en-US" sz="3200" dirty="0" smtClean="0">
                <a:latin typeface="Arial" panose="020B0604020202020204" pitchFamily="34" charset="0"/>
                <a:cs typeface="Arial" panose="020B0604020202020204" pitchFamily="34" charset="0"/>
              </a:rPr>
              <a:t>.</a:t>
            </a:r>
          </a:p>
          <a:p>
            <a:pPr marL="0" indent="0">
              <a:buNone/>
            </a:pPr>
            <a:r>
              <a:rPr lang="en-US" sz="4100" b="1" dirty="0" smtClean="0">
                <a:solidFill>
                  <a:schemeClr val="accent6">
                    <a:lumMod val="75000"/>
                  </a:schemeClr>
                </a:solidFill>
                <a:latin typeface="Arial" panose="020B0604020202020204" pitchFamily="34" charset="0"/>
                <a:cs typeface="Arial" panose="020B0604020202020204" pitchFamily="34" charset="0"/>
              </a:rPr>
              <a:t>   </a:t>
            </a:r>
            <a:r>
              <a:rPr lang="en-US" sz="4000" b="1" dirty="0">
                <a:solidFill>
                  <a:schemeClr val="accent6">
                    <a:lumMod val="75000"/>
                  </a:schemeClr>
                </a:solidFill>
                <a:latin typeface="Arial" panose="020B0604020202020204" pitchFamily="34" charset="0"/>
                <a:cs typeface="Arial" panose="020B0604020202020204" pitchFamily="34" charset="0"/>
              </a:rPr>
              <a:t>Challenges: </a:t>
            </a:r>
            <a:endParaRPr lang="en-US" sz="4000" b="1" dirty="0" smtClean="0">
              <a:solidFill>
                <a:schemeClr val="accent6">
                  <a:lumMod val="75000"/>
                </a:schemeClr>
              </a:solidFill>
              <a:latin typeface="Arial" panose="020B0604020202020204" pitchFamily="34" charset="0"/>
              <a:cs typeface="Arial" panose="020B0604020202020204" pitchFamily="34" charset="0"/>
            </a:endParaRPr>
          </a:p>
          <a:p>
            <a:pPr algn="just">
              <a:lnSpc>
                <a:spcPct val="120000"/>
              </a:lnSpc>
            </a:pPr>
            <a:r>
              <a:rPr lang="en-US" sz="3200" dirty="0" smtClean="0">
                <a:latin typeface="Arial" panose="020B0604020202020204" pitchFamily="34" charset="0"/>
                <a:cs typeface="Arial" panose="020B0604020202020204" pitchFamily="34" charset="0"/>
              </a:rPr>
              <a:t>Declining </a:t>
            </a:r>
            <a:r>
              <a:rPr lang="en-US" sz="3200" dirty="0">
                <a:latin typeface="Arial" panose="020B0604020202020204" pitchFamily="34" charset="0"/>
                <a:cs typeface="Arial" panose="020B0604020202020204" pitchFamily="34" charset="0"/>
              </a:rPr>
              <a:t>Revenue: AtliQ Grands is witnessing a decrease in revenue, indicating potential issues with customer acquisition, retention, or pricing strategies. </a:t>
            </a:r>
            <a:endParaRPr lang="en-US" sz="3200" dirty="0" smtClean="0">
              <a:latin typeface="Arial" panose="020B0604020202020204" pitchFamily="34" charset="0"/>
              <a:cs typeface="Arial" panose="020B0604020202020204" pitchFamily="34" charset="0"/>
            </a:endParaRPr>
          </a:p>
          <a:p>
            <a:pPr algn="just">
              <a:lnSpc>
                <a:spcPct val="120000"/>
              </a:lnSpc>
            </a:pPr>
            <a:r>
              <a:rPr lang="en-US" sz="3200" dirty="0" smtClean="0">
                <a:latin typeface="Arial" panose="020B0604020202020204" pitchFamily="34" charset="0"/>
                <a:cs typeface="Arial" panose="020B0604020202020204" pitchFamily="34" charset="0"/>
              </a:rPr>
              <a:t>Market </a:t>
            </a:r>
            <a:r>
              <a:rPr lang="en-US" sz="3200" dirty="0">
                <a:latin typeface="Arial" panose="020B0604020202020204" pitchFamily="34" charset="0"/>
                <a:cs typeface="Arial" panose="020B0604020202020204" pitchFamily="34" charset="0"/>
              </a:rPr>
              <a:t>Share Loss: The company's market share is diminishing, suggesting increased competition or decreased brand visibility and appeal.</a:t>
            </a:r>
          </a:p>
        </p:txBody>
      </p:sp>
    </p:spTree>
    <p:extLst>
      <p:ext uri="{BB962C8B-B14F-4D97-AF65-F5344CB8AC3E}">
        <p14:creationId xmlns:p14="http://schemas.microsoft.com/office/powerpoint/2010/main" val="3066857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577060" cy="679270"/>
          </a:xfrm>
        </p:spPr>
        <p:txBody>
          <a:bodyPr>
            <a:normAutofit fontScale="90000"/>
          </a:bodyPr>
          <a:lstStyle/>
          <a:p>
            <a:r>
              <a:rPr lang="en-US"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3" name="Content Placeholder 2"/>
          <p:cNvSpPr>
            <a:spLocks noGrp="1"/>
          </p:cNvSpPr>
          <p:nvPr>
            <p:ph idx="1"/>
          </p:nvPr>
        </p:nvSpPr>
        <p:spPr>
          <a:xfrm>
            <a:off x="1750421" y="1175657"/>
            <a:ext cx="10018713" cy="3500846"/>
          </a:xfrm>
        </p:spPr>
        <p:txBody>
          <a:bodyPr>
            <a:normAutofit/>
          </a:bodyPr>
          <a:lstStyle/>
          <a:p>
            <a:pPr marL="0" indent="0" algn="just">
              <a:buNone/>
            </a:pPr>
            <a:r>
              <a:rPr lang="en-US" sz="2000" dirty="0" smtClean="0">
                <a:latin typeface="Arial" panose="020B0604020202020204" pitchFamily="34" charset="0"/>
                <a:cs typeface="Arial" panose="020B0604020202020204" pitchFamily="34" charset="0"/>
              </a:rPr>
              <a:t>AtliQ </a:t>
            </a:r>
            <a:r>
              <a:rPr lang="en-US" sz="2000" dirty="0">
                <a:latin typeface="Arial" panose="020B0604020202020204" pitchFamily="34" charset="0"/>
                <a:cs typeface="Arial" panose="020B0604020202020204" pitchFamily="34" charset="0"/>
              </a:rPr>
              <a:t>Grands operates a variety of </a:t>
            </a:r>
            <a:r>
              <a:rPr lang="en-US" sz="2000" dirty="0" smtClean="0">
                <a:latin typeface="Arial" panose="020B0604020202020204" pitchFamily="34" charset="0"/>
                <a:cs typeface="Arial" panose="020B0604020202020204" pitchFamily="34" charset="0"/>
              </a:rPr>
              <a:t>hotel </a:t>
            </a:r>
            <a:r>
              <a:rPr lang="en-US" sz="2000" dirty="0">
                <a:latin typeface="Arial" panose="020B0604020202020204" pitchFamily="34" charset="0"/>
                <a:cs typeface="Arial" panose="020B0604020202020204" pitchFamily="34" charset="0"/>
              </a:rPr>
              <a:t>types, including AtliQ Season, AtliQ Exotica, AtliQ Bay, and AtliQ Palace, catering to different customer preferences and needs. Additionally, the company offers various room types, such as Standard, Elite, Premium, and Presidential, ensuring a personalized experience for guests. To facilitate bookings, AtliQ Grands provides a user-friendly website for online reservations. Alternatively, guests can book accommodations through third-party websites, enhancing accessibility and convenience.</a:t>
            </a:r>
          </a:p>
        </p:txBody>
      </p:sp>
    </p:spTree>
    <p:extLst>
      <p:ext uri="{BB962C8B-B14F-4D97-AF65-F5344CB8AC3E}">
        <p14:creationId xmlns:p14="http://schemas.microsoft.com/office/powerpoint/2010/main" val="2807663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877" y="0"/>
            <a:ext cx="10590123" cy="724989"/>
          </a:xfrm>
        </p:spPr>
        <p:txBody>
          <a:bodyPr/>
          <a:lstStyle/>
          <a:p>
            <a:r>
              <a:rPr lang="en-US" dirty="0" smtClean="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Objectives</a:t>
            </a:r>
            <a:endParaRPr lang="en-US"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87581" y="1267097"/>
            <a:ext cx="10018713" cy="4846320"/>
          </a:xfrm>
        </p:spPr>
        <p:txBody>
          <a:bodyPr>
            <a:normAutofit fontScale="25000" lnSpcReduction="20000"/>
          </a:bodyPr>
          <a:lstStyle/>
          <a:p>
            <a:pPr marL="0" indent="0" algn="just">
              <a:lnSpc>
                <a:spcPct val="120000"/>
              </a:lnSpc>
              <a:buNone/>
            </a:pPr>
            <a:r>
              <a:rPr lang="en-US" sz="11200" b="1" dirty="0" smtClean="0">
                <a:solidFill>
                  <a:srgbClr val="7030A0"/>
                </a:solidFill>
                <a:latin typeface="Arial" panose="020B0604020202020204" pitchFamily="34" charset="0"/>
                <a:cs typeface="Arial" panose="020B0604020202020204" pitchFamily="34" charset="0"/>
              </a:rPr>
              <a:t> </a:t>
            </a:r>
          </a:p>
          <a:p>
            <a:pPr marL="0" indent="0" algn="just">
              <a:lnSpc>
                <a:spcPct val="120000"/>
              </a:lnSpc>
              <a:buNone/>
            </a:pPr>
            <a:r>
              <a:rPr lang="en-US" sz="7200" dirty="0" smtClean="0">
                <a:latin typeface="Arial" panose="020B0604020202020204" pitchFamily="34" charset="0"/>
                <a:cs typeface="Arial" panose="020B0604020202020204" pitchFamily="34" charset="0"/>
              </a:rPr>
              <a:t>The </a:t>
            </a:r>
            <a:r>
              <a:rPr lang="en-US" sz="7200" dirty="0">
                <a:latin typeface="Arial" panose="020B0604020202020204" pitchFamily="34" charset="0"/>
                <a:cs typeface="Arial" panose="020B0604020202020204" pitchFamily="34" charset="0"/>
              </a:rPr>
              <a:t>primary objective is to address the challenges faced by AtliQ Grands and devise strategies to improve revenue generation and regain lost market share. </a:t>
            </a:r>
            <a:endParaRPr lang="en-US" sz="7200" dirty="0" smtClean="0">
              <a:latin typeface="Arial" panose="020B0604020202020204" pitchFamily="34" charset="0"/>
              <a:cs typeface="Arial" panose="020B0604020202020204" pitchFamily="34" charset="0"/>
            </a:endParaRPr>
          </a:p>
          <a:p>
            <a:pPr algn="just">
              <a:lnSpc>
                <a:spcPct val="120000"/>
              </a:lnSpc>
            </a:pPr>
            <a:r>
              <a:rPr lang="en-US" sz="7200" dirty="0" smtClean="0">
                <a:latin typeface="Arial" panose="020B0604020202020204" pitchFamily="34" charset="0"/>
                <a:cs typeface="Arial" panose="020B0604020202020204" pitchFamily="34" charset="0"/>
              </a:rPr>
              <a:t>Proposed  </a:t>
            </a:r>
            <a:r>
              <a:rPr lang="en-US" sz="7200" dirty="0">
                <a:latin typeface="Arial" panose="020B0604020202020204" pitchFamily="34" charset="0"/>
                <a:cs typeface="Arial" panose="020B0604020202020204" pitchFamily="34" charset="0"/>
              </a:rPr>
              <a:t>Strategic Marketing Initiatives: Implement targeted marketing campaigns to enhance brand visibility and attract new customers. This could involve promotions, loyalty programs, and partnerships with travel agencies or online booking platforms. </a:t>
            </a:r>
            <a:endParaRPr lang="en-US" sz="7200" dirty="0" smtClean="0">
              <a:latin typeface="Arial" panose="020B0604020202020204" pitchFamily="34" charset="0"/>
              <a:cs typeface="Arial" panose="020B0604020202020204" pitchFamily="34" charset="0"/>
            </a:endParaRPr>
          </a:p>
          <a:p>
            <a:pPr algn="just">
              <a:lnSpc>
                <a:spcPct val="120000"/>
              </a:lnSpc>
            </a:pPr>
            <a:r>
              <a:rPr lang="en-US" sz="7200" dirty="0" smtClean="0">
                <a:latin typeface="Arial" panose="020B0604020202020204" pitchFamily="34" charset="0"/>
                <a:cs typeface="Arial" panose="020B0604020202020204" pitchFamily="34" charset="0"/>
              </a:rPr>
              <a:t>Enhanced </a:t>
            </a:r>
            <a:r>
              <a:rPr lang="en-US" sz="7200" dirty="0">
                <a:latin typeface="Arial" panose="020B0604020202020204" pitchFamily="34" charset="0"/>
                <a:cs typeface="Arial" panose="020B0604020202020204" pitchFamily="34" charset="0"/>
              </a:rPr>
              <a:t>Customer Experience: Focus on delivering exceptional customer service and personalized experiences to improve guest satisfaction and loyalty. This may include staff training, amenities upgrades, and technology integration for streamlined operations. </a:t>
            </a:r>
            <a:endParaRPr lang="en-US" sz="7200" dirty="0" smtClean="0">
              <a:latin typeface="Arial" panose="020B0604020202020204" pitchFamily="34" charset="0"/>
              <a:cs typeface="Arial" panose="020B0604020202020204" pitchFamily="34" charset="0"/>
            </a:endParaRPr>
          </a:p>
          <a:p>
            <a:pPr algn="just">
              <a:lnSpc>
                <a:spcPct val="120000"/>
              </a:lnSpc>
            </a:pPr>
            <a:r>
              <a:rPr lang="en-US" sz="7200" dirty="0" smtClean="0">
                <a:latin typeface="Arial" panose="020B0604020202020204" pitchFamily="34" charset="0"/>
                <a:cs typeface="Arial" panose="020B0604020202020204" pitchFamily="34" charset="0"/>
              </a:rPr>
              <a:t>Competitive </a:t>
            </a:r>
            <a:r>
              <a:rPr lang="en-US" sz="7200" dirty="0">
                <a:latin typeface="Arial" panose="020B0604020202020204" pitchFamily="34" charset="0"/>
                <a:cs typeface="Arial" panose="020B0604020202020204" pitchFamily="34" charset="0"/>
              </a:rPr>
              <a:t>Pricing Strategies: Analyze pricing structures to ensure competitiveness in the market while maintaining profitability. This could involve dynamic pricing strategies based on demand, seasonal fluctuations, and competitor analysis</a:t>
            </a:r>
            <a:r>
              <a:rPr lang="en-US" sz="7200" dirty="0" smtClean="0">
                <a:latin typeface="Arial" panose="020B0604020202020204" pitchFamily="34" charset="0"/>
                <a:cs typeface="Arial" panose="020B0604020202020204" pitchFamily="34" charset="0"/>
              </a:rPr>
              <a:t>.</a:t>
            </a:r>
          </a:p>
          <a:p>
            <a:pPr algn="just">
              <a:lnSpc>
                <a:spcPct val="120000"/>
              </a:lnSpc>
            </a:pPr>
            <a:r>
              <a:rPr lang="en-US" sz="7200" dirty="0" smtClean="0">
                <a:latin typeface="Arial" panose="020B0604020202020204" pitchFamily="34" charset="0"/>
                <a:cs typeface="Arial" panose="020B0604020202020204" pitchFamily="34" charset="0"/>
              </a:rPr>
              <a:t> </a:t>
            </a:r>
            <a:r>
              <a:rPr lang="en-US" sz="7200" dirty="0">
                <a:latin typeface="Arial" panose="020B0604020202020204" pitchFamily="34" charset="0"/>
                <a:cs typeface="Arial" panose="020B0604020202020204" pitchFamily="34" charset="0"/>
              </a:rPr>
              <a:t>Online Presence Optimization: Enhance the company's online presence through search engine optimization (SEO), social media marketing, and online reputation management. This will improve visibility and attract potential customers through digital channels. </a:t>
            </a:r>
            <a:endParaRPr lang="en-US" sz="7200" dirty="0" smtClean="0">
              <a:latin typeface="Arial" panose="020B0604020202020204" pitchFamily="34" charset="0"/>
              <a:cs typeface="Arial" panose="020B0604020202020204" pitchFamily="34" charset="0"/>
            </a:endParaRPr>
          </a:p>
          <a:p>
            <a:pPr marL="0" indent="0" algn="just">
              <a:lnSpc>
                <a:spcPct val="120000"/>
              </a:lnSpc>
              <a:buNone/>
            </a:pPr>
            <a:endParaRPr lang="en-US" sz="5900" b="1" dirty="0" smtClean="0">
              <a:solidFill>
                <a:srgbClr val="7030A0"/>
              </a:solidFill>
              <a:latin typeface="Arial" panose="020B0604020202020204" pitchFamily="34" charset="0"/>
              <a:cs typeface="Arial" panose="020B0604020202020204" pitchFamily="34" charset="0"/>
            </a:endParaRPr>
          </a:p>
          <a:p>
            <a:pPr marL="0" indent="0" algn="just">
              <a:lnSpc>
                <a:spcPct val="12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493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88815" y="150223"/>
            <a:ext cx="2434546" cy="542108"/>
          </a:xfrm>
        </p:spPr>
        <p:txBody>
          <a:bodyPr>
            <a:normAutofit/>
          </a:bodyPr>
          <a:lstStyle/>
          <a:p>
            <a:r>
              <a:rPr lang="en-US" sz="2800" b="1" dirty="0" smtClean="0">
                <a:solidFill>
                  <a:srgbClr val="7030A0"/>
                </a:solidFill>
                <a:latin typeface="Arial" panose="020B0604020202020204" pitchFamily="34" charset="0"/>
                <a:cs typeface="Arial" panose="020B0604020202020204" pitchFamily="34" charset="0"/>
              </a:rPr>
              <a:t>Room Types:</a:t>
            </a:r>
            <a:endParaRPr lang="en-US" sz="2800" b="1" dirty="0">
              <a:solidFill>
                <a:srgbClr val="7030A0"/>
              </a:solidFill>
              <a:latin typeface="Arial" panose="020B0604020202020204" pitchFamily="34" charset="0"/>
              <a:cs typeface="Arial" panose="020B0604020202020204" pitchFamily="34" charset="0"/>
            </a:endParaRPr>
          </a:p>
        </p:txBody>
      </p:sp>
      <p:pic>
        <p:nvPicPr>
          <p:cNvPr id="4" name="Content Placeholder 3"/>
          <p:cNvPicPr>
            <a:picLocks noGrp="1"/>
          </p:cNvPicPr>
          <p:nvPr>
            <p:ph idx="4294967295"/>
          </p:nvPr>
        </p:nvPicPr>
        <p:blipFill>
          <a:blip r:embed="rId2"/>
          <a:stretch>
            <a:fillRect/>
          </a:stretch>
        </p:blipFill>
        <p:spPr>
          <a:xfrm>
            <a:off x="1588815" y="757694"/>
            <a:ext cx="10294937" cy="2194514"/>
          </a:xfrm>
          <a:prstGeom prst="rect">
            <a:avLst/>
          </a:prstGeom>
        </p:spPr>
      </p:pic>
      <p:sp>
        <p:nvSpPr>
          <p:cNvPr id="6" name="Title 4"/>
          <p:cNvSpPr txBox="1">
            <a:spLocks/>
          </p:cNvSpPr>
          <p:nvPr/>
        </p:nvSpPr>
        <p:spPr>
          <a:xfrm>
            <a:off x="1588815" y="3189970"/>
            <a:ext cx="2434546" cy="54210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rgbClr val="7030A0"/>
                </a:solidFill>
                <a:latin typeface="Arial" panose="020B0604020202020204" pitchFamily="34" charset="0"/>
                <a:cs typeface="Arial" panose="020B0604020202020204" pitchFamily="34" charset="0"/>
              </a:rPr>
              <a:t>Hotel Types:</a:t>
            </a:r>
            <a:endParaRPr lang="en-US" sz="2800" b="1" dirty="0">
              <a:solidFill>
                <a:srgbClr val="7030A0"/>
              </a:solidFill>
              <a:latin typeface="Arial" panose="020B0604020202020204" pitchFamily="34" charset="0"/>
              <a:cs typeface="Arial" panose="020B0604020202020204" pitchFamily="34" charset="0"/>
            </a:endParaRPr>
          </a:p>
        </p:txBody>
      </p:sp>
      <p:pic>
        <p:nvPicPr>
          <p:cNvPr id="7" name="Picture 6"/>
          <p:cNvPicPr/>
          <p:nvPr/>
        </p:nvPicPr>
        <p:blipFill>
          <a:blip r:embed="rId3"/>
          <a:stretch>
            <a:fillRect/>
          </a:stretch>
        </p:blipFill>
        <p:spPr>
          <a:xfrm>
            <a:off x="1588815" y="3732078"/>
            <a:ext cx="10294937" cy="2247900"/>
          </a:xfrm>
          <a:prstGeom prst="rect">
            <a:avLst/>
          </a:prstGeom>
        </p:spPr>
      </p:pic>
    </p:spTree>
    <p:extLst>
      <p:ext uri="{BB962C8B-B14F-4D97-AF65-F5344CB8AC3E}">
        <p14:creationId xmlns:p14="http://schemas.microsoft.com/office/powerpoint/2010/main" val="4016634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07" y="0"/>
            <a:ext cx="10611394" cy="679269"/>
          </a:xfrm>
        </p:spPr>
        <p:txBody>
          <a:bodyPr>
            <a:normAutofit fontScale="90000"/>
          </a:bodyPr>
          <a:lstStyle/>
          <a:p>
            <a:r>
              <a:rPr lang="en-US" dirty="0" smtClean="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Processing System</a:t>
            </a:r>
            <a:endParaRPr lang="en-US"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stretch>
            <a:fillRect/>
          </a:stretch>
        </p:blipFill>
        <p:spPr>
          <a:xfrm>
            <a:off x="1580607" y="783770"/>
            <a:ext cx="10293532" cy="5225143"/>
          </a:xfrm>
          <a:prstGeom prst="rect">
            <a:avLst/>
          </a:prstGeom>
        </p:spPr>
      </p:pic>
    </p:spTree>
    <p:extLst>
      <p:ext uri="{BB962C8B-B14F-4D97-AF65-F5344CB8AC3E}">
        <p14:creationId xmlns:p14="http://schemas.microsoft.com/office/powerpoint/2010/main" val="1593407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606732" y="248194"/>
            <a:ext cx="10398034" cy="5760720"/>
          </a:xfrm>
          <a:prstGeom prst="rect">
            <a:avLst/>
          </a:prstGeom>
        </p:spPr>
      </p:pic>
    </p:spTree>
    <p:extLst>
      <p:ext uri="{BB962C8B-B14F-4D97-AF65-F5344CB8AC3E}">
        <p14:creationId xmlns:p14="http://schemas.microsoft.com/office/powerpoint/2010/main" val="4023309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027064" y="348103"/>
            <a:ext cx="2179176" cy="409543"/>
          </a:xfrm>
        </p:spPr>
        <p:txBody>
          <a:bodyPr>
            <a:noAutofit/>
          </a:bodyPr>
          <a:lstStyle/>
          <a:p>
            <a:pPr algn="l"/>
            <a:r>
              <a:rPr lang="en-US" sz="2800" b="1" dirty="0" smtClean="0">
                <a:solidFill>
                  <a:srgbClr val="7030A0"/>
                </a:solidFill>
                <a:latin typeface="Arial" panose="020B0604020202020204" pitchFamily="34" charset="0"/>
                <a:cs typeface="Arial" panose="020B0604020202020204" pitchFamily="34" charset="0"/>
              </a:rPr>
              <a:t>Data Sets:-</a:t>
            </a:r>
            <a:endParaRPr lang="en-US" sz="2800" b="1" dirty="0">
              <a:solidFill>
                <a:srgbClr val="7030A0"/>
              </a:solidFill>
              <a:latin typeface="Arial" panose="020B0604020202020204" pitchFamily="34" charset="0"/>
              <a:cs typeface="Arial" panose="020B0604020202020204" pitchFamily="34" charset="0"/>
            </a:endParaRPr>
          </a:p>
        </p:txBody>
      </p:sp>
      <p:sp>
        <p:nvSpPr>
          <p:cNvPr id="3" name="Content Placeholder 2"/>
          <p:cNvSpPr>
            <a:spLocks noGrp="1"/>
          </p:cNvSpPr>
          <p:nvPr>
            <p:ph type="subTitle" idx="1"/>
          </p:nvPr>
        </p:nvSpPr>
        <p:spPr>
          <a:xfrm>
            <a:off x="2027064" y="939558"/>
            <a:ext cx="9781759" cy="836991"/>
          </a:xfrm>
        </p:spPr>
        <p:txBody>
          <a:bodyPr/>
          <a:lstStyle/>
          <a:p>
            <a:pPr marL="0" indent="0" algn="just">
              <a:buNone/>
            </a:pPr>
            <a:r>
              <a:rPr lang="en-US" dirty="0" smtClean="0"/>
              <a:t>Data Sets used:- dim_date, dim_hotel, dim_rooms, fact_aggregated_bookings, fact_bookings, new_data_august</a:t>
            </a:r>
            <a:endParaRPr lang="en-US" dirty="0"/>
          </a:p>
        </p:txBody>
      </p:sp>
      <p:pic>
        <p:nvPicPr>
          <p:cNvPr id="8" name="Picture 7"/>
          <p:cNvPicPr>
            <a:picLocks noChangeAspect="1"/>
          </p:cNvPicPr>
          <p:nvPr/>
        </p:nvPicPr>
        <p:blipFill>
          <a:blip r:embed="rId2"/>
          <a:stretch>
            <a:fillRect/>
          </a:stretch>
        </p:blipFill>
        <p:spPr>
          <a:xfrm>
            <a:off x="3953342" y="1958461"/>
            <a:ext cx="7855481" cy="3251563"/>
          </a:xfrm>
          <a:prstGeom prst="rect">
            <a:avLst/>
          </a:prstGeom>
        </p:spPr>
      </p:pic>
    </p:spTree>
    <p:extLst>
      <p:ext uri="{BB962C8B-B14F-4D97-AF65-F5344CB8AC3E}">
        <p14:creationId xmlns:p14="http://schemas.microsoft.com/office/powerpoint/2010/main" val="292361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992" y="0"/>
            <a:ext cx="4408464" cy="515983"/>
          </a:xfrm>
        </p:spPr>
        <p:txBody>
          <a:bodyPr>
            <a:normAutofit fontScale="90000"/>
          </a:bodyPr>
          <a:lstStyle/>
          <a:p>
            <a:r>
              <a:rPr lang="en-US" sz="2800" b="1" dirty="0" smtClean="0">
                <a:solidFill>
                  <a:srgbClr val="7030A0"/>
                </a:solidFill>
                <a:latin typeface="Arial" panose="020B0604020202020204" pitchFamily="34" charset="0"/>
                <a:cs typeface="Arial" panose="020B0604020202020204" pitchFamily="34" charset="0"/>
              </a:rPr>
              <a:t>Using Library MatplotLib:</a:t>
            </a:r>
            <a:endParaRPr lang="en-US" sz="2800" b="1" dirty="0">
              <a:solidFill>
                <a:srgbClr val="7030A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165757" y="901337"/>
            <a:ext cx="8911546" cy="5055326"/>
          </a:xfrm>
          <a:prstGeom prst="rect">
            <a:avLst/>
          </a:prstGeom>
        </p:spPr>
      </p:pic>
    </p:spTree>
    <p:extLst>
      <p:ext uri="{BB962C8B-B14F-4D97-AF65-F5344CB8AC3E}">
        <p14:creationId xmlns:p14="http://schemas.microsoft.com/office/powerpoint/2010/main" val="2587037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168</TotalTime>
  <Words>416</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AtliQ Hotel Analysis</vt:lpstr>
      <vt:lpstr>Problem Statement and Challenges</vt:lpstr>
      <vt:lpstr>Background</vt:lpstr>
      <vt:lpstr>Objectives</vt:lpstr>
      <vt:lpstr>Room Types:</vt:lpstr>
      <vt:lpstr>Data Processing System</vt:lpstr>
      <vt:lpstr>PowerPoint Presentation</vt:lpstr>
      <vt:lpstr>Data Sets:-</vt:lpstr>
      <vt:lpstr>Using Library MatplotLib:</vt:lpstr>
      <vt:lpstr>Data Cleaning:</vt:lpstr>
      <vt:lpstr>Data Transformation:</vt:lpstr>
      <vt:lpstr>Insight Generation:</vt:lpstr>
      <vt:lpstr>PowerPoint Presentation</vt:lpstr>
      <vt:lpstr>PowerPoint Presentation</vt:lpstr>
      <vt:lpstr>PowerPoint Presentation</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Domain Analysis using Python</dc:title>
  <dc:creator>expert</dc:creator>
  <cp:lastModifiedBy>expert</cp:lastModifiedBy>
  <cp:revision>14</cp:revision>
  <dcterms:created xsi:type="dcterms:W3CDTF">2024-05-19T11:57:54Z</dcterms:created>
  <dcterms:modified xsi:type="dcterms:W3CDTF">2024-05-19T14:46:53Z</dcterms:modified>
</cp:coreProperties>
</file>