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9" r:id="rId13"/>
    <p:sldId id="270"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E2C80F1-AC94-4886-8CCB-09066314A862}">
          <p14:sldIdLst>
            <p14:sldId id="256"/>
            <p14:sldId id="257"/>
            <p14:sldId id="259"/>
            <p14:sldId id="258"/>
            <p14:sldId id="260"/>
            <p14:sldId id="261"/>
            <p14:sldId id="262"/>
            <p14:sldId id="263"/>
            <p14:sldId id="264"/>
            <p14:sldId id="265"/>
            <p14:sldId id="266"/>
            <p14:sldId id="269"/>
            <p14:sldId id="270"/>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16572CA-C624-44BC-AD20-A414734A74B2}"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161A2-81D7-4C62-A2BC-279EF7CEBA62}"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9551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516572CA-C624-44BC-AD20-A414734A74B2}" type="datetimeFigureOut">
              <a:rPr lang="en-US" smtClean="0"/>
              <a:t>4/28/2024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8161A2-81D7-4C62-A2BC-279EF7CEBA62}" type="slidenum">
              <a:rPr lang="en-US" smtClean="0"/>
              <a:t>‹#›</a:t>
            </a:fld>
            <a:endParaRPr lang="en-US"/>
          </a:p>
        </p:txBody>
      </p:sp>
    </p:spTree>
    <p:extLst>
      <p:ext uri="{BB962C8B-B14F-4D97-AF65-F5344CB8AC3E}">
        <p14:creationId xmlns:p14="http://schemas.microsoft.com/office/powerpoint/2010/main" val="4071504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6572CA-C624-44BC-AD20-A414734A74B2}"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161A2-81D7-4C62-A2BC-279EF7CEBA62}" type="slidenum">
              <a:rPr lang="en-US" smtClean="0"/>
              <a:t>‹#›</a:t>
            </a:fld>
            <a:endParaRPr lang="en-US"/>
          </a:p>
        </p:txBody>
      </p:sp>
    </p:spTree>
    <p:extLst>
      <p:ext uri="{BB962C8B-B14F-4D97-AF65-F5344CB8AC3E}">
        <p14:creationId xmlns:p14="http://schemas.microsoft.com/office/powerpoint/2010/main" val="2340874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6572CA-C624-44BC-AD20-A414734A74B2}"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161A2-81D7-4C62-A2BC-279EF7CEBA62}"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24967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6572CA-C624-44BC-AD20-A414734A74B2}"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161A2-81D7-4C62-A2BC-279EF7CEBA62}" type="slidenum">
              <a:rPr lang="en-US" smtClean="0"/>
              <a:t>‹#›</a:t>
            </a:fld>
            <a:endParaRPr lang="en-US"/>
          </a:p>
        </p:txBody>
      </p:sp>
    </p:spTree>
    <p:extLst>
      <p:ext uri="{BB962C8B-B14F-4D97-AF65-F5344CB8AC3E}">
        <p14:creationId xmlns:p14="http://schemas.microsoft.com/office/powerpoint/2010/main" val="111345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6572CA-C624-44BC-AD20-A414734A74B2}"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161A2-81D7-4C62-A2BC-279EF7CEBA62}"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93175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6572CA-C624-44BC-AD20-A414734A74B2}"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161A2-81D7-4C62-A2BC-279EF7CEBA62}" type="slidenum">
              <a:rPr lang="en-US" smtClean="0"/>
              <a:t>‹#›</a:t>
            </a:fld>
            <a:endParaRPr lang="en-US"/>
          </a:p>
        </p:txBody>
      </p:sp>
    </p:spTree>
    <p:extLst>
      <p:ext uri="{BB962C8B-B14F-4D97-AF65-F5344CB8AC3E}">
        <p14:creationId xmlns:p14="http://schemas.microsoft.com/office/powerpoint/2010/main" val="4044485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6572CA-C624-44BC-AD20-A414734A74B2}"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161A2-81D7-4C62-A2BC-279EF7CEBA62}" type="slidenum">
              <a:rPr lang="en-US" smtClean="0"/>
              <a:t>‹#›</a:t>
            </a:fld>
            <a:endParaRPr lang="en-US"/>
          </a:p>
        </p:txBody>
      </p:sp>
    </p:spTree>
    <p:extLst>
      <p:ext uri="{BB962C8B-B14F-4D97-AF65-F5344CB8AC3E}">
        <p14:creationId xmlns:p14="http://schemas.microsoft.com/office/powerpoint/2010/main" val="3823041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6572CA-C624-44BC-AD20-A414734A74B2}"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161A2-81D7-4C62-A2BC-279EF7CEBA62}" type="slidenum">
              <a:rPr lang="en-US" smtClean="0"/>
              <a:t>‹#›</a:t>
            </a:fld>
            <a:endParaRPr lang="en-US"/>
          </a:p>
        </p:txBody>
      </p:sp>
    </p:spTree>
    <p:extLst>
      <p:ext uri="{BB962C8B-B14F-4D97-AF65-F5344CB8AC3E}">
        <p14:creationId xmlns:p14="http://schemas.microsoft.com/office/powerpoint/2010/main" val="3857046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6572CA-C624-44BC-AD20-A414734A74B2}"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161A2-81D7-4C62-A2BC-279EF7CEBA62}" type="slidenum">
              <a:rPr lang="en-US" smtClean="0"/>
              <a:t>‹#›</a:t>
            </a:fld>
            <a:endParaRPr lang="en-US"/>
          </a:p>
        </p:txBody>
      </p:sp>
    </p:spTree>
    <p:extLst>
      <p:ext uri="{BB962C8B-B14F-4D97-AF65-F5344CB8AC3E}">
        <p14:creationId xmlns:p14="http://schemas.microsoft.com/office/powerpoint/2010/main" val="2296194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6572CA-C624-44BC-AD20-A414734A74B2}"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161A2-81D7-4C62-A2BC-279EF7CEBA62}" type="slidenum">
              <a:rPr lang="en-US" smtClean="0"/>
              <a:t>‹#›</a:t>
            </a:fld>
            <a:endParaRPr lang="en-US"/>
          </a:p>
        </p:txBody>
      </p:sp>
    </p:spTree>
    <p:extLst>
      <p:ext uri="{BB962C8B-B14F-4D97-AF65-F5344CB8AC3E}">
        <p14:creationId xmlns:p14="http://schemas.microsoft.com/office/powerpoint/2010/main" val="1212576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6572CA-C624-44BC-AD20-A414734A74B2}"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161A2-81D7-4C62-A2BC-279EF7CEBA62}" type="slidenum">
              <a:rPr lang="en-US" smtClean="0"/>
              <a:t>‹#›</a:t>
            </a:fld>
            <a:endParaRPr lang="en-US"/>
          </a:p>
        </p:txBody>
      </p:sp>
    </p:spTree>
    <p:extLst>
      <p:ext uri="{BB962C8B-B14F-4D97-AF65-F5344CB8AC3E}">
        <p14:creationId xmlns:p14="http://schemas.microsoft.com/office/powerpoint/2010/main" val="324991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6572CA-C624-44BC-AD20-A414734A74B2}" type="datetimeFigureOut">
              <a:rPr lang="en-US" smtClean="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8161A2-81D7-4C62-A2BC-279EF7CEBA62}" type="slidenum">
              <a:rPr lang="en-US" smtClean="0"/>
              <a:t>‹#›</a:t>
            </a:fld>
            <a:endParaRPr lang="en-US"/>
          </a:p>
        </p:txBody>
      </p:sp>
    </p:spTree>
    <p:extLst>
      <p:ext uri="{BB962C8B-B14F-4D97-AF65-F5344CB8AC3E}">
        <p14:creationId xmlns:p14="http://schemas.microsoft.com/office/powerpoint/2010/main" val="3064236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16572CA-C624-44BC-AD20-A414734A74B2}" type="datetimeFigureOut">
              <a:rPr lang="en-US" smtClean="0"/>
              <a:t>4/28/2024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8161A2-81D7-4C62-A2BC-279EF7CEBA62}" type="slidenum">
              <a:rPr lang="en-US" smtClean="0"/>
              <a:t>‹#›</a:t>
            </a:fld>
            <a:endParaRPr lang="en-US"/>
          </a:p>
        </p:txBody>
      </p:sp>
    </p:spTree>
    <p:extLst>
      <p:ext uri="{BB962C8B-B14F-4D97-AF65-F5344CB8AC3E}">
        <p14:creationId xmlns:p14="http://schemas.microsoft.com/office/powerpoint/2010/main" val="3049580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572CA-C624-44BC-AD20-A414734A74B2}" type="datetimeFigureOut">
              <a:rPr lang="en-US" smtClean="0"/>
              <a:t>4/28/2024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8161A2-81D7-4C62-A2BC-279EF7CEBA62}" type="slidenum">
              <a:rPr lang="en-US" smtClean="0"/>
              <a:t>‹#›</a:t>
            </a:fld>
            <a:endParaRPr lang="en-US"/>
          </a:p>
        </p:txBody>
      </p:sp>
    </p:spTree>
    <p:extLst>
      <p:ext uri="{BB962C8B-B14F-4D97-AF65-F5344CB8AC3E}">
        <p14:creationId xmlns:p14="http://schemas.microsoft.com/office/powerpoint/2010/main" val="2908710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16572CA-C624-44BC-AD20-A414734A74B2}"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161A2-81D7-4C62-A2BC-279EF7CEBA62}" type="slidenum">
              <a:rPr lang="en-US" smtClean="0"/>
              <a:t>‹#›</a:t>
            </a:fld>
            <a:endParaRPr lang="en-US"/>
          </a:p>
        </p:txBody>
      </p:sp>
    </p:spTree>
    <p:extLst>
      <p:ext uri="{BB962C8B-B14F-4D97-AF65-F5344CB8AC3E}">
        <p14:creationId xmlns:p14="http://schemas.microsoft.com/office/powerpoint/2010/main" val="37335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16572CA-C624-44BC-AD20-A414734A74B2}"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161A2-81D7-4C62-A2BC-279EF7CEBA62}" type="slidenum">
              <a:rPr lang="en-US" smtClean="0"/>
              <a:t>‹#›</a:t>
            </a:fld>
            <a:endParaRPr lang="en-US"/>
          </a:p>
        </p:txBody>
      </p:sp>
    </p:spTree>
    <p:extLst>
      <p:ext uri="{BB962C8B-B14F-4D97-AF65-F5344CB8AC3E}">
        <p14:creationId xmlns:p14="http://schemas.microsoft.com/office/powerpoint/2010/main" val="1971474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16572CA-C624-44BC-AD20-A414734A74B2}" type="datetimeFigureOut">
              <a:rPr lang="en-US" smtClean="0"/>
              <a:t>4/28/2024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98161A2-81D7-4C62-A2BC-279EF7CEBA62}" type="slidenum">
              <a:rPr lang="en-US" smtClean="0"/>
              <a:t>‹#›</a:t>
            </a:fld>
            <a:endParaRPr lang="en-US"/>
          </a:p>
        </p:txBody>
      </p:sp>
    </p:spTree>
    <p:extLst>
      <p:ext uri="{BB962C8B-B14F-4D97-AF65-F5344CB8AC3E}">
        <p14:creationId xmlns:p14="http://schemas.microsoft.com/office/powerpoint/2010/main" val="17814984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54480" cy="155448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1327" y="2118432"/>
            <a:ext cx="4850674" cy="2832391"/>
          </a:xfrm>
          <a:prstGeom prst="rect">
            <a:avLst/>
          </a:prstGeom>
        </p:spPr>
      </p:pic>
      <p:sp>
        <p:nvSpPr>
          <p:cNvPr id="7" name="Title 6"/>
          <p:cNvSpPr>
            <a:spLocks noGrp="1"/>
          </p:cNvSpPr>
          <p:nvPr>
            <p:ph type="ctrTitle"/>
          </p:nvPr>
        </p:nvSpPr>
        <p:spPr>
          <a:xfrm>
            <a:off x="1123406" y="1554481"/>
            <a:ext cx="6217921" cy="1144692"/>
          </a:xfrm>
        </p:spPr>
        <p:txBody>
          <a:bodyPr/>
          <a:lstStyle/>
          <a:p>
            <a:r>
              <a:rPr lang="en-US" b="1" dirty="0" smtClean="0">
                <a:latin typeface="Arial" panose="020B0604020202020204" pitchFamily="34" charset="0"/>
                <a:cs typeface="Arial" panose="020B0604020202020204" pitchFamily="34" charset="0"/>
              </a:rPr>
              <a:t>SQL Project </a:t>
            </a:r>
            <a:endParaRPr lang="en-US" b="1" dirty="0">
              <a:latin typeface="Arial" panose="020B0604020202020204" pitchFamily="34" charset="0"/>
              <a:cs typeface="Arial" panose="020B0604020202020204" pitchFamily="34" charset="0"/>
            </a:endParaRPr>
          </a:p>
        </p:txBody>
      </p:sp>
      <p:sp>
        <p:nvSpPr>
          <p:cNvPr id="8" name="Subtitle 7"/>
          <p:cNvSpPr>
            <a:spLocks noGrp="1"/>
          </p:cNvSpPr>
          <p:nvPr>
            <p:ph type="subTitle" idx="1"/>
          </p:nvPr>
        </p:nvSpPr>
        <p:spPr>
          <a:xfrm>
            <a:off x="1123406" y="2795451"/>
            <a:ext cx="5961606" cy="1417439"/>
          </a:xfrm>
        </p:spPr>
        <p:txBody>
          <a:bodyPr/>
          <a:lstStyle/>
          <a:p>
            <a:r>
              <a:rPr lang="en-US" b="1" dirty="0" smtClean="0">
                <a:solidFill>
                  <a:srgbClr val="002060"/>
                </a:solidFill>
                <a:latin typeface="Arial" panose="020B0604020202020204" pitchFamily="34" charset="0"/>
                <a:cs typeface="Arial" panose="020B0604020202020204" pitchFamily="34" charset="0"/>
              </a:rPr>
              <a:t>Finance and Supply Chain Analytics at AtliQ Hardware.</a:t>
            </a:r>
            <a:endParaRPr lang="en-US" b="1" dirty="0">
              <a:solidFill>
                <a:srgbClr val="002060"/>
              </a:solidFill>
              <a:latin typeface="Arial" panose="020B0604020202020204" pitchFamily="34" charset="0"/>
              <a:cs typeface="Arial" panose="020B0604020202020204" pitchFamily="34" charset="0"/>
            </a:endParaRPr>
          </a:p>
        </p:txBody>
      </p:sp>
      <p:sp>
        <p:nvSpPr>
          <p:cNvPr id="9" name="Subtitle 7"/>
          <p:cNvSpPr txBox="1">
            <a:spLocks/>
          </p:cNvSpPr>
          <p:nvPr/>
        </p:nvSpPr>
        <p:spPr>
          <a:xfrm>
            <a:off x="1123406" y="5440561"/>
            <a:ext cx="6400800" cy="1417439"/>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dirty="0" smtClean="0">
                <a:solidFill>
                  <a:srgbClr val="002060"/>
                </a:solidFill>
                <a:latin typeface="Arial" panose="020B0604020202020204" pitchFamily="34" charset="0"/>
                <a:cs typeface="Arial" panose="020B0604020202020204" pitchFamily="34" charset="0"/>
              </a:rPr>
              <a:t>Presented to – AtliQ Hardware </a:t>
            </a:r>
          </a:p>
          <a:p>
            <a:r>
              <a:rPr lang="en-US" dirty="0" smtClean="0">
                <a:solidFill>
                  <a:srgbClr val="002060"/>
                </a:solidFill>
                <a:latin typeface="Arial" panose="020B0604020202020204" pitchFamily="34" charset="0"/>
                <a:cs typeface="Arial" panose="020B0604020202020204" pitchFamily="34" charset="0"/>
              </a:rPr>
              <a:t>Presented by – Aashutosh Marathe</a:t>
            </a:r>
            <a:endParaRPr lang="en-US"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719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24305"/>
          </a:xfrm>
        </p:spPr>
        <p:txBody>
          <a:bodyPr>
            <a:normAutofit fontScale="90000"/>
          </a:bodyPr>
          <a:lstStyle/>
          <a:p>
            <a:r>
              <a:rPr lang="en-US" dirty="0" smtClean="0"/>
              <a:t>Use of Views</a:t>
            </a:r>
            <a:endParaRPr lang="en-US" dirty="0"/>
          </a:p>
        </p:txBody>
      </p:sp>
      <p:sp>
        <p:nvSpPr>
          <p:cNvPr id="3" name="Text Placeholder 2"/>
          <p:cNvSpPr>
            <a:spLocks noGrp="1"/>
          </p:cNvSpPr>
          <p:nvPr>
            <p:ph type="body" idx="1"/>
          </p:nvPr>
        </p:nvSpPr>
        <p:spPr>
          <a:xfrm>
            <a:off x="0" y="624305"/>
            <a:ext cx="1652337" cy="418432"/>
          </a:xfrm>
        </p:spPr>
        <p:txBody>
          <a:bodyPr>
            <a:normAutofit/>
          </a:bodyPr>
          <a:lstStyle/>
          <a:p>
            <a:r>
              <a:rPr lang="en-US" b="1" dirty="0" smtClean="0">
                <a:latin typeface="Arial" panose="020B0604020202020204" pitchFamily="34" charset="0"/>
                <a:cs typeface="Arial" panose="020B0604020202020204" pitchFamily="34" charset="0"/>
              </a:rPr>
              <a:t>Gross Sales</a:t>
            </a:r>
            <a:endParaRPr lang="en-US"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0" y="3862137"/>
            <a:ext cx="5229727" cy="2995863"/>
          </a:xfrm>
          <a:prstGeom prst="rect">
            <a:avLst/>
          </a:prstGeom>
        </p:spPr>
      </p:pic>
      <p:pic>
        <p:nvPicPr>
          <p:cNvPr id="6" name="Picture 5"/>
          <p:cNvPicPr>
            <a:picLocks noChangeAspect="1"/>
          </p:cNvPicPr>
          <p:nvPr/>
        </p:nvPicPr>
        <p:blipFill>
          <a:blip r:embed="rId3"/>
          <a:stretch>
            <a:fillRect/>
          </a:stretch>
        </p:blipFill>
        <p:spPr>
          <a:xfrm>
            <a:off x="1" y="1042737"/>
            <a:ext cx="5229726" cy="2819400"/>
          </a:xfrm>
          <a:prstGeom prst="rect">
            <a:avLst/>
          </a:prstGeom>
        </p:spPr>
      </p:pic>
      <p:pic>
        <p:nvPicPr>
          <p:cNvPr id="7" name="Picture 6"/>
          <p:cNvPicPr>
            <a:picLocks noChangeAspect="1"/>
          </p:cNvPicPr>
          <p:nvPr/>
        </p:nvPicPr>
        <p:blipFill>
          <a:blip r:embed="rId4"/>
          <a:stretch>
            <a:fillRect/>
          </a:stretch>
        </p:blipFill>
        <p:spPr>
          <a:xfrm>
            <a:off x="5646821" y="1042737"/>
            <a:ext cx="6545179" cy="2819400"/>
          </a:xfrm>
          <a:prstGeom prst="rect">
            <a:avLst/>
          </a:prstGeom>
        </p:spPr>
      </p:pic>
      <p:pic>
        <p:nvPicPr>
          <p:cNvPr id="8" name="Picture 7"/>
          <p:cNvPicPr>
            <a:picLocks noChangeAspect="1"/>
          </p:cNvPicPr>
          <p:nvPr/>
        </p:nvPicPr>
        <p:blipFill>
          <a:blip r:embed="rId5"/>
          <a:stretch>
            <a:fillRect/>
          </a:stretch>
        </p:blipFill>
        <p:spPr>
          <a:xfrm>
            <a:off x="5646821" y="4143456"/>
            <a:ext cx="6545179" cy="2714544"/>
          </a:xfrm>
          <a:prstGeom prst="rect">
            <a:avLst/>
          </a:prstGeom>
        </p:spPr>
      </p:pic>
    </p:spTree>
    <p:extLst>
      <p:ext uri="{BB962C8B-B14F-4D97-AF65-F5344CB8AC3E}">
        <p14:creationId xmlns:p14="http://schemas.microsoft.com/office/powerpoint/2010/main" val="3204904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p:spPr>
        <p:txBody>
          <a:bodyPr>
            <a:normAutofit/>
          </a:bodyPr>
          <a:lstStyle/>
          <a:p>
            <a:r>
              <a:rPr lang="en-US" sz="1800" b="1" dirty="0">
                <a:latin typeface="Arial" panose="020B0604020202020204" pitchFamily="34" charset="0"/>
                <a:cs typeface="Arial" panose="020B0604020202020204" pitchFamily="34" charset="0"/>
              </a:rPr>
              <a:t>Retrieve the top 2 markets in every region by their gross sales amount in FY=2021.</a:t>
            </a:r>
          </a:p>
        </p:txBody>
      </p:sp>
      <p:pic>
        <p:nvPicPr>
          <p:cNvPr id="4" name="Picture 3"/>
          <p:cNvPicPr>
            <a:picLocks noChangeAspect="1"/>
          </p:cNvPicPr>
          <p:nvPr/>
        </p:nvPicPr>
        <p:blipFill>
          <a:blip r:embed="rId2"/>
          <a:stretch>
            <a:fillRect/>
          </a:stretch>
        </p:blipFill>
        <p:spPr>
          <a:xfrm>
            <a:off x="0" y="1074821"/>
            <a:ext cx="5229726" cy="2743200"/>
          </a:xfrm>
          <a:prstGeom prst="rect">
            <a:avLst/>
          </a:prstGeom>
        </p:spPr>
      </p:pic>
      <p:pic>
        <p:nvPicPr>
          <p:cNvPr id="5" name="Picture 4"/>
          <p:cNvPicPr>
            <a:picLocks noChangeAspect="1"/>
          </p:cNvPicPr>
          <p:nvPr/>
        </p:nvPicPr>
        <p:blipFill>
          <a:blip r:embed="rId3"/>
          <a:stretch>
            <a:fillRect/>
          </a:stretch>
        </p:blipFill>
        <p:spPr>
          <a:xfrm>
            <a:off x="0" y="3818021"/>
            <a:ext cx="5229726" cy="3039979"/>
          </a:xfrm>
          <a:prstGeom prst="rect">
            <a:avLst/>
          </a:prstGeom>
        </p:spPr>
      </p:pic>
      <p:pic>
        <p:nvPicPr>
          <p:cNvPr id="6" name="Picture 5"/>
          <p:cNvPicPr>
            <a:picLocks noChangeAspect="1"/>
          </p:cNvPicPr>
          <p:nvPr/>
        </p:nvPicPr>
        <p:blipFill>
          <a:blip r:embed="rId4"/>
          <a:stretch>
            <a:fillRect/>
          </a:stretch>
        </p:blipFill>
        <p:spPr>
          <a:xfrm>
            <a:off x="7443537" y="2197768"/>
            <a:ext cx="4748463" cy="3112169"/>
          </a:xfrm>
          <a:prstGeom prst="rect">
            <a:avLst/>
          </a:prstGeom>
        </p:spPr>
      </p:pic>
      <p:sp>
        <p:nvSpPr>
          <p:cNvPr id="7" name="Right Arrow 6"/>
          <p:cNvSpPr/>
          <p:nvPr/>
        </p:nvSpPr>
        <p:spPr>
          <a:xfrm>
            <a:off x="5767137" y="3449052"/>
            <a:ext cx="1138989"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2346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992777"/>
            <a:ext cx="5394960" cy="2547257"/>
          </a:xfrm>
          <a:prstGeom prst="rect">
            <a:avLst/>
          </a:prstGeom>
        </p:spPr>
      </p:pic>
      <p:sp>
        <p:nvSpPr>
          <p:cNvPr id="2" name="Title 1"/>
          <p:cNvSpPr>
            <a:spLocks noGrp="1"/>
          </p:cNvSpPr>
          <p:nvPr>
            <p:ph type="title"/>
          </p:nvPr>
        </p:nvSpPr>
        <p:spPr>
          <a:xfrm>
            <a:off x="0" y="0"/>
            <a:ext cx="12192000" cy="522514"/>
          </a:xfrm>
        </p:spPr>
        <p:txBody>
          <a:bodyPr>
            <a:normAutofit/>
          </a:bodyPr>
          <a:lstStyle/>
          <a:p>
            <a:r>
              <a:rPr lang="en-US" sz="2800" b="1" dirty="0" smtClean="0">
                <a:latin typeface="Arial" panose="020B0604020202020204" pitchFamily="34" charset="0"/>
                <a:cs typeface="Arial" panose="020B0604020202020204" pitchFamily="34" charset="0"/>
              </a:rPr>
              <a:t>Region-wise market share visuals </a:t>
            </a:r>
            <a:endParaRPr lang="en-US" sz="2800" b="1"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0" y="3633651"/>
            <a:ext cx="2111238" cy="376646"/>
          </a:xfrm>
        </p:spPr>
        <p:txBody>
          <a:bodyPr/>
          <a:lstStyle/>
          <a:p>
            <a:pPr algn="just"/>
            <a:r>
              <a:rPr lang="en-US" dirty="0" smtClean="0">
                <a:solidFill>
                  <a:schemeClr val="tx1"/>
                </a:solidFill>
                <a:latin typeface="Arial" panose="020B0604020202020204" pitchFamily="34" charset="0"/>
                <a:cs typeface="Arial" panose="020B0604020202020204" pitchFamily="34" charset="0"/>
              </a:rPr>
              <a:t>EU REGION</a:t>
            </a:r>
            <a:endParaRPr lang="en-US" dirty="0">
              <a:solidFill>
                <a:schemeClr val="tx1"/>
              </a:solidFill>
              <a:latin typeface="Arial" panose="020B0604020202020204" pitchFamily="34" charset="0"/>
              <a:cs typeface="Arial" panose="020B0604020202020204" pitchFamily="34" charset="0"/>
            </a:endParaRPr>
          </a:p>
        </p:txBody>
      </p:sp>
      <p:sp>
        <p:nvSpPr>
          <p:cNvPr id="5" name="Right Arrow 4"/>
          <p:cNvSpPr/>
          <p:nvPr/>
        </p:nvSpPr>
        <p:spPr>
          <a:xfrm>
            <a:off x="5776980" y="2103120"/>
            <a:ext cx="705394" cy="522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6864395" y="992777"/>
            <a:ext cx="5022805" cy="2547257"/>
          </a:xfrm>
          <a:prstGeom prst="rect">
            <a:avLst/>
          </a:prstGeom>
        </p:spPr>
      </p:pic>
      <p:pic>
        <p:nvPicPr>
          <p:cNvPr id="7" name="Picture 6"/>
          <p:cNvPicPr>
            <a:picLocks noChangeAspect="1"/>
          </p:cNvPicPr>
          <p:nvPr/>
        </p:nvPicPr>
        <p:blipFill>
          <a:blip r:embed="rId4"/>
          <a:stretch>
            <a:fillRect/>
          </a:stretch>
        </p:blipFill>
        <p:spPr>
          <a:xfrm>
            <a:off x="0" y="4023496"/>
            <a:ext cx="5394960" cy="2609850"/>
          </a:xfrm>
          <a:prstGeom prst="rect">
            <a:avLst/>
          </a:prstGeom>
        </p:spPr>
      </p:pic>
      <p:pic>
        <p:nvPicPr>
          <p:cNvPr id="8" name="Picture 7"/>
          <p:cNvPicPr>
            <a:picLocks noChangeAspect="1"/>
          </p:cNvPicPr>
          <p:nvPr/>
        </p:nvPicPr>
        <p:blipFill>
          <a:blip r:embed="rId5"/>
          <a:stretch>
            <a:fillRect/>
          </a:stretch>
        </p:blipFill>
        <p:spPr>
          <a:xfrm>
            <a:off x="6864394" y="4023496"/>
            <a:ext cx="5022805" cy="2609850"/>
          </a:xfrm>
          <a:prstGeom prst="rect">
            <a:avLst/>
          </a:prstGeom>
        </p:spPr>
      </p:pic>
      <p:sp>
        <p:nvSpPr>
          <p:cNvPr id="9" name="Right Arrow 8"/>
          <p:cNvSpPr/>
          <p:nvPr/>
        </p:nvSpPr>
        <p:spPr>
          <a:xfrm>
            <a:off x="5776980" y="5067164"/>
            <a:ext cx="705394" cy="522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2"/>
          <p:cNvSpPr txBox="1">
            <a:spLocks/>
          </p:cNvSpPr>
          <p:nvPr/>
        </p:nvSpPr>
        <p:spPr>
          <a:xfrm>
            <a:off x="0" y="616131"/>
            <a:ext cx="2111238" cy="376646"/>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just"/>
            <a:r>
              <a:rPr lang="en-US" smtClean="0">
                <a:solidFill>
                  <a:schemeClr val="tx1"/>
                </a:solidFill>
                <a:latin typeface="Arial" panose="020B0604020202020204" pitchFamily="34" charset="0"/>
                <a:cs typeface="Arial" panose="020B0604020202020204" pitchFamily="34" charset="0"/>
              </a:rPr>
              <a:t>APAC REGION</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1418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80681"/>
            <a:ext cx="3461657" cy="358298"/>
          </a:xfrm>
        </p:spPr>
        <p:txBody>
          <a:bodyPr>
            <a:normAutofit lnSpcReduction="10000"/>
          </a:bodyPr>
          <a:lstStyle/>
          <a:p>
            <a:r>
              <a:rPr lang="en-US" dirty="0" smtClean="0">
                <a:solidFill>
                  <a:schemeClr val="tx1"/>
                </a:solidFill>
                <a:latin typeface="Arial" panose="020B0604020202020204" pitchFamily="34" charset="0"/>
                <a:cs typeface="Arial" panose="020B0604020202020204" pitchFamily="34" charset="0"/>
              </a:rPr>
              <a:t>NA ( North America) REGION</a:t>
            </a:r>
            <a:endParaRPr lang="en-US"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5761" y="707027"/>
            <a:ext cx="5258570" cy="2715442"/>
          </a:xfrm>
          <a:prstGeom prst="rect">
            <a:avLst/>
          </a:prstGeom>
        </p:spPr>
      </p:pic>
      <p:pic>
        <p:nvPicPr>
          <p:cNvPr id="5" name="Picture 4"/>
          <p:cNvPicPr>
            <a:picLocks noChangeAspect="1"/>
          </p:cNvPicPr>
          <p:nvPr/>
        </p:nvPicPr>
        <p:blipFill>
          <a:blip r:embed="rId3"/>
          <a:stretch>
            <a:fillRect/>
          </a:stretch>
        </p:blipFill>
        <p:spPr>
          <a:xfrm>
            <a:off x="6884126" y="707027"/>
            <a:ext cx="5029200" cy="2715442"/>
          </a:xfrm>
          <a:prstGeom prst="rect">
            <a:avLst/>
          </a:prstGeom>
        </p:spPr>
      </p:pic>
      <p:pic>
        <p:nvPicPr>
          <p:cNvPr id="6" name="Picture 5"/>
          <p:cNvPicPr>
            <a:picLocks noChangeAspect="1"/>
          </p:cNvPicPr>
          <p:nvPr/>
        </p:nvPicPr>
        <p:blipFill>
          <a:blip r:embed="rId4"/>
          <a:stretch>
            <a:fillRect/>
          </a:stretch>
        </p:blipFill>
        <p:spPr>
          <a:xfrm>
            <a:off x="2880" y="4215900"/>
            <a:ext cx="5264331" cy="1348878"/>
          </a:xfrm>
          <a:prstGeom prst="rect">
            <a:avLst/>
          </a:prstGeom>
        </p:spPr>
      </p:pic>
      <p:pic>
        <p:nvPicPr>
          <p:cNvPr id="7" name="Picture 6"/>
          <p:cNvPicPr>
            <a:picLocks noChangeAspect="1"/>
          </p:cNvPicPr>
          <p:nvPr/>
        </p:nvPicPr>
        <p:blipFill>
          <a:blip r:embed="rId5"/>
          <a:stretch>
            <a:fillRect/>
          </a:stretch>
        </p:blipFill>
        <p:spPr>
          <a:xfrm>
            <a:off x="6884126" y="3984171"/>
            <a:ext cx="5029200" cy="2678225"/>
          </a:xfrm>
          <a:prstGeom prst="rect">
            <a:avLst/>
          </a:prstGeom>
        </p:spPr>
      </p:pic>
      <p:sp>
        <p:nvSpPr>
          <p:cNvPr id="8" name="Text Placeholder 2"/>
          <p:cNvSpPr txBox="1">
            <a:spLocks/>
          </p:cNvSpPr>
          <p:nvPr/>
        </p:nvSpPr>
        <p:spPr>
          <a:xfrm>
            <a:off x="0" y="3748269"/>
            <a:ext cx="3461657" cy="358298"/>
          </a:xfrm>
          <a:prstGeom prst="rect">
            <a:avLst/>
          </a:prstGeom>
        </p:spPr>
        <p:txBody>
          <a:bodyPr vert="horz" lIns="91440" tIns="45720" rIns="91440" bIns="45720" rtlCol="0" anchor="t">
            <a:normAutofit fontScale="925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dirty="0" smtClean="0">
                <a:solidFill>
                  <a:schemeClr val="tx1"/>
                </a:solidFill>
                <a:latin typeface="Arial" panose="020B0604020202020204" pitchFamily="34" charset="0"/>
                <a:cs typeface="Arial" panose="020B0604020202020204" pitchFamily="34" charset="0"/>
              </a:rPr>
              <a:t>LATAM ( Latin America) REGION</a:t>
            </a:r>
            <a:endParaRPr lang="en-US" dirty="0">
              <a:solidFill>
                <a:schemeClr val="tx1"/>
              </a:solidFill>
              <a:latin typeface="Arial" panose="020B0604020202020204" pitchFamily="34" charset="0"/>
              <a:cs typeface="Arial" panose="020B0604020202020204" pitchFamily="34" charset="0"/>
            </a:endParaRPr>
          </a:p>
        </p:txBody>
      </p:sp>
      <p:sp>
        <p:nvSpPr>
          <p:cNvPr id="9" name="Right Arrow 8"/>
          <p:cNvSpPr/>
          <p:nvPr/>
        </p:nvSpPr>
        <p:spPr>
          <a:xfrm>
            <a:off x="5762160" y="4596424"/>
            <a:ext cx="627017" cy="587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5760720" y="1816553"/>
            <a:ext cx="627017" cy="496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9047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24305"/>
          </a:xfrm>
        </p:spPr>
        <p:txBody>
          <a:bodyPr>
            <a:normAutofit/>
          </a:bodyPr>
          <a:lstStyle/>
          <a:p>
            <a:r>
              <a:rPr lang="en-US" sz="3200" b="1" dirty="0" smtClean="0">
                <a:latin typeface="Arial" panose="020B0604020202020204" pitchFamily="34" charset="0"/>
                <a:cs typeface="Arial" panose="020B0604020202020204" pitchFamily="34" charset="0"/>
              </a:rPr>
              <a:t>Supply Chain Analytics </a:t>
            </a:r>
            <a:endParaRPr lang="en-US" sz="3200" b="1"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0" y="770022"/>
            <a:ext cx="12192000" cy="705852"/>
          </a:xfrm>
        </p:spPr>
        <p:txBody>
          <a:bodyPr/>
          <a:lstStyle/>
          <a:p>
            <a:pPr algn="just"/>
            <a:r>
              <a:rPr lang="en-US" b="1" dirty="0">
                <a:solidFill>
                  <a:schemeClr val="tx1"/>
                </a:solidFill>
                <a:latin typeface="Arial" panose="020B0604020202020204" pitchFamily="34" charset="0"/>
                <a:cs typeface="Arial" panose="020B0604020202020204" pitchFamily="34" charset="0"/>
              </a:rPr>
              <a:t>The supply chain business manager wants to see which customers’ forecast accuracy </a:t>
            </a:r>
            <a:r>
              <a:rPr lang="en-US" b="1" dirty="0" smtClean="0">
                <a:solidFill>
                  <a:schemeClr val="tx1"/>
                </a:solidFill>
                <a:latin typeface="Arial" panose="020B0604020202020204" pitchFamily="34" charset="0"/>
                <a:cs typeface="Arial" panose="020B0604020202020204" pitchFamily="34" charset="0"/>
              </a:rPr>
              <a:t>for </a:t>
            </a:r>
            <a:r>
              <a:rPr lang="en-US" b="1" dirty="0">
                <a:solidFill>
                  <a:schemeClr val="tx1"/>
                </a:solidFill>
                <a:latin typeface="Arial" panose="020B0604020202020204" pitchFamily="34" charset="0"/>
                <a:cs typeface="Arial" panose="020B0604020202020204" pitchFamily="34" charset="0"/>
              </a:rPr>
              <a:t>2021. Provide a complete </a:t>
            </a:r>
            <a:r>
              <a:rPr lang="en-US" b="1" dirty="0" smtClean="0">
                <a:solidFill>
                  <a:schemeClr val="tx1"/>
                </a:solidFill>
                <a:latin typeface="Arial" panose="020B0604020202020204" pitchFamily="34" charset="0"/>
                <a:cs typeface="Arial" panose="020B0604020202020204" pitchFamily="34" charset="0"/>
              </a:rPr>
              <a:t>report.</a:t>
            </a:r>
            <a:endParaRPr lang="en-US" b="1"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6529137" y="1513055"/>
            <a:ext cx="5662864" cy="2449345"/>
          </a:xfrm>
          <a:prstGeom prst="rect">
            <a:avLst/>
          </a:prstGeom>
        </p:spPr>
      </p:pic>
      <p:pic>
        <p:nvPicPr>
          <p:cNvPr id="5" name="Picture 4"/>
          <p:cNvPicPr>
            <a:picLocks noChangeAspect="1"/>
          </p:cNvPicPr>
          <p:nvPr/>
        </p:nvPicPr>
        <p:blipFill>
          <a:blip r:embed="rId3"/>
          <a:stretch>
            <a:fillRect/>
          </a:stretch>
        </p:blipFill>
        <p:spPr>
          <a:xfrm>
            <a:off x="6529136" y="4138862"/>
            <a:ext cx="5662863" cy="2719138"/>
          </a:xfrm>
          <a:prstGeom prst="rect">
            <a:avLst/>
          </a:prstGeom>
        </p:spPr>
      </p:pic>
      <p:pic>
        <p:nvPicPr>
          <p:cNvPr id="6" name="Picture 5"/>
          <p:cNvPicPr>
            <a:picLocks noChangeAspect="1"/>
          </p:cNvPicPr>
          <p:nvPr/>
        </p:nvPicPr>
        <p:blipFill>
          <a:blip r:embed="rId4"/>
          <a:stretch>
            <a:fillRect/>
          </a:stretch>
        </p:blipFill>
        <p:spPr>
          <a:xfrm>
            <a:off x="0" y="1513055"/>
            <a:ext cx="5534025" cy="2625807"/>
          </a:xfrm>
          <a:prstGeom prst="rect">
            <a:avLst/>
          </a:prstGeom>
        </p:spPr>
      </p:pic>
      <p:pic>
        <p:nvPicPr>
          <p:cNvPr id="7" name="Picture 6"/>
          <p:cNvPicPr>
            <a:picLocks noChangeAspect="1"/>
          </p:cNvPicPr>
          <p:nvPr/>
        </p:nvPicPr>
        <p:blipFill>
          <a:blip r:embed="rId5"/>
          <a:stretch>
            <a:fillRect/>
          </a:stretch>
        </p:blipFill>
        <p:spPr>
          <a:xfrm>
            <a:off x="0" y="4138862"/>
            <a:ext cx="5534025" cy="2719138"/>
          </a:xfrm>
          <a:prstGeom prst="rect">
            <a:avLst/>
          </a:prstGeom>
        </p:spPr>
      </p:pic>
      <p:sp>
        <p:nvSpPr>
          <p:cNvPr id="8" name="Right Arrow 7"/>
          <p:cNvSpPr/>
          <p:nvPr/>
        </p:nvSpPr>
        <p:spPr>
          <a:xfrm>
            <a:off x="5766885" y="3962400"/>
            <a:ext cx="529390" cy="5454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5125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223212"/>
            <a:ext cx="10561304" cy="4771188"/>
          </a:xfrm>
        </p:spPr>
        <p:txBody>
          <a:bodyPr>
            <a:normAutofit/>
          </a:bodyPr>
          <a:lstStyle/>
          <a:p>
            <a:r>
              <a:rPr lang="en-US" sz="2400" dirty="0" smtClean="0">
                <a:latin typeface="Arial" panose="020B0604020202020204" pitchFamily="34" charset="0"/>
                <a:cs typeface="Arial" panose="020B0604020202020204" pitchFamily="34" charset="0"/>
              </a:rPr>
              <a:t>Company </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Business Model</a:t>
            </a:r>
            <a:br>
              <a:rPr lang="en-US" sz="2400" dirty="0" smtClean="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a:r>
            <a:br>
              <a:rPr lang="en-US" sz="2400" dirty="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Problem Statement </a:t>
            </a:r>
            <a:br>
              <a:rPr lang="en-US" sz="2400" dirty="0" smtClean="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a:r>
            <a:br>
              <a:rPr lang="en-US" sz="2400" dirty="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Project Summary</a:t>
            </a:r>
            <a:br>
              <a:rPr lang="en-US" sz="2400" dirty="0" smtClean="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a:r>
            <a:br>
              <a:rPr lang="en-US" sz="2400" dirty="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Report </a:t>
            </a:r>
            <a:br>
              <a:rPr lang="en-US" sz="2400" dirty="0" smtClean="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a:r>
            <a:br>
              <a:rPr lang="en-US" sz="2400" dirty="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Conclusion </a:t>
            </a:r>
            <a:endParaRPr lang="en-US" sz="2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0"/>
            <a:ext cx="12192000" cy="1223211"/>
          </a:xfrm>
        </p:spPr>
        <p:txBody>
          <a:bodyPr>
            <a:normAutofit/>
          </a:bodyPr>
          <a:lstStyle/>
          <a:p>
            <a:r>
              <a:rPr lang="en-US" sz="4800" dirty="0" smtClean="0">
                <a:solidFill>
                  <a:schemeClr val="tx1"/>
                </a:solidFill>
                <a:latin typeface="Arial" panose="020B0604020202020204" pitchFamily="34" charset="0"/>
                <a:cs typeface="Arial" panose="020B0604020202020204" pitchFamily="34" charset="0"/>
              </a:rPr>
              <a:t>Objectives</a:t>
            </a:r>
            <a:endParaRPr lang="en-US" sz="4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9758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043" y="1876925"/>
            <a:ext cx="11219030" cy="3769895"/>
          </a:xfrm>
        </p:spPr>
        <p:txBody>
          <a:bodyPr>
            <a:normAutofit/>
          </a:bodyPr>
          <a:lstStyle/>
          <a:p>
            <a:r>
              <a:rPr lang="en-US" sz="2800" dirty="0">
                <a:latin typeface="Arial" panose="020B0604020202020204" pitchFamily="34" charset="0"/>
                <a:cs typeface="Arial" panose="020B0604020202020204" pitchFamily="34" charset="0"/>
              </a:rPr>
              <a:t>AtliQ Hardware is a company </a:t>
            </a:r>
            <a:r>
              <a:rPr lang="en-US" sz="2800" dirty="0" smtClean="0">
                <a:latin typeface="Arial" panose="020B0604020202020204" pitchFamily="34" charset="0"/>
                <a:cs typeface="Arial" panose="020B0604020202020204" pitchFamily="34" charset="0"/>
              </a:rPr>
              <a:t>that </a:t>
            </a:r>
            <a:r>
              <a:rPr lang="en-US" sz="2800" dirty="0">
                <a:latin typeface="Arial" panose="020B0604020202020204" pitchFamily="34" charset="0"/>
                <a:cs typeface="Arial" panose="020B0604020202020204" pitchFamily="34" charset="0"/>
              </a:rPr>
              <a:t>supplies computer hardware and peripherals to many </a:t>
            </a:r>
            <a:r>
              <a:rPr lang="en-US" sz="2800" dirty="0" smtClean="0">
                <a:latin typeface="Arial" panose="020B0604020202020204" pitchFamily="34" charset="0"/>
                <a:cs typeface="Arial" panose="020B0604020202020204" pitchFamily="34" charset="0"/>
              </a:rPr>
              <a:t>clients </a:t>
            </a:r>
            <a:r>
              <a:rPr lang="en-US" sz="2800" dirty="0">
                <a:latin typeface="Arial" panose="020B0604020202020204" pitchFamily="34" charset="0"/>
                <a:cs typeface="Arial" panose="020B0604020202020204" pitchFamily="34" charset="0"/>
              </a:rPr>
              <a:t>such as surge stores, Nomad </a:t>
            </a:r>
            <a:r>
              <a:rPr lang="en-US" sz="2800" dirty="0" smtClean="0">
                <a:latin typeface="Arial" panose="020B0604020202020204" pitchFamily="34" charset="0"/>
                <a:cs typeface="Arial" panose="020B0604020202020204" pitchFamily="34" charset="0"/>
              </a:rPr>
              <a:t>stores, </a:t>
            </a:r>
            <a:r>
              <a:rPr lang="en-US" sz="2800" dirty="0">
                <a:latin typeface="Arial" panose="020B0604020202020204" pitchFamily="34" charset="0"/>
                <a:cs typeface="Arial" panose="020B0604020202020204" pitchFamily="34" charset="0"/>
              </a:rPr>
              <a:t>etc. across India. AtliQ </a:t>
            </a:r>
            <a:r>
              <a:rPr lang="en-US" sz="2800" dirty="0" smtClean="0">
                <a:latin typeface="Arial" panose="020B0604020202020204" pitchFamily="34" charset="0"/>
                <a:cs typeface="Arial" panose="020B0604020202020204" pitchFamily="34" charset="0"/>
              </a:rPr>
              <a:t>Hardware’s </a:t>
            </a:r>
            <a:r>
              <a:rPr lang="en-US" sz="2800" dirty="0">
                <a:latin typeface="Arial" panose="020B0604020202020204" pitchFamily="34" charset="0"/>
                <a:cs typeface="Arial" panose="020B0604020202020204" pitchFamily="34" charset="0"/>
              </a:rPr>
              <a:t>head office is situated in Delhi, India and they have many regional </a:t>
            </a:r>
            <a:r>
              <a:rPr lang="en-US" sz="2800" dirty="0" smtClean="0">
                <a:latin typeface="Arial" panose="020B0604020202020204" pitchFamily="34" charset="0"/>
                <a:cs typeface="Arial" panose="020B0604020202020204" pitchFamily="34" charset="0"/>
              </a:rPr>
              <a:t>offices throughout India</a:t>
            </a:r>
            <a:r>
              <a:rPr lang="en-US" sz="2800" dirty="0">
                <a:latin typeface="Arial" panose="020B0604020202020204" pitchFamily="34" charset="0"/>
                <a:cs typeface="Arial" panose="020B0604020202020204" pitchFamily="34" charset="0"/>
              </a:rPr>
              <a:t>.</a:t>
            </a:r>
            <a:r>
              <a:rPr lang="en-US" sz="2400" dirty="0" smtClean="0">
                <a:latin typeface="Arial" panose="020B0604020202020204" pitchFamily="34" charset="0"/>
                <a:cs typeface="Arial" panose="020B0604020202020204" pitchFamily="34" charset="0"/>
              </a:rPr>
              <a:t/>
            </a:r>
            <a:br>
              <a:rPr lang="en-US" sz="2400" dirty="0" smtClean="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a:r>
            <a:br>
              <a:rPr lang="en-US" sz="2400"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0"/>
            <a:ext cx="12192000" cy="1207168"/>
          </a:xfrm>
        </p:spPr>
        <p:txBody>
          <a:bodyPr>
            <a:normAutofit/>
          </a:bodyPr>
          <a:lstStyle/>
          <a:p>
            <a:r>
              <a:rPr lang="en-US" sz="4000" b="1" dirty="0" smtClean="0">
                <a:solidFill>
                  <a:schemeClr val="tx1"/>
                </a:solidFill>
                <a:latin typeface="Arial" panose="020B0604020202020204" pitchFamily="34" charset="0"/>
                <a:cs typeface="Arial" panose="020B0604020202020204" pitchFamily="34" charset="0"/>
              </a:rPr>
              <a:t>Company </a:t>
            </a:r>
            <a:endParaRPr lang="en-US" sz="40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6671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70020"/>
            <a:ext cx="12192000" cy="6087979"/>
          </a:xfrm>
          <a:prstGeom prst="rect">
            <a:avLst/>
          </a:prstGeom>
        </p:spPr>
      </p:pic>
      <p:sp>
        <p:nvSpPr>
          <p:cNvPr id="5" name="Title 4"/>
          <p:cNvSpPr>
            <a:spLocks noGrp="1"/>
          </p:cNvSpPr>
          <p:nvPr>
            <p:ph type="title"/>
          </p:nvPr>
        </p:nvSpPr>
        <p:spPr>
          <a:xfrm>
            <a:off x="0" y="-1"/>
            <a:ext cx="8534400" cy="770021"/>
          </a:xfrm>
        </p:spPr>
        <p:txBody>
          <a:bodyPr/>
          <a:lstStyle/>
          <a:p>
            <a:r>
              <a:rPr lang="en-US" b="1" dirty="0" smtClean="0">
                <a:latin typeface="Arial" panose="020B0604020202020204" pitchFamily="34" charset="0"/>
                <a:cs typeface="Arial" panose="020B0604020202020204" pitchFamily="34" charset="0"/>
              </a:rPr>
              <a:t>Business Model</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6036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62526"/>
          </a:xfrm>
        </p:spPr>
        <p:txBody>
          <a:bodyPr/>
          <a:lstStyle/>
          <a:p>
            <a:r>
              <a:rPr lang="en-US" b="1" dirty="0" smtClean="0">
                <a:latin typeface="Arial" panose="020B0604020202020204" pitchFamily="34" charset="0"/>
                <a:cs typeface="Arial" panose="020B0604020202020204" pitchFamily="34" charset="0"/>
              </a:rPr>
              <a:t>Problem STATEMENT AND Project Summary</a:t>
            </a:r>
            <a:endParaRPr lang="en-US" b="1" dirty="0">
              <a:latin typeface="Arial" panose="020B0604020202020204" pitchFamily="34" charset="0"/>
              <a:cs typeface="Arial" panose="020B0604020202020204" pitchFamily="34" charset="0"/>
            </a:endParaRPr>
          </a:p>
        </p:txBody>
      </p:sp>
      <p:sp>
        <p:nvSpPr>
          <p:cNvPr id="5" name="Text Placeholder 4"/>
          <p:cNvSpPr>
            <a:spLocks noGrp="1"/>
          </p:cNvSpPr>
          <p:nvPr>
            <p:ph type="body" idx="1"/>
          </p:nvPr>
        </p:nvSpPr>
        <p:spPr>
          <a:xfrm>
            <a:off x="152400" y="4090738"/>
            <a:ext cx="12039600" cy="1812758"/>
          </a:xfrm>
        </p:spPr>
        <p:txBody>
          <a:bodyPr>
            <a:normAutofit/>
          </a:bodyPr>
          <a:lstStyle/>
          <a:p>
            <a:pPr algn="just"/>
            <a:r>
              <a:rPr lang="en-US" sz="3200" dirty="0" smtClean="0">
                <a:solidFill>
                  <a:srgbClr val="002060"/>
                </a:solidFill>
                <a:latin typeface="Arial" panose="020B0604020202020204" pitchFamily="34" charset="0"/>
                <a:cs typeface="Arial" panose="020B0604020202020204" pitchFamily="34" charset="0"/>
              </a:rPr>
              <a:t>Project Summary </a:t>
            </a:r>
            <a:r>
              <a:rPr lang="en-US" sz="3200" dirty="0" smtClean="0">
                <a:solidFill>
                  <a:schemeClr val="tx1"/>
                </a:solidFill>
                <a:latin typeface="Arial" panose="020B0604020202020204" pitchFamily="34" charset="0"/>
                <a:cs typeface="Arial" panose="020B0604020202020204" pitchFamily="34" charset="0"/>
              </a:rPr>
              <a:t>- </a:t>
            </a:r>
            <a:r>
              <a:rPr lang="en-US" sz="2800" dirty="0">
                <a:solidFill>
                  <a:schemeClr val="tx1"/>
                </a:solidFill>
                <a:latin typeface="Arial" panose="020B0604020202020204" pitchFamily="34" charset="0"/>
                <a:cs typeface="Arial" panose="020B0604020202020204" pitchFamily="34" charset="0"/>
              </a:rPr>
              <a:t>In this project, my focus will be on analyzing a dataset </a:t>
            </a:r>
            <a:r>
              <a:rPr lang="en-US" sz="2800" dirty="0" smtClean="0">
                <a:solidFill>
                  <a:schemeClr val="tx1"/>
                </a:solidFill>
                <a:latin typeface="Arial" panose="020B0604020202020204" pitchFamily="34" charset="0"/>
                <a:cs typeface="Arial" panose="020B0604020202020204" pitchFamily="34" charset="0"/>
              </a:rPr>
              <a:t>and gaining the top performer for the company according to the fiscal year.</a:t>
            </a:r>
            <a:endParaRPr lang="en-US" sz="2800" dirty="0">
              <a:solidFill>
                <a:schemeClr val="tx1"/>
              </a:solidFill>
              <a:latin typeface="Arial" panose="020B0604020202020204" pitchFamily="34" charset="0"/>
              <a:cs typeface="Arial" panose="020B0604020202020204" pitchFamily="34" charset="0"/>
            </a:endParaRPr>
          </a:p>
        </p:txBody>
      </p:sp>
      <p:sp>
        <p:nvSpPr>
          <p:cNvPr id="6" name="Text Placeholder 4"/>
          <p:cNvSpPr txBox="1">
            <a:spLocks/>
          </p:cNvSpPr>
          <p:nvPr/>
        </p:nvSpPr>
        <p:spPr>
          <a:xfrm>
            <a:off x="152400" y="1419726"/>
            <a:ext cx="12039600" cy="221381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just"/>
            <a:r>
              <a:rPr lang="en-US" sz="3200" dirty="0" smtClean="0">
                <a:solidFill>
                  <a:srgbClr val="002060"/>
                </a:solidFill>
                <a:latin typeface="Arial" panose="020B0604020202020204" pitchFamily="34" charset="0"/>
                <a:cs typeface="Arial" panose="020B0604020202020204" pitchFamily="34" charset="0"/>
              </a:rPr>
              <a:t>Problem Statement </a:t>
            </a:r>
            <a:r>
              <a:rPr lang="en-US" sz="3200" dirty="0" smtClean="0">
                <a:solidFill>
                  <a:schemeClr val="tx1"/>
                </a:solidFill>
                <a:latin typeface="Arial" panose="020B0604020202020204" pitchFamily="34" charset="0"/>
                <a:cs typeface="Arial" panose="020B0604020202020204" pitchFamily="34" charset="0"/>
              </a:rPr>
              <a:t>- </a:t>
            </a:r>
            <a:r>
              <a:rPr lang="en-US" sz="2800" dirty="0" smtClean="0">
                <a:solidFill>
                  <a:schemeClr val="tx1"/>
                </a:solidFill>
                <a:latin typeface="Arial" panose="020B0604020202020204" pitchFamily="34" charset="0"/>
                <a:cs typeface="Arial" panose="020B0604020202020204" pitchFamily="34" charset="0"/>
              </a:rPr>
              <a:t>Atliq Hardware a leading computer hardware producer faced a challenge and they want to gain insights into their top customers, Products, and Market according to fiscal years for the performance check.</a:t>
            </a:r>
            <a:endParaRPr lang="en-US" sz="4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6644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07063"/>
          </a:xfrm>
        </p:spPr>
        <p:txBody>
          <a:bodyPr/>
          <a:lstStyle/>
          <a:p>
            <a:pPr algn="just"/>
            <a:r>
              <a:rPr lang="en-US" b="1" dirty="0" smtClean="0">
                <a:latin typeface="Arial" panose="020B0604020202020204" pitchFamily="34" charset="0"/>
                <a:cs typeface="Arial" panose="020B0604020202020204" pitchFamily="34" charset="0"/>
              </a:rPr>
              <a:t>REPORT</a:t>
            </a:r>
            <a:endParaRPr lang="en-US" b="1"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3850104" y="1519989"/>
            <a:ext cx="1491917" cy="637673"/>
          </a:xfrm>
        </p:spPr>
        <p:txBody>
          <a:bodyPr>
            <a:normAutofit/>
          </a:bodyPr>
          <a:lstStyle/>
          <a:p>
            <a:r>
              <a:rPr lang="en-US" sz="2000" b="1" dirty="0" smtClean="0">
                <a:latin typeface="Arial" panose="020B0604020202020204" pitchFamily="34" charset="0"/>
                <a:cs typeface="Arial" panose="020B0604020202020204" pitchFamily="34" charset="0"/>
              </a:rPr>
              <a:t>Tables </a:t>
            </a:r>
            <a:endParaRPr lang="en-US" sz="2000" b="1" dirty="0">
              <a:latin typeface="Arial" panose="020B0604020202020204" pitchFamily="34" charset="0"/>
              <a:cs typeface="Arial" panose="020B0604020202020204" pitchFamily="34" charset="0"/>
            </a:endParaRPr>
          </a:p>
        </p:txBody>
      </p:sp>
      <p:sp>
        <p:nvSpPr>
          <p:cNvPr id="4" name="Right Arrow 3"/>
          <p:cNvSpPr/>
          <p:nvPr/>
        </p:nvSpPr>
        <p:spPr>
          <a:xfrm>
            <a:off x="2885155" y="1626267"/>
            <a:ext cx="834190" cy="3208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2"/>
          <p:cNvSpPr txBox="1">
            <a:spLocks/>
          </p:cNvSpPr>
          <p:nvPr/>
        </p:nvSpPr>
        <p:spPr>
          <a:xfrm>
            <a:off x="152400" y="1519990"/>
            <a:ext cx="2732755" cy="63767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2000" b="1" dirty="0" smtClean="0">
                <a:latin typeface="Arial" panose="020B0604020202020204" pitchFamily="34" charset="0"/>
                <a:cs typeface="Arial" panose="020B0604020202020204" pitchFamily="34" charset="0"/>
              </a:rPr>
              <a:t>Database gdb0041</a:t>
            </a:r>
            <a:endParaRPr lang="en-US" sz="2000" b="1" dirty="0">
              <a:latin typeface="Arial" panose="020B0604020202020204" pitchFamily="34" charset="0"/>
              <a:cs typeface="Arial" panose="020B0604020202020204" pitchFamily="34" charset="0"/>
            </a:endParaRPr>
          </a:p>
        </p:txBody>
      </p:sp>
      <p:sp>
        <p:nvSpPr>
          <p:cNvPr id="6" name="Right Arrow 5"/>
          <p:cNvSpPr/>
          <p:nvPr/>
        </p:nvSpPr>
        <p:spPr>
          <a:xfrm>
            <a:off x="5047664" y="1626267"/>
            <a:ext cx="850232" cy="3208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2"/>
          <p:cNvSpPr txBox="1">
            <a:spLocks/>
          </p:cNvSpPr>
          <p:nvPr/>
        </p:nvSpPr>
        <p:spPr>
          <a:xfrm>
            <a:off x="6753726" y="1519989"/>
            <a:ext cx="3818021" cy="4864769"/>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2000" b="1" dirty="0" smtClean="0">
                <a:latin typeface="Arial" panose="020B0604020202020204" pitchFamily="34" charset="0"/>
                <a:cs typeface="Arial" panose="020B0604020202020204" pitchFamily="34" charset="0"/>
              </a:rPr>
              <a:t>Dim_customer</a:t>
            </a:r>
          </a:p>
          <a:p>
            <a:r>
              <a:rPr lang="en-US" sz="2000" b="1" dirty="0" smtClean="0">
                <a:latin typeface="Arial" panose="020B0604020202020204" pitchFamily="34" charset="0"/>
                <a:cs typeface="Arial" panose="020B0604020202020204" pitchFamily="34" charset="0"/>
              </a:rPr>
              <a:t>Dim_product</a:t>
            </a:r>
          </a:p>
          <a:p>
            <a:r>
              <a:rPr lang="en-US" sz="2000" b="1" dirty="0" smtClean="0">
                <a:latin typeface="Arial" panose="020B0604020202020204" pitchFamily="34" charset="0"/>
                <a:cs typeface="Arial" panose="020B0604020202020204" pitchFamily="34" charset="0"/>
              </a:rPr>
              <a:t>Dim_date</a:t>
            </a:r>
          </a:p>
          <a:p>
            <a:r>
              <a:rPr lang="en-US" sz="2000" b="1" dirty="0" smtClean="0">
                <a:latin typeface="Arial" panose="020B0604020202020204" pitchFamily="34" charset="0"/>
                <a:cs typeface="Arial" panose="020B0604020202020204" pitchFamily="34" charset="0"/>
              </a:rPr>
              <a:t>Fact_forecaste_montly</a:t>
            </a:r>
          </a:p>
          <a:p>
            <a:r>
              <a:rPr lang="en-US" sz="2000" b="1" dirty="0" smtClean="0">
                <a:latin typeface="Arial" panose="020B0604020202020204" pitchFamily="34" charset="0"/>
                <a:cs typeface="Arial" panose="020B0604020202020204" pitchFamily="34" charset="0"/>
              </a:rPr>
              <a:t>Fact_freight_cost</a:t>
            </a:r>
          </a:p>
          <a:p>
            <a:r>
              <a:rPr lang="en-US" sz="2000" b="1" dirty="0" smtClean="0">
                <a:latin typeface="Arial" panose="020B0604020202020204" pitchFamily="34" charset="0"/>
                <a:cs typeface="Arial" panose="020B0604020202020204" pitchFamily="34" charset="0"/>
              </a:rPr>
              <a:t>Fact_gross_price</a:t>
            </a:r>
          </a:p>
          <a:p>
            <a:r>
              <a:rPr lang="en-US" sz="2000" b="1" dirty="0" smtClean="0">
                <a:latin typeface="Arial" panose="020B0604020202020204" pitchFamily="34" charset="0"/>
                <a:cs typeface="Arial" panose="020B0604020202020204" pitchFamily="34" charset="0"/>
              </a:rPr>
              <a:t>Fact_manufacturing_cost</a:t>
            </a:r>
          </a:p>
          <a:p>
            <a:r>
              <a:rPr lang="en-US" sz="2000" b="1" dirty="0" smtClean="0">
                <a:latin typeface="Arial" panose="020B0604020202020204" pitchFamily="34" charset="0"/>
                <a:cs typeface="Arial" panose="020B0604020202020204" pitchFamily="34" charset="0"/>
              </a:rPr>
              <a:t>Fact_post_invoice_deduction</a:t>
            </a:r>
          </a:p>
          <a:p>
            <a:r>
              <a:rPr lang="en-US" sz="2000" b="1" dirty="0" smtClean="0">
                <a:latin typeface="Arial" panose="020B0604020202020204" pitchFamily="34" charset="0"/>
                <a:cs typeface="Arial" panose="020B0604020202020204" pitchFamily="34" charset="0"/>
              </a:rPr>
              <a:t>Fact_pre_invoice_deduction</a:t>
            </a:r>
          </a:p>
          <a:p>
            <a:r>
              <a:rPr lang="en-US" sz="2000" b="1" dirty="0" smtClean="0">
                <a:latin typeface="Arial" panose="020B0604020202020204" pitchFamily="34" charset="0"/>
                <a:cs typeface="Arial" panose="020B0604020202020204" pitchFamily="34" charset="0"/>
              </a:rPr>
              <a:t>Fact_sales_montly</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2246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53979"/>
          </a:xfrm>
        </p:spPr>
        <p:txBody>
          <a:bodyPr>
            <a:normAutofit/>
          </a:bodyPr>
          <a:lstStyle/>
          <a:p>
            <a:r>
              <a:rPr lang="en-US" sz="2800" dirty="0">
                <a:latin typeface="Arial" panose="020B0604020202020204" pitchFamily="34" charset="0"/>
                <a:cs typeface="Arial" panose="020B0604020202020204" pitchFamily="34" charset="0"/>
              </a:rPr>
              <a:t>Total Gross Sales amount In </a:t>
            </a:r>
            <a:r>
              <a:rPr lang="en-US" sz="2800" dirty="0" smtClean="0">
                <a:latin typeface="Arial" panose="020B0604020202020204" pitchFamily="34" charset="0"/>
                <a:cs typeface="Arial" panose="020B0604020202020204" pitchFamily="34" charset="0"/>
              </a:rPr>
              <a:t>Every </a:t>
            </a:r>
            <a:r>
              <a:rPr lang="en-US" sz="2800" dirty="0">
                <a:latin typeface="Arial" panose="020B0604020202020204" pitchFamily="34" charset="0"/>
                <a:cs typeface="Arial" panose="020B0604020202020204" pitchFamily="34" charset="0"/>
              </a:rPr>
              <a:t>year from Croma</a:t>
            </a:r>
          </a:p>
        </p:txBody>
      </p:sp>
      <p:pic>
        <p:nvPicPr>
          <p:cNvPr id="4" name="Picture 3"/>
          <p:cNvPicPr>
            <a:picLocks noChangeAspect="1"/>
          </p:cNvPicPr>
          <p:nvPr/>
        </p:nvPicPr>
        <p:blipFill>
          <a:blip r:embed="rId2"/>
          <a:stretch>
            <a:fillRect/>
          </a:stretch>
        </p:blipFill>
        <p:spPr>
          <a:xfrm>
            <a:off x="0" y="1019174"/>
            <a:ext cx="5502442" cy="4804109"/>
          </a:xfrm>
          <a:prstGeom prst="rect">
            <a:avLst/>
          </a:prstGeom>
        </p:spPr>
      </p:pic>
      <p:pic>
        <p:nvPicPr>
          <p:cNvPr id="5" name="Picture 4"/>
          <p:cNvPicPr>
            <a:picLocks noChangeAspect="1"/>
          </p:cNvPicPr>
          <p:nvPr/>
        </p:nvPicPr>
        <p:blipFill>
          <a:blip r:embed="rId3"/>
          <a:stretch>
            <a:fillRect/>
          </a:stretch>
        </p:blipFill>
        <p:spPr>
          <a:xfrm>
            <a:off x="7796463" y="1892968"/>
            <a:ext cx="4395537" cy="3449053"/>
          </a:xfrm>
          <a:prstGeom prst="rect">
            <a:avLst/>
          </a:prstGeom>
        </p:spPr>
      </p:pic>
      <p:sp>
        <p:nvSpPr>
          <p:cNvPr id="6" name="Right Arrow 5"/>
          <p:cNvSpPr/>
          <p:nvPr/>
        </p:nvSpPr>
        <p:spPr>
          <a:xfrm>
            <a:off x="6160168" y="3192379"/>
            <a:ext cx="1090864" cy="9304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5380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811"/>
          </a:xfrm>
        </p:spPr>
        <p:txBody>
          <a:bodyPr/>
          <a:lstStyle/>
          <a:p>
            <a:r>
              <a:rPr lang="en-US" dirty="0" smtClean="0"/>
              <a:t>Use of Stored Procedures </a:t>
            </a:r>
            <a:endParaRPr lang="en-US" dirty="0"/>
          </a:p>
        </p:txBody>
      </p:sp>
      <p:sp>
        <p:nvSpPr>
          <p:cNvPr id="3" name="Text Placeholder 2"/>
          <p:cNvSpPr>
            <a:spLocks noGrp="1"/>
          </p:cNvSpPr>
          <p:nvPr>
            <p:ph type="body" idx="1"/>
          </p:nvPr>
        </p:nvSpPr>
        <p:spPr>
          <a:xfrm>
            <a:off x="-1" y="934452"/>
            <a:ext cx="3144253" cy="413084"/>
          </a:xfrm>
        </p:spPr>
        <p:txBody>
          <a:bodyPr>
            <a:normAutofit/>
          </a:bodyPr>
          <a:lstStyle/>
          <a:p>
            <a:r>
              <a:rPr lang="en-US" b="1" dirty="0" smtClean="0">
                <a:solidFill>
                  <a:srgbClr val="002060"/>
                </a:solidFill>
                <a:latin typeface="Arial" panose="020B0604020202020204" pitchFamily="34" charset="0"/>
                <a:cs typeface="Arial" panose="020B0604020202020204" pitchFamily="34" charset="0"/>
              </a:rPr>
              <a:t>Top 10 Market by net sales</a:t>
            </a:r>
            <a:endParaRPr lang="en-US" b="1" dirty="0">
              <a:solidFill>
                <a:srgbClr val="00206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 y="1347536"/>
            <a:ext cx="5775158" cy="4684296"/>
          </a:xfrm>
          <a:prstGeom prst="rect">
            <a:avLst/>
          </a:prstGeom>
        </p:spPr>
      </p:pic>
      <p:sp>
        <p:nvSpPr>
          <p:cNvPr id="5" name="Right Arrow 4"/>
          <p:cNvSpPr/>
          <p:nvPr/>
        </p:nvSpPr>
        <p:spPr>
          <a:xfrm>
            <a:off x="6430753" y="3224463"/>
            <a:ext cx="1187116" cy="9304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8273464" y="1347537"/>
            <a:ext cx="3709989" cy="4684296"/>
          </a:xfrm>
          <a:prstGeom prst="rect">
            <a:avLst/>
          </a:prstGeom>
        </p:spPr>
      </p:pic>
    </p:spTree>
    <p:extLst>
      <p:ext uri="{BB962C8B-B14F-4D97-AF65-F5344CB8AC3E}">
        <p14:creationId xmlns:p14="http://schemas.microsoft.com/office/powerpoint/2010/main" val="880247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3438608" cy="381000"/>
          </a:xfrm>
        </p:spPr>
        <p:txBody>
          <a:bodyPr/>
          <a:lstStyle/>
          <a:p>
            <a:r>
              <a:rPr lang="en-US" b="1" dirty="0" smtClean="0">
                <a:latin typeface="Arial" panose="020B0604020202020204" pitchFamily="34" charset="0"/>
                <a:cs typeface="Arial" panose="020B0604020202020204" pitchFamily="34" charset="0"/>
              </a:rPr>
              <a:t>TOP 10 products by Net Sales</a:t>
            </a:r>
            <a:endParaRPr lang="en-US" b="1" dirty="0">
              <a:latin typeface="Arial" panose="020B0604020202020204" pitchFamily="34" charset="0"/>
              <a:cs typeface="Arial" panose="020B0604020202020204" pitchFamily="34" charset="0"/>
            </a:endParaRPr>
          </a:p>
        </p:txBody>
      </p:sp>
      <p:sp>
        <p:nvSpPr>
          <p:cNvPr id="4" name="Text Placeholder 2"/>
          <p:cNvSpPr txBox="1">
            <a:spLocks/>
          </p:cNvSpPr>
          <p:nvPr/>
        </p:nvSpPr>
        <p:spPr>
          <a:xfrm>
            <a:off x="8454189" y="0"/>
            <a:ext cx="3737811" cy="381000"/>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b="1" dirty="0" smtClean="0">
                <a:latin typeface="Arial" panose="020B0604020202020204" pitchFamily="34" charset="0"/>
                <a:cs typeface="Arial" panose="020B0604020202020204" pitchFamily="34" charset="0"/>
              </a:rPr>
              <a:t>TOP 10 Customers by Net Sales</a:t>
            </a:r>
            <a:endParaRPr lang="en-US"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 y="501065"/>
            <a:ext cx="5919537" cy="3365082"/>
          </a:xfrm>
          <a:prstGeom prst="rect">
            <a:avLst/>
          </a:prstGeom>
        </p:spPr>
      </p:pic>
      <p:pic>
        <p:nvPicPr>
          <p:cNvPr id="6" name="Picture 5"/>
          <p:cNvPicPr>
            <a:picLocks noChangeAspect="1"/>
          </p:cNvPicPr>
          <p:nvPr/>
        </p:nvPicPr>
        <p:blipFill>
          <a:blip r:embed="rId3"/>
          <a:stretch>
            <a:fillRect/>
          </a:stretch>
        </p:blipFill>
        <p:spPr>
          <a:xfrm>
            <a:off x="6112043" y="501065"/>
            <a:ext cx="6079958" cy="3365082"/>
          </a:xfrm>
          <a:prstGeom prst="rect">
            <a:avLst/>
          </a:prstGeom>
        </p:spPr>
      </p:pic>
      <p:sp>
        <p:nvSpPr>
          <p:cNvPr id="7" name="Down Arrow 6"/>
          <p:cNvSpPr/>
          <p:nvPr/>
        </p:nvSpPr>
        <p:spPr>
          <a:xfrm>
            <a:off x="2727156" y="4106779"/>
            <a:ext cx="465221" cy="3529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9320463" y="4106779"/>
            <a:ext cx="529390" cy="3529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stretch>
            <a:fillRect/>
          </a:stretch>
        </p:blipFill>
        <p:spPr>
          <a:xfrm>
            <a:off x="1042734" y="4668253"/>
            <a:ext cx="3834063" cy="1828800"/>
          </a:xfrm>
          <a:prstGeom prst="rect">
            <a:avLst/>
          </a:prstGeom>
        </p:spPr>
      </p:pic>
      <p:pic>
        <p:nvPicPr>
          <p:cNvPr id="10" name="Picture 9"/>
          <p:cNvPicPr>
            <a:picLocks noChangeAspect="1"/>
          </p:cNvPicPr>
          <p:nvPr/>
        </p:nvPicPr>
        <p:blipFill>
          <a:blip r:embed="rId5"/>
          <a:stretch>
            <a:fillRect/>
          </a:stretch>
        </p:blipFill>
        <p:spPr>
          <a:xfrm>
            <a:off x="7846595" y="4668253"/>
            <a:ext cx="3639552" cy="1828800"/>
          </a:xfrm>
          <a:prstGeom prst="rect">
            <a:avLst/>
          </a:prstGeom>
        </p:spPr>
      </p:pic>
    </p:spTree>
    <p:extLst>
      <p:ext uri="{BB962C8B-B14F-4D97-AF65-F5344CB8AC3E}">
        <p14:creationId xmlns:p14="http://schemas.microsoft.com/office/powerpoint/2010/main" val="27571328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248</TotalTime>
  <Words>253</Words>
  <Application>Microsoft Office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Slice</vt:lpstr>
      <vt:lpstr>SQL Project </vt:lpstr>
      <vt:lpstr>Company   Business Model  Problem Statement   Project Summary  Report   Conclusion </vt:lpstr>
      <vt:lpstr>AtliQ Hardware is a company that supplies computer hardware and peripherals to many clients such as surge stores, Nomad stores, etc. across India. AtliQ Hardware’s head office is situated in Delhi, India and they have many regional offices throughout India.  </vt:lpstr>
      <vt:lpstr>Business Model</vt:lpstr>
      <vt:lpstr>Problem STATEMENT AND Project Summary</vt:lpstr>
      <vt:lpstr>REPORT</vt:lpstr>
      <vt:lpstr>Total Gross Sales amount In Every year from Croma</vt:lpstr>
      <vt:lpstr>Use of Stored Procedures </vt:lpstr>
      <vt:lpstr>PowerPoint Presentation</vt:lpstr>
      <vt:lpstr>Use of Views</vt:lpstr>
      <vt:lpstr>Retrieve the top 2 markets in every region by their gross sales amount in FY=2021.</vt:lpstr>
      <vt:lpstr>Region-wise market share visuals </vt:lpstr>
      <vt:lpstr>PowerPoint Presentation</vt:lpstr>
      <vt:lpstr>Supply Chain Analytics </vt:lpstr>
    </vt:vector>
  </TitlesOfParts>
  <Company>Pace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ProJECT</dc:title>
  <dc:creator>expert</dc:creator>
  <cp:lastModifiedBy>expert</cp:lastModifiedBy>
  <cp:revision>22</cp:revision>
  <dcterms:created xsi:type="dcterms:W3CDTF">2024-04-28T10:18:50Z</dcterms:created>
  <dcterms:modified xsi:type="dcterms:W3CDTF">2024-04-28T14:37:03Z</dcterms:modified>
</cp:coreProperties>
</file>