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erriweather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Sans-bold.fntdata"/><Relationship Id="rId14" Type="http://schemas.openxmlformats.org/officeDocument/2006/relationships/font" Target="fonts/MerriweatherSans-regular.fntdata"/><Relationship Id="rId17" Type="http://schemas.openxmlformats.org/officeDocument/2006/relationships/font" Target="fonts/MerriweatherSans-boldItalic.fntdata"/><Relationship Id="rId16" Type="http://schemas.openxmlformats.org/officeDocument/2006/relationships/font" Target="fonts/Merriweather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92575a79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c92575a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c92575a79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3f6fbca884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3f6fbca88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3f6fbca884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235e06b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235e06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3e235e06b4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e8df075f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e8df075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3e8df075f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e8df075f2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e8df075f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3e8df075f2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235e06b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235e06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3e235e06b4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610d7fad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610d7fa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40610d7fad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e235e06b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e235e06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e235e06b4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824333"/>
            <a:ext cx="68139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2575258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with slide header">
  <p:cSld name="Content slide with slide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1250" y="1748116"/>
            <a:ext cx="79893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51252" y="862204"/>
            <a:ext cx="79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100"/>
              <a:buFont typeface="Georgia"/>
              <a:buNone/>
              <a:defRPr b="0" i="0" sz="21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1250032"/>
            <a:ext cx="7766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82600" y="2518947"/>
            <a:ext cx="77406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041995"/>
            <a:ext cx="3008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575050" y="1041995"/>
            <a:ext cx="45372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57200" y="1531651"/>
            <a:ext cx="30084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68325" y="2017295"/>
            <a:ext cx="77724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68325" y="1019341"/>
            <a:ext cx="7772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72051"/>
            <a:ext cx="74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2097755"/>
            <a:ext cx="37179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175125" y="2097754"/>
            <a:ext cx="37464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81000" y="3729789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8"/>
          <p:cNvSpPr/>
          <p:nvPr>
            <p:ph idx="2" type="pic"/>
          </p:nvPr>
        </p:nvSpPr>
        <p:spPr>
          <a:xfrm>
            <a:off x="381000" y="358775"/>
            <a:ext cx="5486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D63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D63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D63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1000" y="4296527"/>
            <a:ext cx="548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7368" y="530726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808079"/>
            <a:ext cx="82296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74508" y="0"/>
            <a:ext cx="2869491" cy="237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362" y="5641203"/>
            <a:ext cx="9170735" cy="133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50" y="5997012"/>
            <a:ext cx="2011125" cy="61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Z9U9eEgw2Wn6y7Lm52-jZ4n8rLDD9G1u/view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824325"/>
            <a:ext cx="7678500" cy="270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Sentien Payload Delivery System 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24600"/>
            <a:ext cx="7325700" cy="1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100"/>
              <a:t>Berkeley Engineering Solutions</a:t>
            </a:r>
            <a:endParaRPr sz="31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600"/>
              <a:t>Spring 2023 </a:t>
            </a:r>
            <a:endParaRPr sz="26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600"/>
              <a:t>Khaled, Asusena, </a:t>
            </a:r>
            <a:r>
              <a:rPr lang="en-US" sz="2600"/>
              <a:t>Reagan</a:t>
            </a:r>
            <a:r>
              <a:rPr lang="en-US" sz="2600"/>
              <a:t>, Aashrith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1250" y="1748116"/>
            <a:ext cx="79893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77352" y="57150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Full Project Assembly</a:t>
            </a:r>
            <a:endParaRPr sz="2700"/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 b="14518" l="17512" r="20298" t="7594"/>
          <a:stretch/>
        </p:blipFill>
        <p:spPr>
          <a:xfrm>
            <a:off x="402025" y="1335000"/>
            <a:ext cx="4220599" cy="35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b="8190" l="29607" r="11834" t="40906"/>
          <a:stretch/>
        </p:blipFill>
        <p:spPr>
          <a:xfrm>
            <a:off x="4879550" y="1810488"/>
            <a:ext cx="3944879" cy="257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551252" y="18975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Container </a:t>
            </a:r>
            <a:r>
              <a:rPr lang="en-US" sz="2700"/>
              <a:t>Subsystem</a:t>
            </a:r>
            <a:endParaRPr sz="2700"/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577350" y="953250"/>
            <a:ext cx="73788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5x ¼” acrylic panels assembled together with brackets and bolts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Laser cut for proper size and bolt holes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Circular hole in the bottom panel to fit the active 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paneling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 system (circular rim of bucket; See next slide)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Two holes to attach rope from trailer for extra support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45017" l="37113" r="17084" t="7121"/>
          <a:stretch/>
        </p:blipFill>
        <p:spPr>
          <a:xfrm>
            <a:off x="577350" y="2810725"/>
            <a:ext cx="3232626" cy="27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 rotWithShape="1">
          <a:blip r:embed="rId4">
            <a:alphaModFix/>
          </a:blip>
          <a:srcRect b="26753" l="6455" r="8263" t="5205"/>
          <a:stretch/>
        </p:blipFill>
        <p:spPr>
          <a:xfrm>
            <a:off x="3927225" y="2866213"/>
            <a:ext cx="4923700" cy="26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551252" y="18975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Active Funneling </a:t>
            </a:r>
            <a:r>
              <a:rPr lang="en-US" sz="2700"/>
              <a:t>Subsystem</a:t>
            </a:r>
            <a:endParaRPr sz="2700"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19875" y="953250"/>
            <a:ext cx="78954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 passive funnel that connects the container to tubing would jam as multiple tennis balls would clog together near the narrow end of the funnel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The active funnel system solves that by letting one ball into the tube at a time.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Steel bucket with a hole on the bottom.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Integrated spinning plate with 4 cutouts for balls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As balls fall into the bucket, they fill the slots in the plate, which spins and thus drops one ball into the hole at a time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Spinning plate powered by: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30 rpm, 12 volt DC motor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3 Li-ion 3.7 volt batteries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Arduino Uno + L298N Motor Drive Controller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To support weight of tennis balls, 4 ball transfers placed under the spinning plate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Housing for electronics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551252" y="18975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Active Funneling Subsystem</a:t>
            </a:r>
            <a:endParaRPr sz="27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651"/>
            <a:ext cx="6793625" cy="4127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/>
          <p:nvPr/>
        </p:nvCxnSpPr>
        <p:spPr>
          <a:xfrm flipH="1">
            <a:off x="4635475" y="3990100"/>
            <a:ext cx="2885100" cy="855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5405675" y="1361825"/>
            <a:ext cx="1662600" cy="4890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 flipH="1">
            <a:off x="4342325" y="2376450"/>
            <a:ext cx="2701500" cy="1833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 flipH="1">
            <a:off x="3853075" y="3513350"/>
            <a:ext cx="3618600" cy="1467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3889900" y="2926575"/>
            <a:ext cx="3300600" cy="978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7043825" y="1105650"/>
            <a:ext cx="19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Spinning Plate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043825" y="2159550"/>
            <a:ext cx="19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4x Ball Transfers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202700" y="2703125"/>
            <a:ext cx="19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Motor Mount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520575" y="3346613"/>
            <a:ext cx="15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DC Motor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581775" y="3766050"/>
            <a:ext cx="142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Electronics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Housing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882625" y="2975500"/>
            <a:ext cx="366900" cy="10635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7043825" y="1105650"/>
            <a:ext cx="19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Spinning Plate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8200" y="4075600"/>
            <a:ext cx="194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Highlighted plane is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the location of the bottom of the bucket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303075" y="5322575"/>
            <a:ext cx="4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*Steel bucket is hidden. See location of bottom plate.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551252" y="18975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 Indexing Subsystem</a:t>
            </a:r>
            <a:endParaRPr sz="270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5891" l="41566" r="18539" t="36284"/>
          <a:stretch/>
        </p:blipFill>
        <p:spPr>
          <a:xfrm>
            <a:off x="376674" y="3829000"/>
            <a:ext cx="2622917" cy="17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11759" l="2846" r="5334" t="20227"/>
          <a:stretch/>
        </p:blipFill>
        <p:spPr>
          <a:xfrm>
            <a:off x="2999599" y="3968638"/>
            <a:ext cx="2797650" cy="155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9559" l="9989" r="26542" t="26193"/>
          <a:stretch/>
        </p:blipFill>
        <p:spPr>
          <a:xfrm>
            <a:off x="6169300" y="3857709"/>
            <a:ext cx="2608875" cy="1947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651175" y="980075"/>
            <a:ext cx="79632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inspired by skee-ball indexing mechanism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 tube system connecting the active funneling subsystem to the end effector subsystem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2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involves use of universal joints (with rods that insert into the tube) connected to horn adapters, which are connected to a custom-printed servo horn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2" marL="137160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700"/>
              <a:buFont typeface="Georgia"/>
              <a:buChar char="•"/>
            </a:pPr>
            <a:r>
              <a:rPr lang="en-US" sz="1700">
                <a:solidFill>
                  <a:srgbClr val="2D637F"/>
                </a:solidFill>
                <a:latin typeface="Georgia"/>
                <a:ea typeface="Georgia"/>
                <a:cs typeface="Georgia"/>
                <a:sym typeface="Georgia"/>
              </a:rPr>
              <a:t>use of a </a:t>
            </a:r>
            <a:r>
              <a:rPr lang="en-US" sz="1700">
                <a:solidFill>
                  <a:srgbClr val="2D637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DS3235 35KG Coreless Stainless Steel Gear Waterproof Digital Servo</a:t>
            </a:r>
            <a:endParaRPr sz="1700">
              <a:solidFill>
                <a:srgbClr val="2D637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2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Oscillation between 0 to 15 degrees with the click of a push button (Arduino Nano, 10k Ohm resistor)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37513" y="5401575"/>
            <a:ext cx="1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initial index design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588800" y="5522900"/>
            <a:ext cx="5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laser-cut prototype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777500" y="5861025"/>
            <a:ext cx="23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final CAD design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716600" y="5799567"/>
            <a:ext cx="25878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Video of indexing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551252" y="86220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 title="IMG_249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802" y="131725"/>
            <a:ext cx="4471401" cy="562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8190" l="29607" r="11834" t="40906"/>
          <a:stretch/>
        </p:blipFill>
        <p:spPr>
          <a:xfrm>
            <a:off x="354820" y="1625698"/>
            <a:ext cx="3556930" cy="231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551250" y="4072275"/>
            <a:ext cx="6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indexing system mounted on trailer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77350" y="953250"/>
            <a:ext cx="73788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Prototyped 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multiple designs for End-Effectors (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Linkage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, Worm Gears, 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Different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 Number of End Effectors)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Ended up with 2 armed linkage system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S3003 Servo 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utilized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 in the mechanism, with stall torque of 3.2 kg/cm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Powered with 9V battery, Arduino Nano and HC-05 Bluetooth module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All Electronics stored away from the actuator, in middle area of the drone to limit footprint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–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Bluetooth module used to allow for wireless control for a mechanism that is going to be inaccessible most of the time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577352" y="189754"/>
            <a:ext cx="798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End-Effector Subsystem</a:t>
            </a:r>
            <a:endParaRPr sz="2700"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3095" l="1022" r="14482" t="3104"/>
          <a:stretch/>
        </p:blipFill>
        <p:spPr>
          <a:xfrm>
            <a:off x="2409275" y="2371200"/>
            <a:ext cx="8332974" cy="46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77350" y="3543575"/>
            <a:ext cx="4425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D637F"/>
                </a:solidFill>
                <a:latin typeface="Georgia"/>
                <a:ea typeface="Georgia"/>
                <a:cs typeface="Georgia"/>
                <a:sym typeface="Georgia"/>
              </a:rPr>
              <a:t>Future Changes:</a:t>
            </a:r>
            <a:endParaRPr sz="1700">
              <a:solidFill>
                <a:srgbClr val="2D637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700"/>
              <a:buFont typeface="Georgia"/>
              <a:buChar char="•"/>
            </a:pPr>
            <a:r>
              <a:rPr lang="en-US" sz="1700">
                <a:solidFill>
                  <a:srgbClr val="2D637F"/>
                </a:solidFill>
                <a:latin typeface="Georgia"/>
                <a:ea typeface="Georgia"/>
                <a:cs typeface="Georgia"/>
                <a:sym typeface="Georgia"/>
              </a:rPr>
              <a:t>Reducing standoff sizes to attach with bottom plate of drone, as opposed to adhesive that is currently use.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