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717" r:id="rId5"/>
    <p:sldMasterId id="2147483724" r:id="rId6"/>
    <p:sldMasterId id="2147483648" r:id="rId7"/>
  </p:sldMasterIdLst>
  <p:notesMasterIdLst>
    <p:notesMasterId r:id="rId101"/>
  </p:notesMasterIdLst>
  <p:sldIdLst>
    <p:sldId id="336" r:id="rId8"/>
    <p:sldId id="339" r:id="rId9"/>
    <p:sldId id="340" r:id="rId10"/>
    <p:sldId id="355" r:id="rId11"/>
    <p:sldId id="343" r:id="rId12"/>
    <p:sldId id="341" r:id="rId13"/>
    <p:sldId id="345" r:id="rId14"/>
    <p:sldId id="346" r:id="rId15"/>
    <p:sldId id="344" r:id="rId16"/>
    <p:sldId id="348" r:id="rId17"/>
    <p:sldId id="356" r:id="rId18"/>
    <p:sldId id="347" r:id="rId19"/>
    <p:sldId id="349" r:id="rId20"/>
    <p:sldId id="350" r:id="rId21"/>
    <p:sldId id="353" r:id="rId22"/>
    <p:sldId id="351" r:id="rId23"/>
    <p:sldId id="377" r:id="rId24"/>
    <p:sldId id="400" r:id="rId25"/>
    <p:sldId id="376" r:id="rId26"/>
    <p:sldId id="378" r:id="rId27"/>
    <p:sldId id="379" r:id="rId28"/>
    <p:sldId id="357" r:id="rId29"/>
    <p:sldId id="419" r:id="rId30"/>
    <p:sldId id="354" r:id="rId31"/>
    <p:sldId id="358" r:id="rId32"/>
    <p:sldId id="359" r:id="rId33"/>
    <p:sldId id="360" r:id="rId34"/>
    <p:sldId id="362" r:id="rId35"/>
    <p:sldId id="363" r:id="rId36"/>
    <p:sldId id="364" r:id="rId37"/>
    <p:sldId id="366" r:id="rId38"/>
    <p:sldId id="367" r:id="rId39"/>
    <p:sldId id="368" r:id="rId40"/>
    <p:sldId id="371" r:id="rId41"/>
    <p:sldId id="365" r:id="rId42"/>
    <p:sldId id="374" r:id="rId43"/>
    <p:sldId id="380" r:id="rId44"/>
    <p:sldId id="373" r:id="rId45"/>
    <p:sldId id="375" r:id="rId46"/>
    <p:sldId id="381" r:id="rId47"/>
    <p:sldId id="423" r:id="rId48"/>
    <p:sldId id="382" r:id="rId49"/>
    <p:sldId id="384" r:id="rId50"/>
    <p:sldId id="383" r:id="rId51"/>
    <p:sldId id="385" r:id="rId52"/>
    <p:sldId id="424" r:id="rId53"/>
    <p:sldId id="416" r:id="rId54"/>
    <p:sldId id="417" r:id="rId55"/>
    <p:sldId id="418" r:id="rId56"/>
    <p:sldId id="425" r:id="rId57"/>
    <p:sldId id="369" r:id="rId58"/>
    <p:sldId id="370" r:id="rId59"/>
    <p:sldId id="401" r:id="rId60"/>
    <p:sldId id="393" r:id="rId61"/>
    <p:sldId id="390" r:id="rId62"/>
    <p:sldId id="392" r:id="rId63"/>
    <p:sldId id="386" r:id="rId64"/>
    <p:sldId id="388" r:id="rId65"/>
    <p:sldId id="389" r:id="rId66"/>
    <p:sldId id="396" r:id="rId67"/>
    <p:sldId id="394" r:id="rId68"/>
    <p:sldId id="395" r:id="rId69"/>
    <p:sldId id="397" r:id="rId70"/>
    <p:sldId id="398" r:id="rId71"/>
    <p:sldId id="426" r:id="rId72"/>
    <p:sldId id="427" r:id="rId73"/>
    <p:sldId id="429" r:id="rId74"/>
    <p:sldId id="428" r:id="rId75"/>
    <p:sldId id="387" r:id="rId76"/>
    <p:sldId id="399" r:id="rId77"/>
    <p:sldId id="402" r:id="rId78"/>
    <p:sldId id="391" r:id="rId79"/>
    <p:sldId id="403" r:id="rId80"/>
    <p:sldId id="404" r:id="rId81"/>
    <p:sldId id="405" r:id="rId82"/>
    <p:sldId id="406" r:id="rId83"/>
    <p:sldId id="407" r:id="rId84"/>
    <p:sldId id="408" r:id="rId85"/>
    <p:sldId id="412" r:id="rId86"/>
    <p:sldId id="413" r:id="rId87"/>
    <p:sldId id="414" r:id="rId88"/>
    <p:sldId id="430" r:id="rId89"/>
    <p:sldId id="409" r:id="rId90"/>
    <p:sldId id="410" r:id="rId91"/>
    <p:sldId id="411" r:id="rId92"/>
    <p:sldId id="415" r:id="rId93"/>
    <p:sldId id="431" r:id="rId94"/>
    <p:sldId id="420" r:id="rId95"/>
    <p:sldId id="422" r:id="rId96"/>
    <p:sldId id="421" r:id="rId97"/>
    <p:sldId id="338" r:id="rId98"/>
    <p:sldId id="337" r:id="rId99"/>
    <p:sldId id="334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pos="600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1416" userDrawn="1">
          <p15:clr>
            <a:srgbClr val="A4A3A4"/>
          </p15:clr>
        </p15:guide>
        <p15:guide id="9" pos="6720" userDrawn="1">
          <p15:clr>
            <a:srgbClr val="A4A3A4"/>
          </p15:clr>
        </p15:guide>
        <p15:guide id="10" orient="horz" pos="3888" userDrawn="1">
          <p15:clr>
            <a:srgbClr val="A4A3A4"/>
          </p15:clr>
        </p15:guide>
        <p15:guide id="11" orient="horz" pos="2156">
          <p15:clr>
            <a:srgbClr val="A4A3A4"/>
          </p15:clr>
        </p15:guide>
        <p15:guide id="12" orient="horz" pos="1438">
          <p15:clr>
            <a:srgbClr val="A4A3A4"/>
          </p15:clr>
        </p15:guide>
        <p15:guide id="13" orient="horz" pos="2814">
          <p15:clr>
            <a:srgbClr val="A4A3A4"/>
          </p15:clr>
        </p15:guide>
        <p15:guide id="14" pos="6911">
          <p15:clr>
            <a:srgbClr val="A4A3A4"/>
          </p15:clr>
        </p15:guide>
        <p15:guide id="15" orient="horz" pos="2346">
          <p15:clr>
            <a:srgbClr val="A4A3A4"/>
          </p15:clr>
        </p15:guide>
        <p15:guide id="16" orient="horz" pos="1571">
          <p15:clr>
            <a:srgbClr val="A4A3A4"/>
          </p15:clr>
        </p15:guide>
        <p15:guide id="17" orient="horz" pos="2140">
          <p15:clr>
            <a:srgbClr val="A4A3A4"/>
          </p15:clr>
        </p15:guide>
        <p15:guide id="18" orient="horz" pos="1954">
          <p15:clr>
            <a:srgbClr val="A4A3A4"/>
          </p15:clr>
        </p15:guide>
        <p15:guide id="19" pos="3844">
          <p15:clr>
            <a:srgbClr val="A4A3A4"/>
          </p15:clr>
        </p15:guide>
        <p15:guide id="20" pos="614">
          <p15:clr>
            <a:srgbClr val="A4A3A4"/>
          </p15:clr>
        </p15:guide>
        <p15:guide id="21" pos="70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ata Amy" initials="SA" lastIdx="18" clrIdx="0">
    <p:extLst>
      <p:ext uri="{19B8F6BF-5375-455C-9EA6-DF929625EA0E}">
        <p15:presenceInfo xmlns:p15="http://schemas.microsoft.com/office/powerpoint/2012/main" userId="S::asegata@eurac.edu::88b1605c-63c6-404b-b6ca-9d179f0568a6" providerId="AD"/>
      </p:ext>
    </p:extLst>
  </p:cmAuthor>
  <p:cmAuthor id="2" name="Forlin Lorenzo" initials="FL" lastIdx="3" clrIdx="1">
    <p:extLst>
      <p:ext uri="{19B8F6BF-5375-455C-9EA6-DF929625EA0E}">
        <p15:presenceInfo xmlns:p15="http://schemas.microsoft.com/office/powerpoint/2012/main" userId="S::lforlin@eurac.edu::c5c6e9dc-4dc5-4941-8e74-687cc9286a36" providerId="AD"/>
      </p:ext>
    </p:extLst>
  </p:cmAuthor>
  <p:cmAuthor id="3" name="Barbieri Alessandra" initials="BA" lastIdx="1" clrIdx="2">
    <p:extLst>
      <p:ext uri="{19B8F6BF-5375-455C-9EA6-DF929625EA0E}">
        <p15:presenceInfo xmlns:p15="http://schemas.microsoft.com/office/powerpoint/2012/main" userId="S::abarbieri@eurac.edu::b9b093c3-b5ed-403e-880c-8e4eade98b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B12"/>
    <a:srgbClr val="404648"/>
    <a:srgbClr val="DFE8ED"/>
    <a:srgbClr val="E02A14"/>
    <a:srgbClr val="43A2A2"/>
    <a:srgbClr val="93C778"/>
    <a:srgbClr val="7F7F7F"/>
    <a:srgbClr val="FFFFFF"/>
    <a:srgbClr val="99C96F"/>
    <a:srgbClr val="C4DE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BD801-B73E-4FE2-A07D-E0C172618DC1}" v="129" dt="2022-04-22T19:40:07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9307" autoAdjust="0"/>
  </p:normalViewPr>
  <p:slideViewPr>
    <p:cSldViewPr snapToGrid="0">
      <p:cViewPr varScale="1">
        <p:scale>
          <a:sx n="145" d="100"/>
          <a:sy n="145" d="100"/>
        </p:scale>
        <p:origin x="1050" y="102"/>
      </p:cViewPr>
      <p:guideLst>
        <p:guide orient="horz" pos="2160"/>
        <p:guide pos="3840"/>
        <p:guide pos="960"/>
        <p:guide pos="7296"/>
        <p:guide pos="600"/>
        <p:guide pos="7080"/>
        <p:guide orient="horz" pos="1008"/>
        <p:guide orient="horz" pos="1416"/>
        <p:guide pos="6720"/>
        <p:guide orient="horz" pos="3888"/>
        <p:guide orient="horz" pos="2156"/>
        <p:guide orient="horz" pos="1438"/>
        <p:guide orient="horz" pos="2814"/>
        <p:guide pos="6911"/>
        <p:guide orient="horz" pos="2346"/>
        <p:guide orient="horz" pos="1571"/>
        <p:guide orient="horz" pos="2140"/>
        <p:guide orient="horz" pos="1954"/>
        <p:guide pos="3844"/>
        <p:guide pos="614"/>
        <p:guide pos="70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07" Type="http://schemas.microsoft.com/office/2015/10/relationships/revisionInfo" Target="revisionInfo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90C9-C857-DA40-BC90-D1B83876DBA2}" type="datetimeFigureOut">
              <a:rPr lang="en-US" smtClean="0"/>
              <a:t>18.06.22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5BFB8-AAEF-9846-B079-971A2147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BFB8-AAEF-9846-B079-971A2147A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4E83DD-6A78-8549-A950-0D9A4933B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801059" cy="648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0F29800-C65D-BF41-AA04-9926A7446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1DB71F6-6D82-8D4C-AD38-19AB39CCCA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A87567-B055-2E4E-A4B7-4E02EFB8E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6338"/>
            <a:ext cx="9247735" cy="175176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6600"/>
              </a:lnSpc>
              <a:spcBef>
                <a:spcPts val="0"/>
              </a:spcBef>
              <a:buNone/>
              <a:defRPr sz="6000" b="1" u="sng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1B2BC62-411C-1543-9486-CE8D0DD7E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3543" y="4069173"/>
            <a:ext cx="924773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800" b="0" i="0" kern="1200" smtClean="0">
                <a:solidFill>
                  <a:srgbClr val="DF1B12"/>
                </a:solidFill>
                <a:effectLst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Image Cover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C698A80-66AF-2A4E-8EC3-FC8F814D7E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2" y="1021136"/>
            <a:ext cx="1801059" cy="64800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61B63A-13C2-1647-B400-A0B2C532E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2394" y="2554378"/>
            <a:ext cx="6228884" cy="163979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5600"/>
              </a:lnSpc>
              <a:spcBef>
                <a:spcPts val="0"/>
              </a:spcBef>
              <a:buNone/>
              <a:defRPr sz="5000" b="1" u="sng">
                <a:solidFill>
                  <a:srgbClr val="DF1B12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C0574E-534E-0841-BCB5-F0DCBF137F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2393" y="4205243"/>
            <a:ext cx="622888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400" b="0" i="0" kern="1200" smtClean="0">
                <a:solidFill>
                  <a:srgbClr val="DF1B12"/>
                </a:solidFill>
                <a:effectLst/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E999179-7388-1342-80DA-D110931765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33C235-D510-E440-A7E8-ADAACA41AB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DF1B12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78EC6D8-A894-C54E-8156-1FCC250D08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8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d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chemeClr val="accent1"/>
              </a:solidFill>
            </a:endParaRPr>
          </a:p>
        </p:txBody>
      </p:sp>
      <p:pic>
        <p:nvPicPr>
          <p:cNvPr id="11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CCD78E8B-05B7-CF4A-BFD8-19EC64A675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2" y="1021136"/>
            <a:ext cx="1777371" cy="648000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07D0DE-C7DD-9A48-962F-2C34E24DFC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2394" y="2554378"/>
            <a:ext cx="6228884" cy="163979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5600"/>
              </a:lnSpc>
              <a:spcBef>
                <a:spcPts val="0"/>
              </a:spcBef>
              <a:buNone/>
              <a:defRPr sz="5000" b="1" u="sng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E1A3CE-DA6B-2345-A64C-EE95FD4B98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2393" y="4205243"/>
            <a:ext cx="622888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400" b="0" i="0" kern="1200" smtClean="0">
                <a:solidFill>
                  <a:schemeClr val="bg1"/>
                </a:solidFill>
                <a:effectLst/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FB8854F-485C-1D4D-95D1-C1455848EB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F935293-5F03-9648-9F34-3494C692B1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B6459ED3-2FF5-0548-A1DB-E4AA832085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Image Cover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>
            <a:extLst>
              <a:ext uri="{FF2B5EF4-FFF2-40B4-BE49-F238E27FC236}">
                <a16:creationId xmlns:a16="http://schemas.microsoft.com/office/drawing/2014/main" id="{9AE6C42C-FF0E-1447-A180-A38172CF83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rgbClr val="404648"/>
              </a:solidFill>
            </a:endParaRPr>
          </a:p>
        </p:txBody>
      </p:sp>
      <p:pic>
        <p:nvPicPr>
          <p:cNvPr id="8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07C0BAC5-1ACC-B840-9539-4137BF3B0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2" y="1021136"/>
            <a:ext cx="1777371" cy="6480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9B5201-7BD6-0D45-AAA2-6759DEB8B3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2394" y="2554378"/>
            <a:ext cx="6228884" cy="163979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5600"/>
              </a:lnSpc>
              <a:spcBef>
                <a:spcPts val="0"/>
              </a:spcBef>
              <a:buNone/>
              <a:defRPr sz="5000" b="1" u="sng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6334B7A-7117-5946-8A9C-540BFE1C79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2393" y="4205243"/>
            <a:ext cx="622888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400" b="0" i="0" kern="1200" smtClean="0">
                <a:solidFill>
                  <a:schemeClr val="bg1"/>
                </a:solidFill>
                <a:effectLst/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893150-EFD5-0648-9336-1A49B413D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3289A2-96BE-8342-97B9-7822CF1E7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73CE07F7-1FC7-2B47-A983-28996537A2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2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7D2A1FD-2856-6A43-97DE-F1AB6ABA7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2253588"/>
            <a:ext cx="3402000" cy="1224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AF5E05-6C20-594B-9395-961A62B011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280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5">
            <a:extLst>
              <a:ext uri="{FF2B5EF4-FFF2-40B4-BE49-F238E27FC236}">
                <a16:creationId xmlns:a16="http://schemas.microsoft.com/office/drawing/2014/main" id="{107E39AA-AC3D-9945-8D70-9BCEAE18B2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12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45A7072B-4E08-794F-9550-96484458C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51C654E-47F5-E745-91D4-F89B8DDEF8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280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ey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A3D0C7-A724-8D41-BB12-922F5DF9C6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7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B9C8C911-FBC0-FB4C-93A8-9D2F42483A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83B43C-BEE9-6B4B-B322-5AECFDBDC24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280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0596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8B90C8-CF8F-6E40-9CAD-CDB30FA824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17192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hapter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AC3EC7B-1F0B-6943-A1EB-808BEDE369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92960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hapter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606618" cy="1508512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A3B08-7AFF-004B-B33F-B6ED69FFB9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2371241"/>
            <a:ext cx="7606618" cy="3725656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8440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>
            <a:extLst>
              <a:ext uri="{FF2B5EF4-FFF2-40B4-BE49-F238E27FC236}">
                <a16:creationId xmlns:a16="http://schemas.microsoft.com/office/drawing/2014/main" id="{E057D02D-A11C-EF4C-99C2-687ABAB120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8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215BA464-3172-5D42-85E8-DBE7016A1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C934342-D87A-D041-95E5-A4B6ED456F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CABA563-ED00-044E-A9A2-988B996015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1CA71F7-27DE-3744-BC4E-73E878DCA6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6338"/>
            <a:ext cx="9247735" cy="175176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5600"/>
              </a:lnSpc>
              <a:spcBef>
                <a:spcPts val="0"/>
              </a:spcBef>
              <a:buNone/>
              <a:defRPr sz="6000" b="1" u="sng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5B84889-48E7-2248-93D2-51E6598989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3543" y="4069173"/>
            <a:ext cx="924773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800" b="0" i="0" kern="1200" smtClean="0">
                <a:solidFill>
                  <a:schemeClr val="bg1"/>
                </a:solidFill>
                <a:effectLst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8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Titl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606618" cy="1508512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CACC973-D370-E64F-B097-D1AAA60C10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2371241"/>
            <a:ext cx="7606618" cy="3725656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924873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hapter Title tex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606618" cy="1508512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49D6BD-B35C-8649-B1E6-791E6957DD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2371241"/>
            <a:ext cx="7606618" cy="3725656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40943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2FCD554-5797-534F-9965-2D6DFBE642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530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36CE-6184-C648-B941-9232D2DD42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79750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2FCD554-5797-534F-9965-2D6DFBE642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94754"/>
            <a:ext cx="12192000" cy="4835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629B8D1-A09D-3A4D-AB96-350B209A26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42009"/>
            <a:ext cx="12192000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63A9F2-792D-C544-9BF2-927D2485E7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11252945" cy="784830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6905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ull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DADE-4F7A-D247-A101-6C7ABEB012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11252945" cy="610367"/>
          </a:xfrm>
          <a:prstGeom prst="rect">
            <a:avLst/>
          </a:prstGeom>
          <a:noFill/>
        </p:spPr>
        <p:txBody>
          <a:bodyPr wrap="square" lIns="90000" tIns="90000" bIns="90000"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C00F457-CF8D-EE47-A30D-89ED0EAE12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88576"/>
            <a:ext cx="12192000" cy="4941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E28282-27AB-DA42-BE93-12AE33D0E1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42009"/>
            <a:ext cx="12192000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1482236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9A29951-9C9E-DC40-AF79-1DB30AAE86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530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05849-4EBB-E444-830B-B96C892DA2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42009"/>
            <a:ext cx="12192000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58529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horizonta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09B7-5F7F-B448-8DC5-B29560BA15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11252945" cy="610367"/>
          </a:xfrm>
          <a:prstGeom prst="rect">
            <a:avLst/>
          </a:prstGeom>
          <a:noFill/>
        </p:spPr>
        <p:txBody>
          <a:bodyPr wrap="square" lIns="90000" tIns="90000" bIns="90000"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1ECC9AA-4E4C-7640-8205-9CF32A66EB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154997"/>
            <a:ext cx="11252945" cy="821037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EF0176C-AFED-F34F-8DA2-AF5ADC468A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354271"/>
            <a:ext cx="12192000" cy="417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6165009-DB62-3D4C-9808-AD8435781C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42009"/>
            <a:ext cx="12192000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57722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horizont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5EB02A7-4B63-2A47-BBBC-2B34E777C1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17328"/>
            <a:ext cx="12192000" cy="39939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1ECC9AA-4E4C-7640-8205-9CF32A66EB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407325"/>
            <a:ext cx="11252945" cy="179554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text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text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DE073-2459-8A4D-814B-24E1C134D2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33170"/>
            <a:ext cx="12192000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1708282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0094" y="1"/>
            <a:ext cx="6111906" cy="6519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09B7-5F7F-B448-8DC5-B29560BA15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4849957" cy="610367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1ECC9AA-4E4C-7640-8205-9CF32A66EB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154997"/>
            <a:ext cx="4849957" cy="474704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F662A4-3F2A-3544-A042-7233337DCD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092" y="6231698"/>
            <a:ext cx="6111907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758524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CAA346E-6D6F-0E47-9B77-07553FD407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80094" y="-12700"/>
            <a:ext cx="6111906" cy="377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75F3F35-DBB1-0C4D-95B8-1FA8AE3762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0094" y="3759200"/>
            <a:ext cx="2435225" cy="2757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D3AD0918-F270-3E4E-BD45-491A6AA982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15319" y="3759200"/>
            <a:ext cx="3676681" cy="2757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F643575-B9B9-4B40-A999-C2E3DBA456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4849957" cy="610367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2DD009-6DA2-1343-A823-A9A94FC688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154997"/>
            <a:ext cx="4849957" cy="474704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27097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1364E5-0B9B-6C43-8B11-B4B825F72B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rgbClr val="404648"/>
              </a:solidFill>
            </a:endParaRPr>
          </a:p>
        </p:txBody>
      </p:sp>
      <p:pic>
        <p:nvPicPr>
          <p:cNvPr id="8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CBA14308-D75B-B04C-B1FB-50E8EFDBEC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A95B4E-DD98-A845-8240-61849EFD6A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6338"/>
            <a:ext cx="9247735" cy="175176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6600"/>
              </a:lnSpc>
              <a:spcBef>
                <a:spcPts val="0"/>
              </a:spcBef>
              <a:buNone/>
              <a:defRPr sz="6000" b="1" u="sng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AC0A776-E2EC-4F4A-ABE2-6B8E8B4B9C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3543" y="4069173"/>
            <a:ext cx="924773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800" b="0" i="0" kern="1200" smtClean="0">
                <a:solidFill>
                  <a:schemeClr val="bg1"/>
                </a:solidFill>
                <a:effectLst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5B91D7A-37D5-7549-B137-5F852AE0F2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05B2FB-3D48-4D44-B26D-928243BD4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</p:spTree>
    <p:extLst>
      <p:ext uri="{BB962C8B-B14F-4D97-AF65-F5344CB8AC3E}">
        <p14:creationId xmlns:p14="http://schemas.microsoft.com/office/powerpoint/2010/main" val="206903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vertical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09B7-5F7F-B448-8DC5-B29560BA15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4849957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82F2A3F-BAA8-AB45-B9E0-5E34DC82DA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263111"/>
            <a:ext cx="4849957" cy="4827137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lang="en-US" sz="24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13B02D9-EAB4-BC4E-A264-85D77C749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0094" y="1"/>
            <a:ext cx="6111906" cy="6519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A5D1C88-12C5-1B4F-ABC8-2F7FCA919F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092" y="6231698"/>
            <a:ext cx="6111907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1783006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09B7-5F7F-B448-8DC5-B29560BA15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8" y="490769"/>
            <a:ext cx="11252947" cy="610367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FB17EB5-B861-9547-BC46-D7ACF544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154997"/>
            <a:ext cx="11252945" cy="4897933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511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ull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1ECC9AA-4E4C-7640-8205-9CF32A66EB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587731"/>
            <a:ext cx="5366419" cy="450251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lang="en-US" sz="24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7D088FA-357B-6F4D-94E3-C860347D58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8" y="490769"/>
            <a:ext cx="11256005" cy="610367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0982E38-5C04-A64A-9F59-1A2B92370E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7582" y="1587731"/>
            <a:ext cx="5366419" cy="450251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24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4290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570282" y="1547626"/>
            <a:ext cx="5264136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2" name="Picture Placeholder 21">
            <a:extLst>
              <a:ext uri="{FF2B5EF4-FFF2-40B4-BE49-F238E27FC236}">
                <a16:creationId xmlns:a16="http://schemas.microsoft.com/office/drawing/2014/main" id="{CC54DE15-FB93-8C40-8853-A940207D98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61760" y="1547626"/>
            <a:ext cx="5159958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9F9253B-C43E-4E4F-979C-22B6517C6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8" y="490769"/>
            <a:ext cx="11254035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A547D04-DFFA-2245-8A91-D5AF74C254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4438023"/>
            <a:ext cx="5432468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08BC32B-9501-7246-87EA-F6AF757B4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0757" y="4426508"/>
            <a:ext cx="5371276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05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570282" y="1569143"/>
            <a:ext cx="3436620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Picture Placeholder 21">
            <a:extLst>
              <a:ext uri="{FF2B5EF4-FFF2-40B4-BE49-F238E27FC236}">
                <a16:creationId xmlns:a16="http://schemas.microsoft.com/office/drawing/2014/main" id="{61AA7F59-F31D-904C-BEC6-2DD961C14F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77690" y="1569143"/>
            <a:ext cx="3436620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Picture Placeholder 21">
            <a:extLst>
              <a:ext uri="{FF2B5EF4-FFF2-40B4-BE49-F238E27FC236}">
                <a16:creationId xmlns:a16="http://schemas.microsoft.com/office/drawing/2014/main" id="{3B587F68-13AF-2741-9409-F38E164F6C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5098" y="1569143"/>
            <a:ext cx="3436620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6B30F3D-9085-5849-94FE-C8A7C4E05E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000" y="4430454"/>
            <a:ext cx="3538902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4489746-7B21-7541-869A-4B7CAC2606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75408" y="4430454"/>
            <a:ext cx="3538902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6F5EC13-F635-704A-8296-FBE80C6364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2815" y="4430454"/>
            <a:ext cx="3638129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A4CF7E-B438-FC40-9E88-BB08B99E00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8" y="490769"/>
            <a:ext cx="11254035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165553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570282" y="1569143"/>
            <a:ext cx="2600765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2" name="Picture Placeholder 21">
            <a:extLst>
              <a:ext uri="{FF2B5EF4-FFF2-40B4-BE49-F238E27FC236}">
                <a16:creationId xmlns:a16="http://schemas.microsoft.com/office/drawing/2014/main" id="{D06430DA-1952-4C4F-AC4E-5C962894DC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20953" y="1569143"/>
            <a:ext cx="2600765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5F24692A-83B0-4A4C-BB14-F3F3B5C188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062" y="1569143"/>
            <a:ext cx="2600765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1D5BB862-F2CD-1340-9C87-53A2883F2A4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87172" y="1569143"/>
            <a:ext cx="2600765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3138F0-2756-454C-891D-CC2A0D8D7E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9542" y="4410311"/>
            <a:ext cx="2743021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9432C36-1AE1-9040-B26D-605A2F3984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83769" y="4410310"/>
            <a:ext cx="2743021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6F12619-DF1E-584C-AC18-7E40EADA311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015" y="4398174"/>
            <a:ext cx="2743021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1399690-3BB8-0643-A93D-B76B2CF98C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17550" y="4396795"/>
            <a:ext cx="2743021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89AB5D5-D523-BE4F-8C47-3B8702E018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8" y="490769"/>
            <a:ext cx="11254035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927985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0" y="1579900"/>
            <a:ext cx="2375901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2" name="Picture Placeholder 21">
            <a:extLst>
              <a:ext uri="{FF2B5EF4-FFF2-40B4-BE49-F238E27FC236}">
                <a16:creationId xmlns:a16="http://schemas.microsoft.com/office/drawing/2014/main" id="{D06430DA-1952-4C4F-AC4E-5C962894DC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6099" y="1579900"/>
            <a:ext cx="2375901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5F24692A-83B0-4A4C-BB14-F3F3B5C188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08050" y="1579900"/>
            <a:ext cx="2375901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1D5BB862-F2CD-1340-9C87-53A2883F2A4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54025" y="1579900"/>
            <a:ext cx="2375901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Picture Placeholder 21">
            <a:extLst>
              <a:ext uri="{FF2B5EF4-FFF2-40B4-BE49-F238E27FC236}">
                <a16:creationId xmlns:a16="http://schemas.microsoft.com/office/drawing/2014/main" id="{2BA57746-3916-9049-94A7-55A4BCF3E83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62075" y="1579900"/>
            <a:ext cx="2375901" cy="265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9F6DD3-2E35-B644-89E4-EF45A55B3B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8" y="4430772"/>
            <a:ext cx="6815953" cy="159905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E1CD6D0-8AB8-1648-9589-31AE4BCDE7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8" y="490769"/>
            <a:ext cx="11254035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108906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A44FD37-3491-B94F-8715-8D54316F6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8" y="490769"/>
            <a:ext cx="11254035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24848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6215449-864B-9443-8318-C9BB776004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407325"/>
            <a:ext cx="7064177" cy="542003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452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0BD64A9-F6A3-C742-9D6B-F07936A386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101136"/>
            <a:ext cx="11254033" cy="808947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85FEB1-A2B5-7F44-9E56-CD3896535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8" y="490769"/>
            <a:ext cx="11254035" cy="610367"/>
          </a:xfrm>
          <a:prstGeom prst="rect">
            <a:avLst/>
          </a:prstGeom>
          <a:noFill/>
        </p:spPr>
        <p:txBody>
          <a:bodyPr wrap="square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2996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5">
            <a:extLst>
              <a:ext uri="{FF2B5EF4-FFF2-40B4-BE49-F238E27FC236}">
                <a16:creationId xmlns:a16="http://schemas.microsoft.com/office/drawing/2014/main" id="{D44EA15E-9985-CA45-B167-65CE76430B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1174D4-4C7F-404C-B032-212B489B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801059" cy="6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994D-92CC-D845-B4CA-F56F9FCA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406F50-5D8A-8741-BC57-B444E94D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068C8FD-3013-A14D-A47C-4731F8E38B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7772"/>
            <a:ext cx="9247735" cy="2643674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6600"/>
              </a:lnSpc>
              <a:spcBef>
                <a:spcPts val="0"/>
              </a:spcBef>
              <a:buNone/>
              <a:defRPr sz="6000" b="1" u="sng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 ipsum sit </a:t>
            </a:r>
            <a:r>
              <a:rPr lang="en-US" dirty="0" err="1"/>
              <a:t>amet</a:t>
            </a:r>
            <a:r>
              <a:rPr lang="en-US" dirty="0"/>
              <a:t> Lorem ipsum </a:t>
            </a:r>
          </a:p>
        </p:txBody>
      </p:sp>
    </p:spTree>
    <p:extLst>
      <p:ext uri="{BB962C8B-B14F-4D97-AF65-F5344CB8AC3E}">
        <p14:creationId xmlns:p14="http://schemas.microsoft.com/office/powerpoint/2010/main" val="1478533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6A1DF1-41E6-0543-81B7-8DA36768C8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8" y="2129788"/>
            <a:ext cx="7242409" cy="390003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66B04-8C37-7B41-B520-7D3DA92D55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8" y="490769"/>
            <a:ext cx="11252947" cy="610367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Slide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8D132C3-9F28-9E43-9F8B-DF74EB7997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1101136"/>
            <a:ext cx="11254033" cy="808947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DF1B1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49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A5D3253-0B38-A344-BCAA-E9D7292B7B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616" y="1285084"/>
            <a:ext cx="4011386" cy="163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A4BB6-95F5-C149-8AA5-2EC736A174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5616" y="3070887"/>
            <a:ext cx="4019271" cy="391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CCE29B-D8C8-5443-A06E-B625C2FA42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616" y="3462774"/>
            <a:ext cx="4011387" cy="10772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Institute for Renewable Energy</a:t>
            </a:r>
          </a:p>
          <a:p>
            <a:pPr lvl="0"/>
            <a:r>
              <a:rPr lang="en-US" dirty="0" err="1"/>
              <a:t>email@eurac.edu</a:t>
            </a:r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5C2E3AF-A08C-0048-A93B-611655D0CC7B}"/>
              </a:ext>
            </a:extLst>
          </p:cNvPr>
          <p:cNvSpPr txBox="1"/>
          <p:nvPr userDrawn="1"/>
        </p:nvSpPr>
        <p:spPr>
          <a:xfrm>
            <a:off x="475616" y="4782079"/>
            <a:ext cx="4019271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u="none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www.eurac.edu</a:t>
            </a:r>
          </a:p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www.noi.bz.it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09B9E67-4D9E-294D-9D5E-D1606A070F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094" y="1"/>
            <a:ext cx="6111906" cy="6519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73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452688D9-3F89-5946-8929-30FF29475366}"/>
              </a:ext>
            </a:extLst>
          </p:cNvPr>
          <p:cNvSpPr txBox="1"/>
          <p:nvPr userDrawn="1"/>
        </p:nvSpPr>
        <p:spPr>
          <a:xfrm>
            <a:off x="475616" y="4782079"/>
            <a:ext cx="923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www.eurac.edu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A5D3253-0B38-A344-BCAA-E9D7292B7B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616" y="1285084"/>
            <a:ext cx="7946800" cy="163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A4BB6-95F5-C149-8AA5-2EC736A174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5616" y="3429000"/>
            <a:ext cx="7946801" cy="51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CCE29B-D8C8-5443-A06E-B625C2FA42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616" y="3975474"/>
            <a:ext cx="7946801" cy="51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err="1"/>
              <a:t>email@eurac.edu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842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Address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C9C8138-409B-894F-BECF-9C0871EF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748" y="1285084"/>
            <a:ext cx="7946800" cy="12491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Contact us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35750AA-282D-7642-996F-A04C40144AC4}"/>
              </a:ext>
            </a:extLst>
          </p:cNvPr>
          <p:cNvSpPr txBox="1"/>
          <p:nvPr userDrawn="1"/>
        </p:nvSpPr>
        <p:spPr>
          <a:xfrm>
            <a:off x="491534" y="2534186"/>
            <a:ext cx="9237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Eurac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Research</a:t>
            </a:r>
          </a:p>
          <a:p>
            <a:r>
              <a:rPr lang="en-US" sz="24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Drususallee</a:t>
            </a: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/</a:t>
            </a:r>
            <a:r>
              <a:rPr lang="en-US" sz="24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Viale</a:t>
            </a: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Druso</a:t>
            </a: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 1</a:t>
            </a:r>
          </a:p>
          <a:p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39100 </a:t>
            </a:r>
            <a:r>
              <a:rPr lang="en-US" sz="24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Bozen</a:t>
            </a: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/Bolzano</a:t>
            </a:r>
          </a:p>
          <a:p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T +39 0471 055 055</a:t>
            </a:r>
          </a:p>
          <a:p>
            <a:r>
              <a:rPr lang="en-US" sz="24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info@eurac.edu</a:t>
            </a: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www.eurac.edu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645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08C3190-9387-0640-B12B-C7F7E509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2843271"/>
            <a:ext cx="11252945" cy="784830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09981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Chapter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AC3EC7B-1F0B-6943-A1EB-808BEDE369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8664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ver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45D9C44-E7EC-0E48-B229-F55CFA1D95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9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02BA3AEE-EDC2-1746-911E-3ADB73DC9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994D-92CC-D845-B4CA-F56F9FCA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406F50-5D8A-8741-BC57-B444E94D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B01A129-0902-EE40-AFC1-E1FDC9E03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7772"/>
            <a:ext cx="9247735" cy="2643674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6600"/>
              </a:lnSpc>
              <a:spcBef>
                <a:spcPts val="0"/>
              </a:spcBef>
              <a:buNone/>
              <a:defRPr sz="6000" b="1" u="sng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 ipsum sit </a:t>
            </a:r>
            <a:r>
              <a:rPr lang="en-US" dirty="0" err="1"/>
              <a:t>amet</a:t>
            </a:r>
            <a:r>
              <a:rPr lang="en-US" dirty="0"/>
              <a:t> Lorem ipsum </a:t>
            </a:r>
          </a:p>
        </p:txBody>
      </p:sp>
    </p:spTree>
    <p:extLst>
      <p:ext uri="{BB962C8B-B14F-4D97-AF65-F5344CB8AC3E}">
        <p14:creationId xmlns:p14="http://schemas.microsoft.com/office/powerpoint/2010/main" val="1029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ver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>
            <a:extLst>
              <a:ext uri="{FF2B5EF4-FFF2-40B4-BE49-F238E27FC236}">
                <a16:creationId xmlns:a16="http://schemas.microsoft.com/office/drawing/2014/main" id="{788265EA-EDCF-5348-832F-FFA392073F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rgbClr val="404648"/>
              </a:solidFill>
            </a:endParaRPr>
          </a:p>
        </p:txBody>
      </p:sp>
      <p:pic>
        <p:nvPicPr>
          <p:cNvPr id="9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02BA3AEE-EDC2-1746-911E-3ADB73DC9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994D-92CC-D845-B4CA-F56F9FCA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406F50-5D8A-8741-BC57-B444E94D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20.04.21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B01A129-0902-EE40-AFC1-E1FDC9E03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7772"/>
            <a:ext cx="9247735" cy="2643674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6600"/>
              </a:lnSpc>
              <a:spcBef>
                <a:spcPts val="0"/>
              </a:spcBef>
              <a:buNone/>
              <a:defRPr sz="6000" b="1" u="sng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 ipsum sit </a:t>
            </a:r>
            <a:r>
              <a:rPr lang="en-US" dirty="0" err="1"/>
              <a:t>amet</a:t>
            </a:r>
            <a:r>
              <a:rPr lang="en-US" dirty="0"/>
              <a:t> Lorem ipsum </a:t>
            </a:r>
          </a:p>
        </p:txBody>
      </p:sp>
    </p:spTree>
    <p:extLst>
      <p:ext uri="{BB962C8B-B14F-4D97-AF65-F5344CB8AC3E}">
        <p14:creationId xmlns:p14="http://schemas.microsoft.com/office/powerpoint/2010/main" val="2462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1E679A3-DD2C-BD46-91E6-5A8B218DE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2253588"/>
            <a:ext cx="3402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3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8EB62F55-6CC2-414A-922C-D7623B04A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5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768422F8-959A-D146-963E-A6F8F9FE08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8EB62F55-6CC2-414A-922C-D7623B04A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5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768422F8-959A-D146-963E-A6F8F9FE08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2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  <p:sldLayoutId id="2147483709" r:id="rId5"/>
    <p:sldLayoutId id="2147483710" r:id="rId6"/>
    <p:sldLayoutId id="2147483705" r:id="rId7"/>
    <p:sldLayoutId id="2147483704" r:id="rId8"/>
    <p:sldLayoutId id="214748370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3" r:id="rId2"/>
    <p:sldLayoutId id="2147483720" r:id="rId3"/>
    <p:sldLayoutId id="2147483707" r:id="rId4"/>
    <p:sldLayoutId id="2147483722" r:id="rId5"/>
    <p:sldLayoutId id="214748372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87C975-6C01-984A-9F96-AA0C3FBC6536}"/>
              </a:ext>
            </a:extLst>
          </p:cNvPr>
          <p:cNvSpPr/>
          <p:nvPr userDrawn="1"/>
        </p:nvSpPr>
        <p:spPr>
          <a:xfrm>
            <a:off x="0" y="6520109"/>
            <a:ext cx="12192000" cy="337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9">
            <a:extLst>
              <a:ext uri="{FF2B5EF4-FFF2-40B4-BE49-F238E27FC236}">
                <a16:creationId xmlns:a16="http://schemas.microsoft.com/office/drawing/2014/main" id="{8D5687DF-DCB1-394C-82AB-F5098F33FC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39302" y="6496417"/>
            <a:ext cx="992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943F43-AD07-C440-A1F1-9BD12DCEA0C3}" type="slidenum">
              <a:rPr lang="it-IT" sz="1800" baseline="0" smtClean="0">
                <a:solidFill>
                  <a:srgbClr val="FFFFFF"/>
                </a:solidFill>
                <a:latin typeface="Calibri" charset="0"/>
                <a:cs typeface="Calibri" charset="0"/>
              </a:rPr>
              <a:t>‹#›</a:t>
            </a:fld>
            <a:endParaRPr lang="it-IT" sz="1800" baseline="0" dirty="0">
              <a:solidFill>
                <a:srgbClr val="FFFFFF"/>
              </a:solidFill>
              <a:latin typeface="Calibri" charset="0"/>
              <a:cs typeface="Calibri" charset="0"/>
            </a:endParaRPr>
          </a:p>
        </p:txBody>
      </p:sp>
      <p:sp>
        <p:nvSpPr>
          <p:cNvPr id="9" name="Text Box 79">
            <a:extLst>
              <a:ext uri="{FF2B5EF4-FFF2-40B4-BE49-F238E27FC236}">
                <a16:creationId xmlns:a16="http://schemas.microsoft.com/office/drawing/2014/main" id="{C94E3D49-E871-6D4B-B768-AF307EE98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3786" y="6548877"/>
            <a:ext cx="6202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Daniel Summerer</a:t>
            </a:r>
            <a:r>
              <a:rPr lang="it-IT" altLang="ja-JP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 | </a:t>
            </a:r>
            <a:r>
              <a:rPr lang="it-IT" altLang="ja-JP" sz="1200" baseline="0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Git</a:t>
            </a:r>
            <a:r>
              <a:rPr lang="it-IT" altLang="ja-JP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 – Fast Version Control</a:t>
            </a:r>
            <a:endParaRPr lang="it-IT" sz="1200" baseline="0" dirty="0">
              <a:solidFill>
                <a:schemeClr val="bg2">
                  <a:lumMod val="75000"/>
                </a:schemeClr>
              </a:solidFill>
              <a:latin typeface="+mn-lt"/>
              <a:cs typeface="Calibri" charset="0"/>
            </a:endParaRPr>
          </a:p>
        </p:txBody>
      </p:sp>
      <p:sp>
        <p:nvSpPr>
          <p:cNvPr id="10" name="Text Box 79">
            <a:extLst>
              <a:ext uri="{FF2B5EF4-FFF2-40B4-BE49-F238E27FC236}">
                <a16:creationId xmlns:a16="http://schemas.microsoft.com/office/drawing/2014/main" id="{ED206B20-B755-5D4D-B316-E7EC560C33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46586" y="6548877"/>
            <a:ext cx="992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27.04.22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0A386A0-83D1-954F-BC1B-20579D6A584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" y="6619092"/>
            <a:ext cx="1191963" cy="1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51" r:id="rId2"/>
    <p:sldLayoutId id="2147483716" r:id="rId3"/>
    <p:sldLayoutId id="2147483730" r:id="rId4"/>
    <p:sldLayoutId id="2147483731" r:id="rId5"/>
    <p:sldLayoutId id="2147483732" r:id="rId6"/>
    <p:sldLayoutId id="2147483729" r:id="rId7"/>
    <p:sldLayoutId id="214748372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EC9D5C5-0A4B-9C40-B589-3428BB2542B9}"/>
              </a:ext>
            </a:extLst>
          </p:cNvPr>
          <p:cNvSpPr/>
          <p:nvPr userDrawn="1"/>
        </p:nvSpPr>
        <p:spPr>
          <a:xfrm>
            <a:off x="0" y="6520109"/>
            <a:ext cx="12192000" cy="337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79">
            <a:extLst>
              <a:ext uri="{FF2B5EF4-FFF2-40B4-BE49-F238E27FC236}">
                <a16:creationId xmlns:a16="http://schemas.microsoft.com/office/drawing/2014/main" id="{88AF1C69-6E72-FB4C-BE6E-02F8B91373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39302" y="6496417"/>
            <a:ext cx="992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943F43-AD07-C440-A1F1-9BD12DCEA0C3}" type="slidenum">
              <a:rPr lang="it-IT" sz="1800" baseline="0" smtClean="0">
                <a:solidFill>
                  <a:srgbClr val="FFFFFF"/>
                </a:solidFill>
                <a:latin typeface="Calibri" charset="0"/>
                <a:cs typeface="Calibri" charset="0"/>
              </a:rPr>
              <a:t>‹#›</a:t>
            </a:fld>
            <a:endParaRPr lang="it-IT" sz="1800" baseline="0" dirty="0">
              <a:solidFill>
                <a:srgbClr val="FFFFFF"/>
              </a:solidFill>
              <a:latin typeface="Calibri" charset="0"/>
              <a:cs typeface="Calibri" charset="0"/>
            </a:endParaRPr>
          </a:p>
        </p:txBody>
      </p:sp>
      <p:sp>
        <p:nvSpPr>
          <p:cNvPr id="10" name="Text Box 79">
            <a:extLst>
              <a:ext uri="{FF2B5EF4-FFF2-40B4-BE49-F238E27FC236}">
                <a16:creationId xmlns:a16="http://schemas.microsoft.com/office/drawing/2014/main" id="{C54366B7-CCB2-3C4F-98F8-69B93E3FD0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3786" y="6548877"/>
            <a:ext cx="6202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Daniel Summerer</a:t>
            </a:r>
            <a:r>
              <a:rPr lang="it-IT" altLang="ja-JP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 | </a:t>
            </a:r>
            <a:r>
              <a:rPr lang="it-IT" altLang="ja-JP" sz="1200" baseline="0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Git</a:t>
            </a:r>
            <a:r>
              <a:rPr lang="it-IT" altLang="ja-JP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 – Fast Version Control</a:t>
            </a:r>
            <a:endParaRPr lang="it-IT" sz="1200" baseline="0" dirty="0">
              <a:solidFill>
                <a:schemeClr val="bg2">
                  <a:lumMod val="75000"/>
                </a:schemeClr>
              </a:solidFill>
              <a:latin typeface="+mn-lt"/>
              <a:cs typeface="Calibri" charset="0"/>
            </a:endParaRP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FE36EF00-DA54-C049-B88D-C832388363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46586" y="6548877"/>
            <a:ext cx="992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aseline="0" dirty="0">
                <a:solidFill>
                  <a:schemeClr val="bg2">
                    <a:lumMod val="75000"/>
                  </a:schemeClr>
                </a:solidFill>
                <a:latin typeface="+mn-lt"/>
                <a:cs typeface="Calibri" charset="0"/>
              </a:rPr>
              <a:t>27.04.22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CFE086B-9E0A-7044-B6B5-41C980F9FC3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" y="6619092"/>
            <a:ext cx="1191963" cy="1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1" r:id="rId2"/>
    <p:sldLayoutId id="2147483676" r:id="rId3"/>
    <p:sldLayoutId id="2147483686" r:id="rId4"/>
    <p:sldLayoutId id="2147483677" r:id="rId5"/>
    <p:sldLayoutId id="2147483694" r:id="rId6"/>
    <p:sldLayoutId id="2147483678" r:id="rId7"/>
    <p:sldLayoutId id="2147483679" r:id="rId8"/>
    <p:sldLayoutId id="2147483680" r:id="rId9"/>
    <p:sldLayoutId id="2147483652" r:id="rId10"/>
    <p:sldLayoutId id="2147483682" r:id="rId11"/>
    <p:sldLayoutId id="2147483683" r:id="rId12"/>
    <p:sldLayoutId id="2147483684" r:id="rId13"/>
    <p:sldLayoutId id="2147483649" r:id="rId14"/>
    <p:sldLayoutId id="2147483687" r:id="rId15"/>
    <p:sldLayoutId id="2147483688" r:id="rId16"/>
    <p:sldLayoutId id="2147483685" r:id="rId17"/>
    <p:sldLayoutId id="2147483692" r:id="rId18"/>
    <p:sldLayoutId id="2147483689" r:id="rId19"/>
    <p:sldLayoutId id="2147483703" r:id="rId20"/>
    <p:sldLayoutId id="2147483690" r:id="rId21"/>
    <p:sldLayoutId id="214748373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inf.unibz.it/" TargetMode="External"/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nf.unibz.it/help/ssh/index.md#add-an-ssh-key-to-your-gitlab-account" TargetMode="External"/><Relationship Id="rId2" Type="http://schemas.openxmlformats.org/officeDocument/2006/relationships/hyperlink" Target="https://gitlab.inf.unibz.it/help/ssh/index.md#generate-an-ssh-key-pair" TargetMode="Externa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gitlab.inf.unibz.it/help/ssh/index.md#verify-that-you-can-connect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7E206-80DB-41F2-89F3-43F76C452A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Daniel Summerer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0EFA-DB5D-48BA-8A07-5E28EECB2B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27.04.2022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6D3F-B1D8-4D13-AEF7-4AEB82341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– Fast Version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B5B67-064C-40C1-921B-68CAE5A8A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INT-GIT-22</a:t>
            </a:r>
          </a:p>
        </p:txBody>
      </p:sp>
    </p:spTree>
    <p:extLst>
      <p:ext uri="{BB962C8B-B14F-4D97-AF65-F5344CB8AC3E}">
        <p14:creationId xmlns:p14="http://schemas.microsoft.com/office/powerpoint/2010/main" val="285614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D7287-1A1F-4D52-9332-2FD5D6A70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AF10-5CDF-49BE-88C5-D4E3B0C25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Backup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View change history of a file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Work in parallel on the same files, avoiding conflicts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Review and merge changes made by different people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View and restore previous versions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Distributed work</a:t>
            </a:r>
          </a:p>
        </p:txBody>
      </p:sp>
    </p:spTree>
    <p:extLst>
      <p:ext uri="{BB962C8B-B14F-4D97-AF65-F5344CB8AC3E}">
        <p14:creationId xmlns:p14="http://schemas.microsoft.com/office/powerpoint/2010/main" val="403807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2D2DF-E11A-4ADE-B497-424C907D3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2DAD-AA15-4CEB-91C6-FEC888EFE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Papers, dissertations, publications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 analysis, statistics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Software development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Task automation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Issue tracking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Basic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68772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D7287-1A1F-4D52-9332-2FD5D6A70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Version Control vs. Versioning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AF10-5CDF-49BE-88C5-D4E3B0C25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Version Control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Track changes to files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Enables collaboration and avoids conflicts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Software development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Versioning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Track stages of a software program or project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Identify different versions of a program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Software release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961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81AF3-2B95-4B7A-9C24-3063CD93E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 Overview</a:t>
            </a:r>
          </a:p>
        </p:txBody>
      </p:sp>
    </p:spTree>
    <p:extLst>
      <p:ext uri="{BB962C8B-B14F-4D97-AF65-F5344CB8AC3E}">
        <p14:creationId xmlns:p14="http://schemas.microsoft.com/office/powerpoint/2010/main" val="389166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C0C150-9AED-43BC-8034-14172A3CE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D61A8-2FD0-4EA7-81EE-AB6344ABC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r>
              <a:rPr lang="en-US" dirty="0"/>
              <a:t>Git is a version control system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Free and open source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Distributed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Multi-platform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3B276B1-8AFD-4C7A-8483-6AD541419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261" y="2559143"/>
            <a:ext cx="4166155" cy="17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3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6B39F0-39FC-44DD-A6AE-2416D3EF6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Basic Architecture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C18D54-2EEF-4D81-A818-35F035C12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9" y="1352147"/>
            <a:ext cx="8943823" cy="46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D4FF0-2C43-4D90-AAAB-508D758CE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205-B96B-48B2-B8C6-CA4DB9F09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Repository</a:t>
            </a:r>
            <a:endParaRPr lang="en-US" dirty="0"/>
          </a:p>
          <a:p>
            <a:r>
              <a:rPr lang="en-US" dirty="0"/>
              <a:t>Basic element, used to manage projects with Git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Local Repository</a:t>
            </a:r>
          </a:p>
          <a:p>
            <a:r>
              <a:rPr lang="en-US" dirty="0"/>
              <a:t>Folder on the local PC, used to work on the files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Remote Repository</a:t>
            </a:r>
          </a:p>
          <a:p>
            <a:r>
              <a:rPr lang="en-US" dirty="0"/>
              <a:t>Repository on a file server, shared with all contributors</a:t>
            </a:r>
          </a:p>
        </p:txBody>
      </p:sp>
    </p:spTree>
    <p:extLst>
      <p:ext uri="{BB962C8B-B14F-4D97-AF65-F5344CB8AC3E}">
        <p14:creationId xmlns:p14="http://schemas.microsoft.com/office/powerpoint/2010/main" val="29214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B082B-56EC-4C79-8581-8D6DF89673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local repository consists of 3 main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Working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Staging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FF76-38EB-4B63-A54B-83943E84FD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9C8A2-D6DA-4EDE-84BC-B5A5C348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5311" y="1274907"/>
            <a:ext cx="2304379" cy="43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6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3A731-28EB-438C-8B66-2F1E032DA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D962-5C11-49D3-B61B-28AD432BB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Folder on the local computer.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Specific structure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Recognized by Git as part of a repository</a:t>
            </a:r>
          </a:p>
          <a:p>
            <a:endParaRPr lang="en-US" dirty="0"/>
          </a:p>
          <a:p>
            <a:r>
              <a:rPr lang="en-US" dirty="0"/>
              <a:t>Files managed in the working directory are read and tracked by Git</a:t>
            </a:r>
          </a:p>
        </p:txBody>
      </p:sp>
    </p:spTree>
    <p:extLst>
      <p:ext uri="{BB962C8B-B14F-4D97-AF65-F5344CB8AC3E}">
        <p14:creationId xmlns:p14="http://schemas.microsoft.com/office/powerpoint/2010/main" val="148796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3B5FE-3E7D-4662-8DF4-022B961742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File 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D429-96E4-4009-8AF8-2FF18759E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Files in a local Git repository folder can be in 2 states: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Tracked</a:t>
            </a:r>
            <a:br>
              <a:rPr lang="en-US" dirty="0"/>
            </a:br>
            <a:r>
              <a:rPr lang="en-US" dirty="0"/>
              <a:t>Changes to these files are tracked by Git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Untracked</a:t>
            </a:r>
            <a:br>
              <a:rPr lang="en-US" dirty="0"/>
            </a:br>
            <a:r>
              <a:rPr lang="en-US" dirty="0"/>
              <a:t>Files are present in the repository, but changes to these files are not tracked by Git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New files are always untracked. They need to be added to the staging area, to track them.</a:t>
            </a:r>
          </a:p>
        </p:txBody>
      </p:sp>
    </p:spTree>
    <p:extLst>
      <p:ext uri="{BB962C8B-B14F-4D97-AF65-F5344CB8AC3E}">
        <p14:creationId xmlns:p14="http://schemas.microsoft.com/office/powerpoint/2010/main" val="28910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5A57-0BF5-40C7-BAED-215614198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F4C03-4DE6-48DD-9922-3FB8AF8CE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747040"/>
          </a:xfrm>
        </p:spPr>
        <p:txBody>
          <a:bodyPr/>
          <a:lstStyle/>
          <a:p>
            <a:r>
              <a:rPr lang="en-US" dirty="0"/>
              <a:t>Joined Eurac Research in February 2020</a:t>
            </a:r>
          </a:p>
          <a:p>
            <a:endParaRPr lang="en-US" dirty="0"/>
          </a:p>
          <a:p>
            <a:r>
              <a:rPr lang="en-US" dirty="0"/>
              <a:t>Solution Architect at Information Technologies</a:t>
            </a:r>
          </a:p>
          <a:p>
            <a:endParaRPr lang="en-US" dirty="0"/>
          </a:p>
          <a:p>
            <a:r>
              <a:rPr lang="en-US" dirty="0"/>
              <a:t>Technologies:</a:t>
            </a:r>
          </a:p>
          <a:p>
            <a:r>
              <a:rPr lang="en-US" dirty="0"/>
              <a:t>Dynamics 365, Power Platform</a:t>
            </a:r>
          </a:p>
        </p:txBody>
      </p:sp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064543D-3B80-492C-AD12-413CC38F4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31" y="1878874"/>
            <a:ext cx="3100251" cy="31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3C277-AAF8-435A-ACC9-CB95596BC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7EF8-5B29-415D-8560-ABD9E6942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Intermediate step before a commit.</a:t>
            </a:r>
          </a:p>
          <a:p>
            <a:endParaRPr lang="en-US" dirty="0"/>
          </a:p>
          <a:p>
            <a:r>
              <a:rPr lang="en-US" dirty="0"/>
              <a:t>Use cases: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Validation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Review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Correction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Partial Commits</a:t>
            </a:r>
          </a:p>
        </p:txBody>
      </p:sp>
    </p:spTree>
    <p:extLst>
      <p:ext uri="{BB962C8B-B14F-4D97-AF65-F5344CB8AC3E}">
        <p14:creationId xmlns:p14="http://schemas.microsoft.com/office/powerpoint/2010/main" val="20991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3C277-AAF8-435A-ACC9-CB95596BC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7EF8-5B29-415D-8560-ABD9E6942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Snapshot of the changes staged in the staging area.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Unique number (called </a:t>
            </a:r>
            <a:r>
              <a:rPr lang="en-US" dirty="0">
                <a:solidFill>
                  <a:schemeClr val="accent1"/>
                </a:solidFill>
              </a:rPr>
              <a:t>commit hash</a:t>
            </a:r>
            <a:r>
              <a:rPr lang="en-US" dirty="0"/>
              <a:t>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Message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Saved to commit history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Repository can be viewed at and restored to a commit</a:t>
            </a:r>
          </a:p>
          <a:p>
            <a:endParaRPr lang="en-US" dirty="0"/>
          </a:p>
          <a:p>
            <a:r>
              <a:rPr lang="en-US" dirty="0"/>
              <a:t>Git does not store a copy of the file, but only the changes applied to the file.</a:t>
            </a:r>
          </a:p>
        </p:txBody>
      </p:sp>
    </p:spTree>
    <p:extLst>
      <p:ext uri="{BB962C8B-B14F-4D97-AF65-F5344CB8AC3E}">
        <p14:creationId xmlns:p14="http://schemas.microsoft.com/office/powerpoint/2010/main" val="77664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0196AB-5EE8-4A70-B7DE-214BB4A611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Supported file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69966-342C-47AD-A678-BF0D4590D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supports </a:t>
            </a:r>
            <a:r>
              <a:rPr lang="en-US" dirty="0">
                <a:solidFill>
                  <a:schemeClr val="accent1"/>
                </a:solidFill>
              </a:rPr>
              <a:t>any</a:t>
            </a:r>
            <a:r>
              <a:rPr lang="en-US" dirty="0"/>
              <a:t> type of file.</a:t>
            </a:r>
          </a:p>
          <a:p>
            <a:endParaRPr lang="en-US" dirty="0"/>
          </a:p>
          <a:p>
            <a:r>
              <a:rPr lang="en-US" dirty="0"/>
              <a:t>However, you get the best experience with </a:t>
            </a:r>
            <a:r>
              <a:rPr lang="en-US" dirty="0">
                <a:solidFill>
                  <a:schemeClr val="accent1"/>
                </a:solidFill>
              </a:rPr>
              <a:t>text files</a:t>
            </a:r>
            <a:r>
              <a:rPr lang="en-US" dirty="0"/>
              <a:t>, because they allow for change tracking.</a:t>
            </a:r>
          </a:p>
          <a:p>
            <a:endParaRPr lang="en-US" dirty="0"/>
          </a:p>
          <a:p>
            <a:r>
              <a:rPr lang="en-US" dirty="0"/>
              <a:t>Examples of text files: plaintext, HTML, </a:t>
            </a:r>
            <a:r>
              <a:rPr lang="en-US" dirty="0" err="1"/>
              <a:t>LaTex</a:t>
            </a:r>
            <a:r>
              <a:rPr lang="en-US" dirty="0"/>
              <a:t>, source code.</a:t>
            </a:r>
          </a:p>
        </p:txBody>
      </p:sp>
    </p:spTree>
    <p:extLst>
      <p:ext uri="{BB962C8B-B14F-4D97-AF65-F5344CB8AC3E}">
        <p14:creationId xmlns:p14="http://schemas.microsoft.com/office/powerpoint/2010/main" val="1787987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9935A-04E6-4C03-81AA-E7E254CFF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6B95-5D36-4828-9C41-2B186A937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Mercurial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Distributed model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Fewer commands</a:t>
            </a:r>
          </a:p>
          <a:p>
            <a:endParaRPr lang="en-US" dirty="0"/>
          </a:p>
          <a:p>
            <a:r>
              <a:rPr lang="en-US" dirty="0"/>
              <a:t>Subversion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Centralized model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/>
              <a:t>adoption rate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1751BC1-1CEC-4C41-B803-B0D5138C7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9766" y="1154997"/>
            <a:ext cx="1149532" cy="147732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99D9657-80CD-4A56-9D66-6924A5A013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1292" y="3833662"/>
            <a:ext cx="2166480" cy="18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B37EC-7817-4F16-962F-023F417CB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48225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C3981D-8DDE-45C8-8A99-109C33FDA7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DEB0-0B95-4419-B65B-15ED7A529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Download Git from the following website and install it on your machine</a:t>
            </a:r>
          </a:p>
          <a:p>
            <a:r>
              <a:rPr lang="en-US" dirty="0">
                <a:hlinkClick r:id="rId2"/>
              </a:rPr>
              <a:t>https://git-scm.com/downloads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87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43505-522A-4279-8BD8-C8A0B9229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882C1-BF01-4C9F-973B-B43799737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dirty="0">
                <a:solidFill>
                  <a:schemeClr val="accent1"/>
                </a:solidFill>
              </a:rPr>
              <a:t>command-line</a:t>
            </a:r>
            <a:r>
              <a:rPr lang="en-US" dirty="0"/>
              <a:t> tool.</a:t>
            </a:r>
          </a:p>
          <a:p>
            <a:endParaRPr lang="en-US" dirty="0"/>
          </a:p>
          <a:p>
            <a:r>
              <a:rPr lang="en-US" dirty="0"/>
              <a:t>You can use any CLI you like. For this workshop, we are going to use: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Windows: Git Bash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Mac OS: Terminal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Linux: Terminal</a:t>
            </a:r>
          </a:p>
        </p:txBody>
      </p:sp>
    </p:spTree>
    <p:extLst>
      <p:ext uri="{BB962C8B-B14F-4D97-AF65-F5344CB8AC3E}">
        <p14:creationId xmlns:p14="http://schemas.microsoft.com/office/powerpoint/2010/main" val="306683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6B69A-CD62-4EAF-9424-7C7C48182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27932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64654-BB5B-4BAE-AE02-526331332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List items in the current folder</a:t>
            </a:r>
          </a:p>
          <a:p>
            <a:endParaRPr lang="en-US" dirty="0"/>
          </a:p>
          <a:p>
            <a:r>
              <a:rPr lang="en-US" dirty="0"/>
              <a:t>Options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-a: Show all elements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-l: Show elements with details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-t: Order elements by modified time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Example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A3E8-F622-463C-94AB-82C9D88FC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3B6A0-5102-4D4C-BAA2-665179BA3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6F080F2-24D6-4F59-A5F6-71D362A55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3269"/>
              </p:ext>
            </p:extLst>
          </p:nvPr>
        </p:nvGraphicFramePr>
        <p:xfrm>
          <a:off x="468001" y="5086304"/>
          <a:ext cx="11252944" cy="6705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–al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9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4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64654-BB5B-4BAE-AE02-526331332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Change directory to the specified path</a:t>
            </a:r>
          </a:p>
          <a:p>
            <a:endParaRPr lang="en-US" dirty="0"/>
          </a:p>
          <a:p>
            <a:r>
              <a:rPr lang="en-US" dirty="0"/>
              <a:t>Path shortcuts: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. → Current folder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.. → Upper folder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~ → Home folder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/ → Root folder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Example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A3E8-F622-463C-94AB-82C9D88FC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3B6A0-5102-4D4C-BAA2-665179BA3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3E046CE-DFE1-48D4-9271-8896ABF6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3161"/>
              </p:ext>
            </p:extLst>
          </p:nvPr>
        </p:nvGraphicFramePr>
        <p:xfrm>
          <a:off x="467998" y="5421584"/>
          <a:ext cx="11252944" cy="6705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9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1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78423-579A-41A8-AFCE-BAE5B40E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240417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34575-76A9-445F-85D1-B5366811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</p:spTree>
    <p:extLst>
      <p:ext uri="{BB962C8B-B14F-4D97-AF65-F5344CB8AC3E}">
        <p14:creationId xmlns:p14="http://schemas.microsoft.com/office/powerpoint/2010/main" val="189329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4B500-8D3B-422F-94D6-1555EC4CA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F5EB-BBB5-4C06-B82C-ACBFF96A8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First, let’s check if Git is properly installed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B99FA8-C2F7-41CA-BA9C-74A56E60D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2900"/>
              </p:ext>
            </p:extLst>
          </p:nvPr>
        </p:nvGraphicFramePr>
        <p:xfrm>
          <a:off x="468000" y="3863462"/>
          <a:ext cx="11252944" cy="6705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--version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2.35.1.windows.2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32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4B500-8D3B-422F-94D6-1555EC4CA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F5EB-BBB5-4C06-B82C-ACBFF96A8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n-US" dirty="0"/>
              <a:t>After the installation, it is necessary to configure the following information: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Name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Email address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This information is added to every commit to identify the user who created the commit.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5104F8-93A0-452F-A76F-8EEE16FCB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5302"/>
              </p:ext>
            </p:extLst>
          </p:nvPr>
        </p:nvGraphicFramePr>
        <p:xfrm>
          <a:off x="467998" y="5032443"/>
          <a:ext cx="11252944" cy="6705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config --global user.name "Summerer Daniel"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config --global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user.email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"daniel.summerer@eurac.edu"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4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4B500-8D3B-422F-94D6-1555EC4CA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F5EB-BBB5-4C06-B82C-ACBFF96A8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n-US" dirty="0"/>
              <a:t>Now, we are ready to create our first repository.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folder on your desktop and call it </a:t>
            </a:r>
            <a:r>
              <a:rPr lang="en-US" i="1" dirty="0" err="1"/>
              <a:t>MyRepository</a:t>
            </a:r>
            <a:r>
              <a:rPr lang="en-US" dirty="0"/>
              <a:t>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Open the CLI and navigate to this folder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Run the following command to initialize the </a:t>
            </a:r>
            <a:r>
              <a:rPr lang="en-US" i="1" dirty="0" err="1"/>
              <a:t>MyRepository</a:t>
            </a:r>
            <a:r>
              <a:rPr lang="en-US" i="1" dirty="0"/>
              <a:t> </a:t>
            </a:r>
            <a:r>
              <a:rPr lang="en-US" dirty="0"/>
              <a:t>folder as a Git repository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5104F8-93A0-452F-A76F-8EEE16FCB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20340"/>
              </p:ext>
            </p:extLst>
          </p:nvPr>
        </p:nvGraphicFramePr>
        <p:xfrm>
          <a:off x="467998" y="5032443"/>
          <a:ext cx="11252944" cy="6705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Initialized empty Git repository in C:/Users/dasummerer/Desktop/MyRepository/.git/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11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C7120B-5EBB-49DD-8615-1014B55C5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Repository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A589-A445-4DB3-95A7-06CCEAADA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11252945" cy="227400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MyRepository</a:t>
            </a:r>
            <a:r>
              <a:rPr lang="en-US" dirty="0"/>
              <a:t> folder contains a hidden folder called </a:t>
            </a:r>
            <a:r>
              <a:rPr lang="en-US" dirty="0">
                <a:solidFill>
                  <a:schemeClr val="accent1"/>
                </a:solidFill>
              </a:rPr>
              <a:t>.git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folder is used by Git to store information about your repository, such as the commit history, file changes, etc.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94A089-E629-4BF3-B02F-7DCFBC5C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74" y="3996483"/>
            <a:ext cx="591585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5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B4B85F-6340-4FEA-A1BC-1EC93F012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repository, by </a:t>
            </a:r>
            <a:r>
              <a:rPr lang="en-US" dirty="0">
                <a:solidFill>
                  <a:schemeClr val="accent1"/>
                </a:solidFill>
              </a:rPr>
              <a:t>initializing</a:t>
            </a:r>
            <a:r>
              <a:rPr lang="en-US" dirty="0"/>
              <a:t> it locally or cloning it from a Git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 time you add, edit or delete files in your repository, Git considers them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modified files to add to the </a:t>
            </a:r>
            <a:r>
              <a:rPr lang="en-US" dirty="0">
                <a:solidFill>
                  <a:schemeClr val="accent1"/>
                </a:solidFill>
              </a:rPr>
              <a:t>staging</a:t>
            </a:r>
            <a:r>
              <a:rPr lang="en-US" dirty="0"/>
              <a:t> area.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Commit</a:t>
            </a:r>
            <a:r>
              <a:rPr lang="en-US" dirty="0"/>
              <a:t> your staged files, thereby creating a permanent snapshot of the files.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665FE-39AB-4EA4-9DC0-3746A3709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EF92B0-5E2C-40D8-B21C-1EAF99A62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99" y="1803770"/>
            <a:ext cx="4762302" cy="32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F1BF7-B6BF-4877-B099-58B6D89A6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Informs you about the status of the repository: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Untracked files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Changed files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 types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Staged files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Unpublished commits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D8A1-4474-426A-8492-1FCD62FA3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BDDB-919C-4C78-95CF-C90256BCA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91A67AF-3D29-406A-A081-90B69F28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01595"/>
              </p:ext>
            </p:extLst>
          </p:nvPr>
        </p:nvGraphicFramePr>
        <p:xfrm>
          <a:off x="467998" y="4465321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3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F1BF7-B6BF-4877-B099-58B6D89A6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Adds a file or change to the staging area.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also enables tracking for untracked files.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D8A1-4474-426A-8492-1FCD62FA3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BDDB-919C-4C78-95CF-C90256BCA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91A67AF-3D29-406A-A081-90B69F286439}"/>
              </a:ext>
            </a:extLst>
          </p:cNvPr>
          <p:cNvGraphicFramePr>
            <a:graphicFrameLocks noGrp="1"/>
          </p:cNvGraphicFramePr>
          <p:nvPr/>
        </p:nvGraphicFramePr>
        <p:xfrm>
          <a:off x="468001" y="2758440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add &lt;file&gt;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3834B2-A94F-45EA-BD44-717242C03569}"/>
              </a:ext>
            </a:extLst>
          </p:cNvPr>
          <p:cNvGraphicFramePr>
            <a:graphicFrameLocks noGrp="1"/>
          </p:cNvGraphicFramePr>
          <p:nvPr/>
        </p:nvGraphicFramePr>
        <p:xfrm>
          <a:off x="467998" y="5158693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add File01.txt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F1BF7-B6BF-4877-B099-58B6D89A6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To add all files in the current directory, use the --all 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specify the current directory as a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D8A1-4474-426A-8492-1FCD62FA3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BDDB-919C-4C78-95CF-C90256BCA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91A67AF-3D29-406A-A081-90B69F28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37821"/>
              </p:ext>
            </p:extLst>
          </p:nvPr>
        </p:nvGraphicFramePr>
        <p:xfrm>
          <a:off x="468001" y="2758440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add --all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3834B2-A94F-45EA-BD44-717242C0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09955"/>
              </p:ext>
            </p:extLst>
          </p:nvPr>
        </p:nvGraphicFramePr>
        <p:xfrm>
          <a:off x="468001" y="4131081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add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3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F1BF7-B6BF-4877-B099-58B6D89A6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Creates a commit for all staged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opens a text editor, where you need to specify the commit message.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-m option to specify the commit message directly in the commit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D8A1-4474-426A-8492-1FCD62FA3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BDDB-919C-4C78-95CF-C90256BCA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91A67AF-3D29-406A-A081-90B69F28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10706"/>
              </p:ext>
            </p:extLst>
          </p:nvPr>
        </p:nvGraphicFramePr>
        <p:xfrm>
          <a:off x="468001" y="2723263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3834B2-A94F-45EA-BD44-717242C0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00283"/>
              </p:ext>
            </p:extLst>
          </p:nvPr>
        </p:nvGraphicFramePr>
        <p:xfrm>
          <a:off x="468001" y="5132566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–m "My message"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9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BA1718-F891-4C9B-9A7A-E5F2370764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5D4F3-0C0B-47BB-95BB-E5F1EB3AD4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Understand the basics of Git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Get familiar with the Git command line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Learn about branching and merging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Resolve merge conflicts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Set up projects on GitHub or GitLab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Collaborate on and maintain projects using GitHub or GitLab</a:t>
            </a:r>
          </a:p>
        </p:txBody>
      </p:sp>
    </p:spTree>
    <p:extLst>
      <p:ext uri="{BB962C8B-B14F-4D97-AF65-F5344CB8AC3E}">
        <p14:creationId xmlns:p14="http://schemas.microsoft.com/office/powerpoint/2010/main" val="169710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F1BF7-B6BF-4877-B099-58B6D89A6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Shows the commit history, including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Commit hash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Message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Author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D8A1-4474-426A-8492-1FCD62FA3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BDDB-919C-4C78-95CF-C90256BCA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91A67AF-3D29-406A-A081-90B69F28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15980"/>
              </p:ext>
            </p:extLst>
          </p:nvPr>
        </p:nvGraphicFramePr>
        <p:xfrm>
          <a:off x="468001" y="4079806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00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612154-AEF8-4276-8ADD-2F87C36390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8BF4-AE91-40AC-B10B-079E361F5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 a text file in the </a:t>
            </a:r>
            <a:r>
              <a:rPr lang="en-US" dirty="0" err="1"/>
              <a:t>MyRepository</a:t>
            </a:r>
            <a:r>
              <a:rPr lang="en-US" dirty="0"/>
              <a:t> folder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Stage it and commit it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Apply changes to the file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Use git status to see what has changed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Stage and commit your changes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Use git log to see the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144705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0C1EF5-00CD-4284-9A86-4F7AE72B0E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Differences</a:t>
            </a:r>
          </a:p>
        </p:txBody>
      </p:sp>
    </p:spTree>
    <p:extLst>
      <p:ext uri="{BB962C8B-B14F-4D97-AF65-F5344CB8AC3E}">
        <p14:creationId xmlns:p14="http://schemas.microsoft.com/office/powerpoint/2010/main" val="2486234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56F5B0-EB3B-4715-B135-15AB404F8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D781-0E32-4F3C-9435-39247A1F8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stores the changes associated to every commit. You can use this information to see what has changed between two commits.</a:t>
            </a:r>
          </a:p>
          <a:p>
            <a:endParaRPr lang="en-US" dirty="0"/>
          </a:p>
          <a:p>
            <a:r>
              <a:rPr lang="en-US" dirty="0"/>
              <a:t>A change is also called a </a:t>
            </a:r>
            <a:r>
              <a:rPr lang="en-US" dirty="0">
                <a:solidFill>
                  <a:schemeClr val="accent1"/>
                </a:solidFill>
              </a:rPr>
              <a:t>difference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267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E6351F-EFFB-48BA-A555-6E2C0D09E7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Difference between working directory and last commit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working directory and a specific commit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two commits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5522-F9C8-40DB-A082-42AF86D48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15A4-4EF3-4ADC-9610-A09D44DA6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diff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E451560-A9B3-4E7E-B2F7-125B312A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48431"/>
              </p:ext>
            </p:extLst>
          </p:nvPr>
        </p:nvGraphicFramePr>
        <p:xfrm>
          <a:off x="468001" y="2758440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A25A76-7717-4A2D-87EA-38481D6A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58932"/>
              </p:ext>
            </p:extLst>
          </p:nvPr>
        </p:nvGraphicFramePr>
        <p:xfrm>
          <a:off x="467998" y="4122372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&lt;hash&gt;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F22E2C-275F-41D0-AF97-943B8D4C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60939"/>
              </p:ext>
            </p:extLst>
          </p:nvPr>
        </p:nvGraphicFramePr>
        <p:xfrm>
          <a:off x="467998" y="5509116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&lt;hash-A&gt; &lt;hash-B&gt;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0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926AE-63C7-425E-8EFF-694F6334C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the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4A6B-D294-4CCD-A801-FA39F6884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diff produces an output that shows: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Lines that were added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Lines that were deleted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Modified lines are shown as a combination of insertion and deletion.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The output is truncated only to the lines that changed.</a:t>
            </a:r>
          </a:p>
        </p:txBody>
      </p:sp>
    </p:spTree>
    <p:extLst>
      <p:ext uri="{BB962C8B-B14F-4D97-AF65-F5344CB8AC3E}">
        <p14:creationId xmlns:p14="http://schemas.microsoft.com/office/powerpoint/2010/main" val="3087808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97FA5-3A90-4668-8833-6B7878967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6C3D4-D308-45A8-BAB2-7008F4631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Apply changes to the text file in your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Analyze changes in the working directory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Analyze changes between two commits</a:t>
            </a:r>
          </a:p>
        </p:txBody>
      </p:sp>
    </p:spTree>
    <p:extLst>
      <p:ext uri="{BB962C8B-B14F-4D97-AF65-F5344CB8AC3E}">
        <p14:creationId xmlns:p14="http://schemas.microsoft.com/office/powerpoint/2010/main" val="681372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19E6D4-5F94-4E26-914D-AB776BB30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Revert Commits</a:t>
            </a:r>
          </a:p>
        </p:txBody>
      </p:sp>
    </p:spTree>
    <p:extLst>
      <p:ext uri="{BB962C8B-B14F-4D97-AF65-F5344CB8AC3E}">
        <p14:creationId xmlns:p14="http://schemas.microsoft.com/office/powerpoint/2010/main" val="1649139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6E8F0-BB9E-4428-872D-4119C5A69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F440-780B-413D-9670-B290F94C0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/>
              <a:t>After analyzing the differences, you may decide to undo your changes. This is done by </a:t>
            </a:r>
            <a:r>
              <a:rPr lang="en-US" dirty="0">
                <a:solidFill>
                  <a:schemeClr val="accent1"/>
                </a:solidFill>
              </a:rPr>
              <a:t>reverting</a:t>
            </a:r>
            <a:r>
              <a:rPr lang="en-US" dirty="0"/>
              <a:t> a commit.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To revert a commit, Git applies your changes “backwards” and creates a new commit.</a:t>
            </a:r>
          </a:p>
        </p:txBody>
      </p:sp>
    </p:spTree>
    <p:extLst>
      <p:ext uri="{BB962C8B-B14F-4D97-AF65-F5344CB8AC3E}">
        <p14:creationId xmlns:p14="http://schemas.microsoft.com/office/powerpoint/2010/main" val="3877044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A8988-D487-48B7-82B5-FC2A812D6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Revert the changes of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Revert the changes of a specific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Revert changes of N-</a:t>
            </a:r>
            <a:r>
              <a:rPr lang="en-US" dirty="0" err="1"/>
              <a:t>th</a:t>
            </a:r>
            <a:r>
              <a:rPr lang="en-US" dirty="0"/>
              <a:t> last commit (numbers start at 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D2EDA-003C-4C58-9065-EB9E7EB09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B93A6-2E72-42B8-9A71-7618E5F54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revert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561958C-E04F-4901-B4BF-019CCA9A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17034"/>
              </p:ext>
            </p:extLst>
          </p:nvPr>
        </p:nvGraphicFramePr>
        <p:xfrm>
          <a:off x="468001" y="260345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revert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6EC969-1F00-4C61-8C65-9C2472D90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42972"/>
              </p:ext>
            </p:extLst>
          </p:nvPr>
        </p:nvGraphicFramePr>
        <p:xfrm>
          <a:off x="467998" y="364258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revert &lt;commit-hash&gt;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78203-FD0C-4B88-A71C-97535753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02225"/>
              </p:ext>
            </p:extLst>
          </p:nvPr>
        </p:nvGraphicFramePr>
        <p:xfrm>
          <a:off x="467998" y="477034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revert HEAD~&lt;N&gt;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8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273FFE-B9CF-4C53-94BA-898BE6610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BB64-F6B4-4C2B-A8FC-4B6B0293C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09:00 – 09:45	Introduction to Git</a:t>
            </a:r>
          </a:p>
          <a:p>
            <a:r>
              <a:rPr lang="en-US" dirty="0"/>
              <a:t>09:45 – 10:00	Break</a:t>
            </a:r>
          </a:p>
          <a:p>
            <a:r>
              <a:rPr lang="en-US" dirty="0"/>
              <a:t>10:00 – 11:00	Working with Git</a:t>
            </a:r>
          </a:p>
          <a:p>
            <a:r>
              <a:rPr lang="en-US" dirty="0"/>
              <a:t>11:00 – 12:30	Remote Repositories and GitLab</a:t>
            </a:r>
          </a:p>
          <a:p>
            <a:r>
              <a:rPr lang="en-US" dirty="0"/>
              <a:t>12:30 – 13:30	Lunch Break</a:t>
            </a:r>
          </a:p>
          <a:p>
            <a:r>
              <a:rPr lang="en-US" dirty="0"/>
              <a:t>13:30 – 15:00	Branching and Merging</a:t>
            </a:r>
          </a:p>
          <a:p>
            <a:r>
              <a:rPr lang="en-US" dirty="0"/>
              <a:t>15:00 – 15:15	Break</a:t>
            </a:r>
          </a:p>
          <a:p>
            <a:r>
              <a:rPr lang="en-US" dirty="0"/>
              <a:t>15:15 – 16:00	Hands-On Exercises</a:t>
            </a:r>
          </a:p>
          <a:p>
            <a:r>
              <a:rPr lang="en-US" dirty="0"/>
              <a:t>16:00 – 17:00	Advanced Features + Q&amp;A</a:t>
            </a:r>
          </a:p>
        </p:txBody>
      </p:sp>
    </p:spTree>
    <p:extLst>
      <p:ext uri="{BB962C8B-B14F-4D97-AF65-F5344CB8AC3E}">
        <p14:creationId xmlns:p14="http://schemas.microsoft.com/office/powerpoint/2010/main" val="3092976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69114-0B89-4139-BDEA-B8CF016643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DF43-8E3D-441D-B799-F0677D826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Change the file, and commit your changes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Revert the changes applied in your last commit</a:t>
            </a:r>
          </a:p>
        </p:txBody>
      </p:sp>
    </p:spTree>
    <p:extLst>
      <p:ext uri="{BB962C8B-B14F-4D97-AF65-F5344CB8AC3E}">
        <p14:creationId xmlns:p14="http://schemas.microsoft.com/office/powerpoint/2010/main" val="4137524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BB7EC0-0F32-4C12-A5CC-609CF9B2C5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67614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8AA5B2-923D-43DB-A0C5-1F16A4069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A941-78D6-41E6-979D-2421CA1EB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been working on a local repository.</a:t>
            </a:r>
          </a:p>
          <a:p>
            <a:endParaRPr lang="en-US" dirty="0"/>
          </a:p>
          <a:p>
            <a:r>
              <a:rPr lang="en-US" dirty="0"/>
              <a:t>To enable collaboration, we need a </a:t>
            </a:r>
            <a:r>
              <a:rPr lang="en-US" dirty="0">
                <a:solidFill>
                  <a:schemeClr val="accent1"/>
                </a:solidFill>
              </a:rPr>
              <a:t>remote repository</a:t>
            </a:r>
            <a:r>
              <a:rPr lang="en-US" dirty="0"/>
              <a:t>, accessible by all project contributors.</a:t>
            </a:r>
          </a:p>
          <a:p>
            <a:endParaRPr lang="en-US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remote repository will keep the common code base.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Every contributor works on their local repository.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Local changes are pushed to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536085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8AA5B2-923D-43DB-A0C5-1F16A4069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A941-78D6-41E6-979D-2421CA1EB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is a distributed version control system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Single remote repository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Multiple local repositories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Every local repository is a copy of the remote repository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Advantages with respect to centralized model: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Independent development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Flexible workflows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No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854836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8E4FC-7CB8-471E-A123-C259E80A3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034D-2B15-4F94-AE35-6C08F6F31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88961" cy="4897933"/>
          </a:xfrm>
        </p:spPr>
        <p:txBody>
          <a:bodyPr/>
          <a:lstStyle/>
          <a:p>
            <a:r>
              <a:rPr lang="en-US" dirty="0"/>
              <a:t>A remote repository can be created on any server that runs git.</a:t>
            </a:r>
          </a:p>
          <a:p>
            <a:endParaRPr lang="en-US" dirty="0"/>
          </a:p>
          <a:p>
            <a:r>
              <a:rPr lang="en-US" dirty="0"/>
              <a:t>It is recommended to use </a:t>
            </a:r>
            <a:r>
              <a:rPr lang="en-US" dirty="0">
                <a:solidFill>
                  <a:schemeClr val="accent1"/>
                </a:solidFill>
              </a:rPr>
              <a:t>DevOps</a:t>
            </a:r>
            <a:r>
              <a:rPr lang="en-US" dirty="0"/>
              <a:t> platforms.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760F368-55B6-4AB4-8038-A456CC4E99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61" y="1073277"/>
            <a:ext cx="2759700" cy="74454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F453C5-52BE-45BB-A45C-C133E49601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17" y="2714945"/>
            <a:ext cx="2963987" cy="90617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1B33D1A-2932-46AE-8ED3-9E28E9A751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930" y="4518246"/>
            <a:ext cx="3786362" cy="8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93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4D3A0-0A99-4D8A-A170-741E6ECBA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Remote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7F95A-D779-49FF-87E5-6DAACB615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remote </a:t>
            </a:r>
            <a:r>
              <a:rPr lang="en-US" dirty="0"/>
              <a:t>is a connection to a remote repository.</a:t>
            </a:r>
          </a:p>
          <a:p>
            <a:endParaRPr lang="en-US" dirty="0"/>
          </a:p>
          <a:p>
            <a:r>
              <a:rPr lang="en-US" dirty="0"/>
              <a:t>Your local repository needs a remote to know where to publish your local changes.</a:t>
            </a:r>
          </a:p>
        </p:txBody>
      </p:sp>
    </p:spTree>
    <p:extLst>
      <p:ext uri="{BB962C8B-B14F-4D97-AF65-F5344CB8AC3E}">
        <p14:creationId xmlns:p14="http://schemas.microsoft.com/office/powerpoint/2010/main" val="303434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2AEA7-DD3D-4F00-81AB-810BF7809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Specifying Remotes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D29B-5DAA-4214-B207-5D1C707DB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Cloning (Recommended)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Remote repository created before the local repository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Remote is set by cloning the repository</a:t>
            </a:r>
          </a:p>
          <a:p>
            <a:endParaRPr lang="en-US" dirty="0"/>
          </a:p>
          <a:p>
            <a:r>
              <a:rPr lang="en-US" dirty="0"/>
              <a:t>Manual Setting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Local repository created before remote one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Remote is set by adding a reference through a command</a:t>
            </a:r>
          </a:p>
        </p:txBody>
      </p:sp>
    </p:spTree>
    <p:extLst>
      <p:ext uri="{BB962C8B-B14F-4D97-AF65-F5344CB8AC3E}">
        <p14:creationId xmlns:p14="http://schemas.microsoft.com/office/powerpoint/2010/main" val="1850781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1F3638-226A-4832-B34D-4FE83B6658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Initializes a local repository as a clone of the remote repository.</a:t>
            </a:r>
          </a:p>
          <a:p>
            <a:endParaRPr lang="en-US" dirty="0"/>
          </a:p>
          <a:p>
            <a:r>
              <a:rPr lang="en-US" dirty="0"/>
              <a:t>Depending on the authentication type enabled/configured on the remote server, you can clone it via HTTPS or via SSH.</a:t>
            </a:r>
          </a:p>
          <a:p>
            <a:endParaRPr lang="en-US" dirty="0"/>
          </a:p>
          <a:p>
            <a:r>
              <a:rPr lang="en-US" dirty="0"/>
              <a:t>Via SSH (Recommended)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Via HTTPS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76F1B-F542-417B-B8C5-8D8B56008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 with Remote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20EE9-AF35-4EE4-AE06-D7240C130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563FE93-FA49-4713-B9CF-3688DB32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72329"/>
              </p:ext>
            </p:extLst>
          </p:nvPr>
        </p:nvGraphicFramePr>
        <p:xfrm>
          <a:off x="467998" y="4386943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clone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git@gitlab.inf.unibz.it:daniel.summerer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/my-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repository.git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6A38BA-1EAF-4537-9CEC-EC6C04846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60622"/>
              </p:ext>
            </p:extLst>
          </p:nvPr>
        </p:nvGraphicFramePr>
        <p:xfrm>
          <a:off x="468001" y="5488578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clone https://gitlab.inf.unibz.it/daniel.summerer/my-repository.git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2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1F3638-226A-4832-B34D-4FE83B6658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Pushes your local commits to the remote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set the local branch to automatically track a remote branch, by executing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next time, you can push by simply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76F1B-F542-417B-B8C5-8D8B56008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 with Remote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20EE9-AF35-4EE4-AE06-D7240C130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push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E245357-03A9-4C32-A4D3-A5822D329C07}"/>
              </a:ext>
            </a:extLst>
          </p:cNvPr>
          <p:cNvGraphicFramePr>
            <a:graphicFrameLocks noGrp="1"/>
          </p:cNvGraphicFramePr>
          <p:nvPr/>
        </p:nvGraphicFramePr>
        <p:xfrm>
          <a:off x="468001" y="267135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 origin &lt;remote-branch&gt;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09F8C0-E0A9-47D1-A937-DBCFA96B1500}"/>
              </a:ext>
            </a:extLst>
          </p:cNvPr>
          <p:cNvGraphicFramePr>
            <a:graphicFrameLocks noGrp="1"/>
          </p:cNvGraphicFramePr>
          <p:nvPr/>
        </p:nvGraphicFramePr>
        <p:xfrm>
          <a:off x="467998" y="4035287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 --set-upstream origin &lt;branch&gt;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928B91-D83F-4CE8-81B2-A00B5AC7F2E7}"/>
              </a:ext>
            </a:extLst>
          </p:cNvPr>
          <p:cNvGraphicFramePr>
            <a:graphicFrameLocks noGrp="1"/>
          </p:cNvGraphicFramePr>
          <p:nvPr/>
        </p:nvGraphicFramePr>
        <p:xfrm>
          <a:off x="467998" y="5124899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432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1F3638-226A-4832-B34D-4FE83B6658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8" y="2129788"/>
            <a:ext cx="11252947" cy="3900036"/>
          </a:xfrm>
        </p:spPr>
        <p:txBody>
          <a:bodyPr/>
          <a:lstStyle/>
          <a:p>
            <a:r>
              <a:rPr lang="en-US" dirty="0"/>
              <a:t>Retrieves the latest changes from the remote repository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76F1B-F542-417B-B8C5-8D8B56008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 with Remote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20EE9-AF35-4EE4-AE06-D7240C130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E245357-03A9-4C32-A4D3-A5822D329C07}"/>
              </a:ext>
            </a:extLst>
          </p:cNvPr>
          <p:cNvGraphicFramePr>
            <a:graphicFrameLocks noGrp="1"/>
          </p:cNvGraphicFramePr>
          <p:nvPr/>
        </p:nvGraphicFramePr>
        <p:xfrm>
          <a:off x="468001" y="267135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FB196-24BE-4E20-8273-A7254013D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97024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1C7DAC-2FC9-4363-B1BF-9B04FA4F6C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149712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44D45-8A35-48C2-94BF-7880DED99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GitLab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23592-B744-49FB-9CE2-BE8BFD957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 GitLab server:</a:t>
            </a:r>
          </a:p>
          <a:p>
            <a:r>
              <a:rPr lang="en-US" dirty="0">
                <a:hlinkClick r:id="rId2"/>
              </a:rPr>
              <a:t>https://gitlab.inf.unibz.it/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Login selecting “</a:t>
            </a:r>
            <a:r>
              <a:rPr lang="en-US" dirty="0" err="1"/>
              <a:t>ScientificNet</a:t>
            </a:r>
            <a:r>
              <a:rPr lang="en-US" dirty="0"/>
              <a:t>”. Your account will be automatically unlocked after 5 minutes.</a:t>
            </a:r>
          </a:p>
        </p:txBody>
      </p:sp>
    </p:spTree>
    <p:extLst>
      <p:ext uri="{BB962C8B-B14F-4D97-AF65-F5344CB8AC3E}">
        <p14:creationId xmlns:p14="http://schemas.microsoft.com/office/powerpoint/2010/main" val="3449684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230F-4FEF-4958-9DE5-7D1B78355F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GitLab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B309-DC20-4B77-8DB8-73341EFD4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Repositories are called </a:t>
            </a:r>
            <a:r>
              <a:rPr lang="en-US" dirty="0">
                <a:solidFill>
                  <a:schemeClr val="accent1"/>
                </a:solidFill>
              </a:rPr>
              <a:t>projects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Groups</a:t>
            </a:r>
            <a:r>
              <a:rPr lang="en-US" dirty="0"/>
              <a:t> are collections of projects. Projects can be created under the personal profile or in a group.</a:t>
            </a:r>
          </a:p>
          <a:p>
            <a:endParaRPr lang="en-US" dirty="0"/>
          </a:p>
          <a:p>
            <a:r>
              <a:rPr lang="en-US" dirty="0"/>
              <a:t>The visibility level determines who can view the repository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Private → Access must be granted explicitly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Internal → Any user with access to the server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Public → Accessible from the outside</a:t>
            </a:r>
          </a:p>
        </p:txBody>
      </p:sp>
    </p:spTree>
    <p:extLst>
      <p:ext uri="{BB962C8B-B14F-4D97-AF65-F5344CB8AC3E}">
        <p14:creationId xmlns:p14="http://schemas.microsoft.com/office/powerpoint/2010/main" val="501448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230F-4FEF-4958-9DE5-7D1B78355F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GitLab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B309-DC20-4B77-8DB8-73341EFD4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person working on a GitLab project is called project member or </a:t>
            </a:r>
            <a:r>
              <a:rPr lang="en-US" dirty="0">
                <a:solidFill>
                  <a:schemeClr val="accent1"/>
                </a:solidFill>
              </a:rPr>
              <a:t>contributor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Contributors have different roles (permissions) in the project: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Maintainer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Reporter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3074676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230F-4FEF-4958-9DE5-7D1B78355F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 Up SSH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B309-DC20-4B77-8DB8-73341EFD4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Before we can start using our local GitLab instance, SSH must be configured: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Generate SSH Key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Add SSH Key to the GitLab account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Verify your setting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6784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3FF00D-8851-4371-A58B-2BF34B9EC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2E2D-AA9E-4FCA-8467-D639CB15B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 a project on GitLab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Clone it to your local computer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 a text file in your local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Commit your changes and push them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3386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0B866-E98D-4A67-9A58-CFBC8921C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Enabling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EC3B-B686-4016-BD42-35C0EE9E9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r>
              <a:rPr lang="en-US" dirty="0"/>
              <a:t>Multiple users can work on the same remote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Work on local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Push changes to remote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Other contributors pull changes from the remote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FDBFF-9970-460C-917D-D30143847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344" y="1876448"/>
            <a:ext cx="5925269" cy="31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86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7A4269-B068-4BF8-B59A-3EA55E0060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Enabling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24E7-4455-4FC4-B738-16E15F131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collaborate on a project, contributors must have access to the remote repository</a:t>
            </a:r>
          </a:p>
          <a:p>
            <a:r>
              <a:rPr lang="en-US" dirty="0">
                <a:solidFill>
                  <a:schemeClr val="accent1"/>
                </a:solidFill>
              </a:rPr>
              <a:t>→</a:t>
            </a:r>
            <a:r>
              <a:rPr lang="en-US" dirty="0"/>
              <a:t> Permissions</a:t>
            </a:r>
          </a:p>
          <a:p>
            <a:endParaRPr lang="en-US" dirty="0"/>
          </a:p>
          <a:p>
            <a:r>
              <a:rPr lang="en-US" dirty="0"/>
              <a:t>Changes to the same file are possible, but could lead to conflicts</a:t>
            </a:r>
          </a:p>
          <a:p>
            <a:r>
              <a:rPr lang="en-US" dirty="0">
                <a:solidFill>
                  <a:schemeClr val="accent1"/>
                </a:solidFill>
              </a:rPr>
              <a:t>→</a:t>
            </a:r>
            <a:r>
              <a:rPr lang="en-US" dirty="0"/>
              <a:t>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1754149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17795-52ED-4344-8E46-15800400A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DA35-7F66-476C-823A-D426B51B0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Clone the sample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Person A changes a file and pushes their changes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Person B pulls changes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Person B changes another file and pushes their changes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Person A pulls changes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Person A and person B could also work on different files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740445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44FD2-17D2-436C-8E9D-898E5C3560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373002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54B6-B25A-4B85-B344-8CCA8E66C6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Basic Version Control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B40AA84-55D8-4BFB-AB85-FB143D9200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481" y="1843106"/>
            <a:ext cx="4097409" cy="2297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54B213-A5EE-4C86-8B6A-29BB80E6B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50" y="1481701"/>
            <a:ext cx="4688669" cy="30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00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DABAF-14D2-44EB-A355-40AF437C85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DD35-5F3B-4A38-8BA4-D0BAA8EBB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every commit was sequential.</a:t>
            </a:r>
          </a:p>
          <a:p>
            <a:endParaRPr lang="en-US" dirty="0"/>
          </a:p>
          <a:p>
            <a:r>
              <a:rPr lang="en-US" dirty="0"/>
              <a:t>This could lead to problems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Work on different parts of the project simultaneously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Fix a bug while you are making changes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Different deployment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67110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CC055-B70B-4276-BC6E-773F94A5B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E975-070F-46CA-BEBE-8243FEB84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 is a separate version of the main repository.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Changes in one branch do not affect other branches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Commits are independent from those in other commits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Multiple branches are possible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Every repository has at least one branch: the </a:t>
            </a:r>
            <a:r>
              <a:rPr lang="en-US" dirty="0">
                <a:solidFill>
                  <a:schemeClr val="accent1"/>
                </a:solidFill>
              </a:rPr>
              <a:t>master </a:t>
            </a:r>
            <a:r>
              <a:rPr lang="en-US" dirty="0"/>
              <a:t>branch.</a:t>
            </a:r>
          </a:p>
        </p:txBody>
      </p:sp>
    </p:spTree>
    <p:extLst>
      <p:ext uri="{BB962C8B-B14F-4D97-AF65-F5344CB8AC3E}">
        <p14:creationId xmlns:p14="http://schemas.microsoft.com/office/powerpoint/2010/main" val="1685836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4A4F8-2C3E-4728-8646-663A44ED98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Master or Main?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711-39D0-438D-B408-EB53CA706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Historically, the default branch in a repository was called </a:t>
            </a:r>
            <a:r>
              <a:rPr lang="en-US" dirty="0">
                <a:solidFill>
                  <a:schemeClr val="accent1"/>
                </a:solidFill>
              </a:rPr>
              <a:t>master</a:t>
            </a:r>
            <a:r>
              <a:rPr lang="en-US" dirty="0"/>
              <a:t>. However, this term is considered offensive and antiquated.</a:t>
            </a:r>
          </a:p>
          <a:p>
            <a:endParaRPr lang="en-US" dirty="0"/>
          </a:p>
          <a:p>
            <a:r>
              <a:rPr lang="en-US" dirty="0"/>
              <a:t>As of 2022, GitHub and GitLab call the default branch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046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6110A-17CD-4E34-9052-1DBE1E7FF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DC5A-75A9-435E-B74F-6199FDD2D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the work on one branch is completed, a branch can be </a:t>
            </a:r>
            <a:r>
              <a:rPr lang="en-US" dirty="0">
                <a:solidFill>
                  <a:schemeClr val="accent1"/>
                </a:solidFill>
              </a:rPr>
              <a:t>merged</a:t>
            </a:r>
            <a:r>
              <a:rPr lang="en-US" dirty="0"/>
              <a:t> into another branch.</a:t>
            </a:r>
          </a:p>
          <a:p>
            <a:endParaRPr lang="en-US" dirty="0"/>
          </a:p>
          <a:p>
            <a:r>
              <a:rPr lang="en-US" dirty="0"/>
              <a:t>This integrates the changes of one branch with the changes on the other branch</a:t>
            </a:r>
          </a:p>
          <a:p>
            <a:endParaRPr lang="en-US" dirty="0"/>
          </a:p>
          <a:p>
            <a:r>
              <a:rPr lang="en-US" dirty="0"/>
              <a:t>Merge ≠ Overwrite</a:t>
            </a:r>
          </a:p>
        </p:txBody>
      </p:sp>
    </p:spTree>
    <p:extLst>
      <p:ext uri="{BB962C8B-B14F-4D97-AF65-F5344CB8AC3E}">
        <p14:creationId xmlns:p14="http://schemas.microsoft.com/office/powerpoint/2010/main" val="32402925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7405FE-DF65-4931-857F-F9B95686E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77DC-B7B3-4416-BF5F-E4FBC88E9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r>
              <a:rPr lang="en-US" dirty="0"/>
              <a:t>Commit history is represented using line diagrams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Lines → Branches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Nodes → Commits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0157CE6-FDD7-4F7A-9955-9D7EC49397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6" y="880295"/>
            <a:ext cx="3372778" cy="5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489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39172-9C00-47C0-96E4-0D832685F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B01C-2EE9-419F-A6F2-451ABED4B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1 branch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Sequential commits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HEAD</a:t>
            </a:r>
            <a:br>
              <a:rPr lang="en-US" dirty="0"/>
            </a:br>
            <a:r>
              <a:rPr lang="en-US" dirty="0"/>
              <a:t>Reference to the last commit on the current branch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DA85D01-E5E8-4F1D-ADFA-ED67AA5D8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22" y="1609700"/>
            <a:ext cx="3274468" cy="39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09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39172-9C00-47C0-96E4-0D832685F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B01C-2EE9-419F-A6F2-451ABED4B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2 branches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Branch </a:t>
            </a:r>
            <a:r>
              <a:rPr lang="en-US" dirty="0">
                <a:solidFill>
                  <a:srgbClr val="0070C0"/>
                </a:solidFill>
              </a:rPr>
              <a:t>develop</a:t>
            </a:r>
            <a:r>
              <a:rPr lang="en-US" dirty="0"/>
              <a:t> created from commit B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Branch </a:t>
            </a:r>
            <a:r>
              <a:rPr lang="en-US" dirty="0">
                <a:solidFill>
                  <a:srgbClr val="0070C0"/>
                </a:solidFill>
              </a:rPr>
              <a:t>develop</a:t>
            </a:r>
            <a:r>
              <a:rPr lang="en-US" dirty="0"/>
              <a:t> merged into branch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with commit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5D01-E5E8-4F1D-ADFA-ED67AA5D8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416" y="876393"/>
            <a:ext cx="3648892" cy="51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68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1D3CDD-9DE2-4C9C-86C1-CF65E6DC1E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EDD2-6133-4B3F-B4C2-3D72DE88F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r>
              <a:rPr lang="en-US" dirty="0"/>
              <a:t>A new branch is created from an existing branch.</a:t>
            </a:r>
          </a:p>
          <a:p>
            <a:endParaRPr lang="en-US" dirty="0"/>
          </a:p>
          <a:p>
            <a:r>
              <a:rPr lang="en-US" dirty="0"/>
              <a:t>The new branch “starts” from the last commit of this branch.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Branch </a:t>
            </a:r>
            <a:r>
              <a:rPr lang="en-US" dirty="0">
                <a:solidFill>
                  <a:srgbClr val="0070C0"/>
                </a:solidFill>
              </a:rPr>
              <a:t>develop</a:t>
            </a:r>
            <a:r>
              <a:rPr lang="en-US" dirty="0"/>
              <a:t> starts from commit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F8BBB-A257-4CEC-8CAA-6AD797F02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416" y="876393"/>
            <a:ext cx="3648892" cy="51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6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1D3CDD-9DE2-4C9C-86C1-CF65E6DC1E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EDD2-6133-4B3F-B4C2-3D72DE88F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9" y="1154997"/>
            <a:ext cx="5628001" cy="4897933"/>
          </a:xfrm>
        </p:spPr>
        <p:txBody>
          <a:bodyPr/>
          <a:lstStyle/>
          <a:p>
            <a:r>
              <a:rPr lang="en-US" dirty="0"/>
              <a:t>Branches are merged with a </a:t>
            </a:r>
            <a:r>
              <a:rPr lang="en-US" dirty="0">
                <a:solidFill>
                  <a:schemeClr val="accent1"/>
                </a:solidFill>
              </a:rPr>
              <a:t>merge commit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commit applies all changes from the source branch on the target branch.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Branch </a:t>
            </a:r>
            <a:r>
              <a:rPr lang="en-US" dirty="0">
                <a:solidFill>
                  <a:srgbClr val="0070C0"/>
                </a:solidFill>
              </a:rPr>
              <a:t>develop</a:t>
            </a:r>
            <a:r>
              <a:rPr lang="en-US" dirty="0"/>
              <a:t> is merged into branch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with commit 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F8BBB-A257-4CEC-8CAA-6AD797F02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416" y="876393"/>
            <a:ext cx="3648891" cy="51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64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B408B-B317-45C2-9185-0ACB6A14F1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9" y="2129788"/>
            <a:ext cx="11252946" cy="3900036"/>
          </a:xfrm>
        </p:spPr>
        <p:txBody>
          <a:bodyPr/>
          <a:lstStyle/>
          <a:p>
            <a:r>
              <a:rPr lang="en-US" dirty="0"/>
              <a:t>Creates a new branch, based on the last commit of the current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start working on the new branch, you will have to move to the new branch.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4495F-FAC6-4AD3-9B86-8F1B1F916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125DB-EEB9-4085-85B6-E30E743AB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07007A8-CA59-4AEF-AF83-EA52900392B5}"/>
              </a:ext>
            </a:extLst>
          </p:cNvPr>
          <p:cNvGraphicFramePr>
            <a:graphicFrameLocks noGrp="1"/>
          </p:cNvGraphicFramePr>
          <p:nvPr/>
        </p:nvGraphicFramePr>
        <p:xfrm>
          <a:off x="468001" y="267135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branch &lt;branch-name&gt;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7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92C82-4F12-4B07-8379-5D64F49F32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292F0-28E8-43FE-B399-75892DC6E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/>
              <a:t>These approaches have some flaws: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Changes are not visible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Tracking changes is not possible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Different versions cannot be compared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Restoring previous versions is not possible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Collaboration is difficult</a:t>
            </a:r>
          </a:p>
        </p:txBody>
      </p:sp>
    </p:spTree>
    <p:extLst>
      <p:ext uri="{BB962C8B-B14F-4D97-AF65-F5344CB8AC3E}">
        <p14:creationId xmlns:p14="http://schemas.microsoft.com/office/powerpoint/2010/main" val="6312963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B408B-B317-45C2-9185-0ACB6A14F1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9" y="2129788"/>
            <a:ext cx="11252946" cy="3900036"/>
          </a:xfrm>
        </p:spPr>
        <p:txBody>
          <a:bodyPr/>
          <a:lstStyle/>
          <a:p>
            <a:r>
              <a:rPr lang="en-US" dirty="0"/>
              <a:t>Move to a specified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create a branch and immediately move to it, use the -b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4495F-FAC6-4AD3-9B86-8F1B1F916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125DB-EEB9-4085-85B6-E30E743AB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checkout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07007A8-CA59-4AEF-AF83-EA52900392B5}"/>
              </a:ext>
            </a:extLst>
          </p:cNvPr>
          <p:cNvGraphicFramePr>
            <a:graphicFrameLocks noGrp="1"/>
          </p:cNvGraphicFramePr>
          <p:nvPr/>
        </p:nvGraphicFramePr>
        <p:xfrm>
          <a:off x="468001" y="267135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checkout &lt;branch-name&gt;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C80EDF-B6FA-4A59-B2CC-5DB6FDBCDBCD}"/>
              </a:ext>
            </a:extLst>
          </p:cNvPr>
          <p:cNvGraphicFramePr>
            <a:graphicFrameLocks noGrp="1"/>
          </p:cNvGraphicFramePr>
          <p:nvPr/>
        </p:nvGraphicFramePr>
        <p:xfrm>
          <a:off x="467998" y="4079806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checkout –b &lt;branch-name&gt;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70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B408B-B317-45C2-9185-0ACB6A14F1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7999" y="2129788"/>
            <a:ext cx="11252946" cy="3900036"/>
          </a:xfrm>
        </p:spPr>
        <p:txBody>
          <a:bodyPr/>
          <a:lstStyle/>
          <a:p>
            <a:r>
              <a:rPr lang="en-US" dirty="0"/>
              <a:t>Merge a branch into the current branch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use the command effectively: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Move to the branch you want to merge the changes into (</a:t>
            </a:r>
            <a:r>
              <a:rPr lang="en-US" dirty="0">
                <a:solidFill>
                  <a:schemeClr val="accent1"/>
                </a:solidFill>
              </a:rPr>
              <a:t>target branch</a:t>
            </a:r>
            <a:r>
              <a:rPr lang="en-US" dirty="0"/>
              <a:t>)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Run the merge command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4495F-FAC6-4AD3-9B86-8F1B1F916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125DB-EEB9-4085-85B6-E30E743AB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07007A8-CA59-4AEF-AF83-EA52900392B5}"/>
              </a:ext>
            </a:extLst>
          </p:cNvPr>
          <p:cNvGraphicFramePr>
            <a:graphicFrameLocks noGrp="1"/>
          </p:cNvGraphicFramePr>
          <p:nvPr/>
        </p:nvGraphicFramePr>
        <p:xfrm>
          <a:off x="468001" y="2671355"/>
          <a:ext cx="11252944" cy="335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merge &lt;branch-name&gt;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C80EDF-B6FA-4A59-B2CC-5DB6FDBCDBCD}"/>
              </a:ext>
            </a:extLst>
          </p:cNvPr>
          <p:cNvGraphicFramePr>
            <a:graphicFrameLocks noGrp="1"/>
          </p:cNvGraphicFramePr>
          <p:nvPr/>
        </p:nvGraphicFramePr>
        <p:xfrm>
          <a:off x="467998" y="4471692"/>
          <a:ext cx="11252944" cy="6705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29282">
                  <a:extLst>
                    <a:ext uri="{9D8B030D-6E8A-4147-A177-3AD203B41FA5}">
                      <a16:colId xmlns:a16="http://schemas.microsoft.com/office/drawing/2014/main" val="3168385948"/>
                    </a:ext>
                  </a:extLst>
                </a:gridCol>
                <a:gridCol w="10623662">
                  <a:extLst>
                    <a:ext uri="{9D8B030D-6E8A-4147-A177-3AD203B41FA5}">
                      <a16:colId xmlns:a16="http://schemas.microsoft.com/office/drawing/2014/main" val="98650495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checkout &lt;target-branch&gt;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6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merge &lt;source-branch&gt;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792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D1D15-1B3F-4E6C-BEF2-E953A53C7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A101-3767-41FE-B0CF-983FD2602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 a second branch, called “develop”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Push the branch to the remote repository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Apply changes on the develop branch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Merge the develop branch back into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7614361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A244F-909D-4FE1-AFBB-BDA0A42C3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41902541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FF36A-4FD3-422F-8A6F-232EE3DFA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2434-6C9D-4D70-A3B6-594746C05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Git’s merge algorithm is very powerful: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Changes from different files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Changes in different parts of a file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Renamed files</a:t>
            </a:r>
          </a:p>
          <a:p>
            <a:endParaRPr lang="en-US" dirty="0"/>
          </a:p>
          <a:p>
            <a:r>
              <a:rPr lang="en-US" dirty="0"/>
              <a:t>But what if 2 contributors changed the same part of the same file?</a:t>
            </a:r>
          </a:p>
          <a:p>
            <a:r>
              <a:rPr lang="en-US" dirty="0"/>
              <a:t>→ </a:t>
            </a:r>
            <a:r>
              <a:rPr lang="en-US" dirty="0">
                <a:solidFill>
                  <a:schemeClr val="accent1"/>
                </a:solidFill>
              </a:rPr>
              <a:t>Merge Conflict</a:t>
            </a:r>
          </a:p>
        </p:txBody>
      </p:sp>
    </p:spTree>
    <p:extLst>
      <p:ext uri="{BB962C8B-B14F-4D97-AF65-F5344CB8AC3E}">
        <p14:creationId xmlns:p14="http://schemas.microsoft.com/office/powerpoint/2010/main" val="3512973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FF36A-4FD3-422F-8A6F-232EE3DFA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2434-6C9D-4D70-A3B6-594746C05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merge conflict originates when Git is not able to automatically merge two branches.</a:t>
            </a:r>
          </a:p>
          <a:p>
            <a:endParaRPr lang="en-US" dirty="0"/>
          </a:p>
          <a:p>
            <a:r>
              <a:rPr lang="en-US" dirty="0"/>
              <a:t>Git augments the files that cannot be merged with text information. The contributor should resolve the conflict by their own.</a:t>
            </a:r>
          </a:p>
          <a:p>
            <a:endParaRPr lang="en-US" dirty="0"/>
          </a:p>
          <a:p>
            <a:r>
              <a:rPr lang="en-US" dirty="0"/>
              <a:t>This works for text files only.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Tip</a:t>
            </a:r>
          </a:p>
          <a:p>
            <a:r>
              <a:rPr lang="en-US" dirty="0"/>
              <a:t>Code editors provide tools to resolve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5960658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6CDE1-F90F-4884-B870-85DEF8DC1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Conflict information is just plain 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Accept incoming change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Accept local change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Change the part completely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conflicts are resolved, stage and commit your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83E80-5994-4B61-BC13-58ED2166B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92804-3923-48D9-AD45-7970709DD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Git is a free, open-source, distributed version control system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Git is available on multiple platforms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&lt;&lt;&lt;&lt;&lt;&lt;&lt; HEAD</a:t>
            </a:r>
          </a:p>
          <a:p>
            <a:pPr marL="0" indent="0">
              <a:buNone/>
            </a:pPr>
            <a:r>
              <a:rPr lang="en-US" sz="1400" dirty="0"/>
              <a:t>Git is great!</a:t>
            </a:r>
          </a:p>
          <a:p>
            <a:pPr marL="0" indent="0">
              <a:buNone/>
            </a:pPr>
            <a:r>
              <a:rPr lang="en-US" sz="1400" dirty="0"/>
              <a:t>=======</a:t>
            </a:r>
          </a:p>
          <a:p>
            <a:pPr marL="0" indent="0">
              <a:buNone/>
            </a:pPr>
            <a:r>
              <a:rPr lang="en-US" sz="1400" dirty="0"/>
              <a:t>Git is a really great tool!</a:t>
            </a:r>
          </a:p>
          <a:p>
            <a:pPr marL="0" indent="0">
              <a:buNone/>
            </a:pPr>
            <a:r>
              <a:rPr lang="en-US" sz="1400" dirty="0"/>
              <a:t>&gt;&gt;&gt;&gt;&gt;&gt;&gt; develop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E4DA-C1B8-4E5C-B058-F8EE32EE9C57}"/>
              </a:ext>
            </a:extLst>
          </p:cNvPr>
          <p:cNvSpPr/>
          <p:nvPr/>
        </p:nvSpPr>
        <p:spPr>
          <a:xfrm>
            <a:off x="6357582" y="3074126"/>
            <a:ext cx="2740958" cy="7663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AE6BB-AFB0-4646-BB7D-976F3D0F3277}"/>
              </a:ext>
            </a:extLst>
          </p:cNvPr>
          <p:cNvSpPr/>
          <p:nvPr/>
        </p:nvSpPr>
        <p:spPr>
          <a:xfrm>
            <a:off x="6357581" y="4199010"/>
            <a:ext cx="2740958" cy="7663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0654C-5849-4562-9AA4-3610CEC3442D}"/>
              </a:ext>
            </a:extLst>
          </p:cNvPr>
          <p:cNvSpPr txBox="1"/>
          <p:nvPr/>
        </p:nvSpPr>
        <p:spPr>
          <a:xfrm>
            <a:off x="9644136" y="3074126"/>
            <a:ext cx="2079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on current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91EB1-707D-4B8F-8903-749A2DDED68B}"/>
              </a:ext>
            </a:extLst>
          </p:cNvPr>
          <p:cNvSpPr txBox="1"/>
          <p:nvPr/>
        </p:nvSpPr>
        <p:spPr>
          <a:xfrm>
            <a:off x="9644136" y="4199010"/>
            <a:ext cx="142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Incoming change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02F6C-2445-488F-9288-39DE8BF23DE8}"/>
              </a:ext>
            </a:extLst>
          </p:cNvPr>
          <p:cNvCxnSpPr>
            <a:stCxn id="7" idx="1"/>
          </p:cNvCxnSpPr>
          <p:nvPr/>
        </p:nvCxnSpPr>
        <p:spPr>
          <a:xfrm flipH="1">
            <a:off x="9098539" y="3228015"/>
            <a:ext cx="545597" cy="229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62A91-C047-491E-B2AA-082647398CE0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9098539" y="4352899"/>
            <a:ext cx="545597" cy="2292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634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00863-7F36-4BD9-915D-9F6AEF987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8496-0F32-408E-B14B-7207F3B09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 a file on the main branch and add some lines of text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Commit and push your changes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 a new branch “develop”, based on the main branch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Modify a line in the file on the develop branch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Modify the same line on the main branch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Merge the develop branch into the main branch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Solve the merge conflict</a:t>
            </a:r>
          </a:p>
        </p:txBody>
      </p:sp>
    </p:spTree>
    <p:extLst>
      <p:ext uri="{BB962C8B-B14F-4D97-AF65-F5344CB8AC3E}">
        <p14:creationId xmlns:p14="http://schemas.microsoft.com/office/powerpoint/2010/main" val="15250302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E4BE9-1456-4523-8B0E-B0A5545194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14353149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3B17B3-DC85-4190-ABAA-DC99CFB78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Organizing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9FE4-E4DE-4B75-82EF-7307BD675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Branches can be named and organized at wish.</a:t>
            </a:r>
          </a:p>
          <a:p>
            <a:endParaRPr lang="en-US" dirty="0"/>
          </a:p>
          <a:p>
            <a:r>
              <a:rPr lang="en-US" dirty="0"/>
              <a:t>Yet, a consistent and clean structured branching system helps organize the project better.</a:t>
            </a:r>
          </a:p>
          <a:p>
            <a:endParaRPr lang="en-US" dirty="0"/>
          </a:p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→</a:t>
            </a:r>
            <a:r>
              <a:rPr lang="en-US" dirty="0"/>
              <a:t> Git Flow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41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D7287-1A1F-4D52-9332-2FD5D6A70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AF10-5CDF-49BE-88C5-D4E3B0C25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Version control </a:t>
            </a:r>
            <a:r>
              <a:rPr lang="en-US" dirty="0"/>
              <a:t>is a set of systems responsible for managing changes to computer programs, documents and files in general.</a:t>
            </a:r>
          </a:p>
          <a:p>
            <a:endParaRPr lang="en-US" dirty="0"/>
          </a:p>
          <a:p>
            <a:r>
              <a:rPr lang="en-US" dirty="0"/>
              <a:t>Version control is a part of </a:t>
            </a:r>
            <a:r>
              <a:rPr lang="en-US" dirty="0">
                <a:solidFill>
                  <a:schemeClr val="accent1"/>
                </a:solidFill>
              </a:rPr>
              <a:t>software configuration management </a:t>
            </a:r>
            <a:r>
              <a:rPr lang="en-US" dirty="0"/>
              <a:t>(SCM).</a:t>
            </a:r>
          </a:p>
        </p:txBody>
      </p:sp>
    </p:spTree>
    <p:extLst>
      <p:ext uri="{BB962C8B-B14F-4D97-AF65-F5344CB8AC3E}">
        <p14:creationId xmlns:p14="http://schemas.microsoft.com/office/powerpoint/2010/main" val="5494062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1B1131-56EF-4E68-95AC-1B2D008FC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GitLab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519B-3546-45AF-AC8C-B4262E9752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Merge Requests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Change Comparison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Repository Graph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Issue Tracker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CI/CD Pipelines</a:t>
            </a:r>
          </a:p>
        </p:txBody>
      </p:sp>
    </p:spTree>
    <p:extLst>
      <p:ext uri="{BB962C8B-B14F-4D97-AF65-F5344CB8AC3E}">
        <p14:creationId xmlns:p14="http://schemas.microsoft.com/office/powerpoint/2010/main" val="38574181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C77E96-570D-421F-9EB3-6990BA648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17DAC-6C9A-44A5-818B-2309C56B53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Daniel Summerer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107B-16DC-4B58-8B27-D21758524A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daniel.summerer@eurac.edu</a:t>
            </a:r>
          </a:p>
        </p:txBody>
      </p:sp>
    </p:spTree>
    <p:extLst>
      <p:ext uri="{BB962C8B-B14F-4D97-AF65-F5344CB8AC3E}">
        <p14:creationId xmlns:p14="http://schemas.microsoft.com/office/powerpoint/2010/main" val="40104570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C94D58-1CF4-43EA-AC46-B0EEBE9EB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25255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944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Covers">
  <a:themeElements>
    <a:clrScheme name="EURAC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2A6D8C"/>
      </a:hlink>
      <a:folHlink>
        <a:srgbClr val="67839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-PPT_Template_With Footer_25.02.22" id="{C9259E6C-05A2-1C4E-98FA-55365291E385}" vid="{631297F7-15D9-F74E-B095-802C3FCD22A7}"/>
    </a:ext>
  </a:extLst>
</a:theme>
</file>

<file path=ppt/theme/theme2.xml><?xml version="1.0" encoding="utf-8"?>
<a:theme xmlns:a="http://schemas.openxmlformats.org/drawingml/2006/main" name="Image Covers">
  <a:themeElements>
    <a:clrScheme name="EURAC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2A6D8C"/>
      </a:hlink>
      <a:folHlink>
        <a:srgbClr val="67839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-PPT_Template_With Footer_25.02.22" id="{C9259E6C-05A2-1C4E-98FA-55365291E385}" vid="{2F75B349-20BE-A048-B12D-BC8C55A058B9}"/>
    </a:ext>
  </a:extLst>
</a:theme>
</file>

<file path=ppt/theme/theme3.xml><?xml version="1.0" encoding="utf-8"?>
<a:theme xmlns:a="http://schemas.openxmlformats.org/drawingml/2006/main" name="Chapters title">
  <a:themeElements>
    <a:clrScheme name="EURAC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2A6D8C"/>
      </a:hlink>
      <a:folHlink>
        <a:srgbClr val="67839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-PPT_Template_With Footer_25.02.22" id="{C9259E6C-05A2-1C4E-98FA-55365291E385}" vid="{D99C001E-9081-F845-987C-3081501CF9FD}"/>
    </a:ext>
  </a:extLst>
</a:theme>
</file>

<file path=ppt/theme/theme4.xml><?xml version="1.0" encoding="utf-8"?>
<a:theme xmlns:a="http://schemas.openxmlformats.org/drawingml/2006/main" name="Contents Slides">
  <a:themeElements>
    <a:clrScheme name="EURAC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2A6D8C"/>
      </a:hlink>
      <a:folHlink>
        <a:srgbClr val="67839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-PPT_Template_With Footer_25.02.22" id="{C9259E6C-05A2-1C4E-98FA-55365291E385}" vid="{3DB9093A-7614-BE42-8ABF-7887622A5ED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unication_x0020_Tags xmlns="437df6d8-8f1c-4e4f-8c14-a2b8f60e598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A6621EEA5BF439A5474283BA7C9C6" ma:contentTypeVersion="5" ma:contentTypeDescription="Create a new document." ma:contentTypeScope="" ma:versionID="869a5442b5f240b4a80b02f7b0ca3b25">
  <xsd:schema xmlns:xsd="http://www.w3.org/2001/XMLSchema" xmlns:xs="http://www.w3.org/2001/XMLSchema" xmlns:p="http://schemas.microsoft.com/office/2006/metadata/properties" xmlns:ns2="aa621d4a-71cb-4252-87ff-54d7c3782aea" xmlns:ns3="437df6d8-8f1c-4e4f-8c14-a2b8f60e5983" targetNamespace="http://schemas.microsoft.com/office/2006/metadata/properties" ma:root="true" ma:fieldsID="09c14f69ef445e4fe1d466bd1eaec420" ns2:_="" ns3:_="">
    <xsd:import namespace="aa621d4a-71cb-4252-87ff-54d7c3782aea"/>
    <xsd:import namespace="437df6d8-8f1c-4e4f-8c14-a2b8f60e5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Communication_x0020_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21d4a-71cb-4252-87ff-54d7c3782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f6d8-8f1c-4e4f-8c14-a2b8f60e5983" elementFormDefault="qualified">
    <xsd:import namespace="http://schemas.microsoft.com/office/2006/documentManagement/types"/>
    <xsd:import namespace="http://schemas.microsoft.com/office/infopath/2007/PartnerControls"/>
    <xsd:element name="Communication_x0020_Tags" ma:index="12" nillable="true" ma:displayName="CommunicationTags" ma:internalName="Communication_x0020_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rporate Design"/>
                    <xsd:enumeration value="Dato CMS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A7F354-E7AE-4DB2-A7E2-A063A697F835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359b2276-3855-41ed-87fa-2a7abe6a582a"/>
    <ds:schemaRef ds:uri="http://purl.org/dc/dcmitype/"/>
    <ds:schemaRef ds:uri="http://purl.org/dc/elements/1.1/"/>
    <ds:schemaRef ds:uri="d50c8c2c-af25-4f0d-b4c4-bb032624f243"/>
    <ds:schemaRef ds:uri="http://schemas.openxmlformats.org/package/2006/metadata/core-properties"/>
    <ds:schemaRef ds:uri="http://www.w3.org/XML/1998/namespace"/>
    <ds:schemaRef ds:uri="http://purl.org/dc/terms/"/>
    <ds:schemaRef ds:uri="437df6d8-8f1c-4e4f-8c14-a2b8f60e5983"/>
  </ds:schemaRefs>
</ds:datastoreItem>
</file>

<file path=customXml/itemProps2.xml><?xml version="1.0" encoding="utf-8"?>
<ds:datastoreItem xmlns:ds="http://schemas.openxmlformats.org/officeDocument/2006/customXml" ds:itemID="{E081E4BD-AEB4-4438-8A94-8F660B19F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621d4a-71cb-4252-87ff-54d7c3782aea"/>
    <ds:schemaRef ds:uri="437df6d8-8f1c-4e4f-8c14-a2b8f60e5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DC7EC8-74F1-4E1D-84CE-A15B07E8A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Presentation_01</Template>
  <TotalTime>0</TotalTime>
  <Words>2792</Words>
  <Application>Microsoft Office PowerPoint</Application>
  <PresentationFormat>Widescreen</PresentationFormat>
  <Paragraphs>603</Paragraphs>
  <Slides>93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Calibri Light</vt:lpstr>
      <vt:lpstr>Courier New</vt:lpstr>
      <vt:lpstr>Wingdings</vt:lpstr>
      <vt:lpstr>Simple Covers</vt:lpstr>
      <vt:lpstr>Image Covers</vt:lpstr>
      <vt:lpstr>Chapters title</vt:lpstr>
      <vt:lpstr>Contents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Summerer Daniel</dc:creator>
  <cp:keywords/>
  <dc:description/>
  <cp:lastModifiedBy>Quintero Daniela</cp:lastModifiedBy>
  <cp:revision>2</cp:revision>
  <cp:lastPrinted>2017-03-09T08:39:52Z</cp:lastPrinted>
  <dcterms:created xsi:type="dcterms:W3CDTF">2022-03-27T18:37:05Z</dcterms:created>
  <dcterms:modified xsi:type="dcterms:W3CDTF">2022-06-18T14:04:16Z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0x010100EB0A6621EEA5BF439A5474283BA7C9C6</vt:lpwstr>
  </property>
</Properties>
</file>