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9144000" cy="5143500" type="screen16x9"/>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sldNum" idx="1"/>
          </p:nvPr>
        </p:nvSpPr>
        <p:spPr/>
        <p:txBody>
          <a:bodyPr/>
          <a:lstStyle/>
          <a:p>
            <a:fld id="{B878DAA3-2EB2-49DD-A3B8-B9118387CFA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MAIN_POI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0"/>
          </p:nvPr>
        </p:nvSpPr>
        <p:spPr/>
        <p:txBody>
          <a:bodyPr/>
          <a:lstStyle/>
          <a:p>
            <a:fld id="{B5633C6C-4FCE-4050-9417-5CB4F393B11E}"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SECTION_TITLE_AND_DESCRI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1"/>
          </p:nvPr>
        </p:nvSpPr>
        <p:spPr/>
        <p:txBody>
          <a:bodyPr/>
          <a:lstStyle/>
          <a:p>
            <a:fld id="{050F8655-4DA5-416E-8EA2-CA6859C7C160}"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2"/>
          </p:nvPr>
        </p:nvSpPr>
        <p:spPr/>
        <p:txBody>
          <a:bodyPr/>
          <a:lstStyle/>
          <a:p>
            <a:fld id="{A5A38159-2434-484F-9FFA-F21D13EF3DF5}"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CAPTION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0"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3"/>
          </p:nvPr>
        </p:nvSpPr>
        <p:spPr/>
        <p:txBody>
          <a:bodyPr/>
          <a:lstStyle/>
          <a:p>
            <a:fld id="{7DB0E88A-8D32-4AF2-ABB0-879A7818D039}"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4"/>
          </p:nvPr>
        </p:nvSpPr>
        <p:spPr/>
        <p:txBody>
          <a:bodyPr/>
          <a:lstStyle/>
          <a:p>
            <a:fld id="{EC937DC7-5917-450E-B4F4-A29A3B88D3A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Default 3">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5"/>
          </p:nvPr>
        </p:nvSpPr>
        <p:spPr/>
        <p:txBody>
          <a:bodyPr/>
          <a:lstStyle/>
          <a:p>
            <a:fld id="{350B3E28-FF70-4A69-BF56-0D738E31D2FD}"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4">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6"/>
          </p:nvPr>
        </p:nvSpPr>
        <p:spPr/>
        <p:txBody>
          <a:bodyPr/>
          <a:lstStyle/>
          <a:p>
            <a:fld id="{22890F94-CD90-4D4E-BA4C-CBB8C3A18A00}"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5">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7"/>
          </p:nvPr>
        </p:nvSpPr>
        <p:spPr/>
        <p:txBody>
          <a:bodyPr/>
          <a:lstStyle/>
          <a:p>
            <a:fld id="{44DC4AC5-4C1C-4D42-8FA6-A316D828A440}"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Default 6">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8"/>
          </p:nvPr>
        </p:nvSpPr>
        <p:spPr/>
        <p:txBody>
          <a:bodyPr/>
          <a:lstStyle/>
          <a:p>
            <a:fld id="{D2381CD5-9FB4-47C5-86A8-CB0264EF4604}"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Default 7">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9"/>
          </p:nvPr>
        </p:nvSpPr>
        <p:spPr/>
        <p:txBody>
          <a:bodyPr/>
          <a:lstStyle/>
          <a:p>
            <a:fld id="{3F152F5C-9D49-4B67-A9F8-E7C7C331DB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
          </p:nvPr>
        </p:nvSpPr>
        <p:spPr/>
        <p:txBody>
          <a:bodyPr/>
          <a:lstStyle/>
          <a:p>
            <a:fld id="{E769C7AC-9937-46E5-B220-A7F0455724C3}"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8">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0"/>
          </p:nvPr>
        </p:nvSpPr>
        <p:spPr/>
        <p:txBody>
          <a:bodyPr/>
          <a:lstStyle/>
          <a:p>
            <a:fld id="{A2B684E7-EC1B-422A-B500-F3C57A7D1261}"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Default 9">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1"/>
          </p:nvPr>
        </p:nvSpPr>
        <p:spPr/>
        <p:txBody>
          <a:bodyPr/>
          <a:lstStyle/>
          <a:p>
            <a:fld id="{3AA619BB-4CE3-4FE5-BB15-9CCE019211C4}"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Default 10">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2"/>
          </p:nvPr>
        </p:nvSpPr>
        <p:spPr/>
        <p:txBody>
          <a:bodyPr/>
          <a:lstStyle/>
          <a:p>
            <a:fld id="{3F6CD9E0-B6E3-4E71-85F7-128CCF2D02E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3"/>
          </p:nvPr>
        </p:nvSpPr>
        <p:spPr/>
        <p:txBody>
          <a:bodyPr/>
          <a:lstStyle/>
          <a:p>
            <a:fld id="{EF49C367-ADD2-4DF5-BC61-36FEF8B71EB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4"/>
          </p:nvPr>
        </p:nvSpPr>
        <p:spPr/>
        <p:txBody>
          <a:bodyPr/>
          <a:lstStyle/>
          <a:p>
            <a:fld id="{98ABEC26-8F9B-4771-945C-CAAA810A1266}"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5"/>
          </p:nvPr>
        </p:nvSpPr>
        <p:spPr/>
        <p:txBody>
          <a:bodyPr/>
          <a:lstStyle/>
          <a:p>
            <a:fld id="{B459F75C-6902-4DF4-A40A-F47018032FF1}"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6"/>
          </p:nvPr>
        </p:nvSpPr>
        <p:spPr/>
        <p:txBody>
          <a:bodyPr/>
          <a:lstStyle/>
          <a:p>
            <a:fld id="{5182378A-F1AA-4373-A626-0060A0B9D59F}"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_HEADER">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7"/>
          </p:nvPr>
        </p:nvSpPr>
        <p:spPr/>
        <p:txBody>
          <a:bodyPr/>
          <a:lstStyle/>
          <a:p>
            <a:fld id="{3A4E3C1A-AC7E-4B46-9576-975CF1B9ED2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8"/>
          </p:nvPr>
        </p:nvSpPr>
        <p:spPr/>
        <p:txBody>
          <a:bodyPr/>
          <a:lstStyle/>
          <a:p>
            <a:fld id="{1E28C828-CE52-49F1-9C98-AB71B79D7E4B}"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ONE_COLUMN_TEX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9"/>
          </p:nvPr>
        </p:nvSpPr>
        <p:spPr/>
        <p:txBody>
          <a:bodyPr/>
          <a:lstStyle/>
          <a:p>
            <a:fld id="{CEBE59B1-B21F-4C6F-AFD1-1441C60DB3FC}"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2" name="PlaceHolder 3"/>
          <p:cNvSpPr>
            <a:spLocks noGrp="1"/>
          </p:cNvSpPr>
          <p:nvPr>
            <p:ph type="sldNum" idx="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A7F6CA5E-2DBD-4802-AA6F-16F1ADA62A6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43" name="PlaceHolder 2"/>
          <p:cNvSpPr>
            <a:spLocks noGrp="1"/>
          </p:cNvSpPr>
          <p:nvPr>
            <p:ph type="sldNum" idx="1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938D003-FD24-48A5-993C-36D00FDA209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Google Shape;81;p21"/>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47"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48"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49"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50" name="PlaceHolder 4"/>
          <p:cNvSpPr>
            <a:spLocks noGrp="1"/>
          </p:cNvSpPr>
          <p:nvPr>
            <p:ph type="sldNum" idx="1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5B59255-4FC1-43BD-A5F5-DF3CD335CED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54" name="PlaceHolder 2"/>
          <p:cNvSpPr>
            <a:spLocks noGrp="1"/>
          </p:cNvSpPr>
          <p:nvPr>
            <p:ph type="sldNum" idx="1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5BB442DE-00B6-4CB1-99BE-BA4CE95AF42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58" name="PlaceHolder 2"/>
          <p:cNvSpPr>
            <a:spLocks noGrp="1"/>
          </p:cNvSpPr>
          <p:nvPr>
            <p:ph type="sldNum" idx="1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39D8F9-F261-45EF-8B29-639EDA5842FD}"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2"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63" name="PlaceHolder 3"/>
          <p:cNvSpPr>
            <a:spLocks noGrp="1"/>
          </p:cNvSpPr>
          <p:nvPr>
            <p:ph type="sldNum" idx="1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6E4FC42C-4E67-438A-AE6E-4B11352357D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sldNum" idx="1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8661F4D-19EE-4B1A-8144-F3ECB758751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0"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1" name="PlaceHolder 3"/>
          <p:cNvSpPr>
            <a:spLocks noGrp="1"/>
          </p:cNvSpPr>
          <p:nvPr>
            <p:ph type="sldNum" idx="1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453CC5-6D17-4114-AA9E-2814F677E2E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5"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76"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77" name="PlaceHolder 4"/>
          <p:cNvSpPr>
            <a:spLocks noGrp="1"/>
          </p:cNvSpPr>
          <p:nvPr>
            <p:ph type="sldNum" idx="1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B68857C-01D6-4E7F-BE4B-846F975FB6F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81" name="PlaceHolder 2"/>
          <p:cNvSpPr>
            <a:spLocks noGrp="1"/>
          </p:cNvSpPr>
          <p:nvPr>
            <p:ph type="sldNum" idx="1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8DFBD446-434D-447A-A198-A0E721E9978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85"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86" name="PlaceHolder 3"/>
          <p:cNvSpPr>
            <a:spLocks noGrp="1"/>
          </p:cNvSpPr>
          <p:nvPr>
            <p:ph type="sldNum" idx="1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9965D73-AE37-41E2-9B95-85937023D2D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 name="PlaceHolder 3"/>
          <p:cNvSpPr>
            <a:spLocks noGrp="1"/>
          </p:cNvSpPr>
          <p:nvPr>
            <p:ph type="sldNum" idx="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130B90-785D-4E8F-8C7D-93105507520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90" name="PlaceHolder 2"/>
          <p:cNvSpPr>
            <a:spLocks noGrp="1"/>
          </p:cNvSpPr>
          <p:nvPr>
            <p:ph type="sldNum" idx="2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466AC8B-4DBA-4666-A51A-9C2976AD113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Google Shape;36;p9"/>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94"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95"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96"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97" name="PlaceHolder 4"/>
          <p:cNvSpPr>
            <a:spLocks noGrp="1"/>
          </p:cNvSpPr>
          <p:nvPr>
            <p:ph type="sldNum" idx="2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B279056-2257-4D01-A98A-DDA90BA2CDA1}"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101" name="PlaceHolder 2"/>
          <p:cNvSpPr>
            <a:spLocks noGrp="1"/>
          </p:cNvSpPr>
          <p:nvPr>
            <p:ph type="sldNum" idx="2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937D26C-1695-479B-BE38-C663D5306FD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1D28565-D544-4672-9EE3-7DB5150EBCE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1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15" name="PlaceHolder 3"/>
          <p:cNvSpPr>
            <a:spLocks noGrp="1"/>
          </p:cNvSpPr>
          <p:nvPr>
            <p:ph type="sldNum" idx="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83C2422-397A-4B04-8DD1-F25066441A0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21" name="PlaceHolder 4"/>
          <p:cNvSpPr>
            <a:spLocks noGrp="1"/>
          </p:cNvSpPr>
          <p:nvPr>
            <p:ph type="sldNum" idx="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9EE13BED-6672-43F7-A3A5-039B48235F5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25"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26" name="PlaceHolder 3"/>
          <p:cNvSpPr>
            <a:spLocks noGrp="1"/>
          </p:cNvSpPr>
          <p:nvPr>
            <p:ph type="sldNum" idx="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93F8F50-9992-407B-B16B-06A8DAD9969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30" name="PlaceHolder 2"/>
          <p:cNvSpPr>
            <a:spLocks noGrp="1"/>
          </p:cNvSpPr>
          <p:nvPr>
            <p:ph type="sldNum" idx="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49C04D0-4E58-4A7F-AF95-93A545420A7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34" name="PlaceHolder 2"/>
          <p:cNvSpPr>
            <a:spLocks noGrp="1"/>
          </p:cNvSpPr>
          <p:nvPr>
            <p:ph type="sldNum" idx="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CB1914-ECE5-49B5-800A-A18555D5CD1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38"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39" name="PlaceHolder 3"/>
          <p:cNvSpPr>
            <a:spLocks noGrp="1"/>
          </p:cNvSpPr>
          <p:nvPr>
            <p:ph type="sldNum" idx="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C0672EF-5AE8-4B98-A46B-B28E530F3013}"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23040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dirty="0">
                <a:solidFill>
                  <a:srgbClr val="000000"/>
                </a:solidFill>
                <a:latin typeface="Arial"/>
                <a:ea typeface="Arial"/>
              </a:rPr>
              <a:t>CS 6476 Project 1</a:t>
            </a:r>
            <a:endParaRPr lang="en-US" sz="5200" b="0" strike="noStrike" spc="-1" dirty="0">
              <a:solidFill>
                <a:srgbClr val="000000"/>
              </a:solidFill>
              <a:latin typeface="Arial"/>
            </a:endParaRPr>
          </a:p>
        </p:txBody>
      </p:sp>
      <p:sp>
        <p:nvSpPr>
          <p:cNvPr id="105" name="PlaceHolder 2"/>
          <p:cNvSpPr>
            <a:spLocks noGrp="1"/>
          </p:cNvSpPr>
          <p:nvPr>
            <p:ph/>
          </p:nvPr>
        </p:nvSpPr>
        <p:spPr>
          <a:xfrm>
            <a:off x="311760" y="2320200"/>
            <a:ext cx="8520120" cy="1797120"/>
          </a:xfrm>
          <a:prstGeom prst="rect">
            <a:avLst/>
          </a:prstGeom>
          <a:noFill/>
          <a:ln w="12600">
            <a:noFill/>
          </a:ln>
        </p:spPr>
        <p:txBody>
          <a:bodyPr lIns="91440" tIns="91440" rIns="91440" bIns="91440" anchor="t">
            <a:normAutofit fontScale="93550"/>
          </a:bodyPr>
          <a:lstStyle/>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[name]</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 email]</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 username]</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[GTID]</a:t>
            </a:r>
            <a:endParaRPr lang="en-US" sz="2800" b="0" strike="noStrike" spc="-1" dirty="0">
              <a:solidFill>
                <a:schemeClr val="accent2">
                  <a:lumOff val="21760"/>
                </a:schemeClr>
              </a:solidFill>
              <a:latin typeface="Arial"/>
            </a:endParaRPr>
          </a:p>
        </p:txBody>
      </p:sp>
      <p:sp>
        <p:nvSpPr>
          <p:cNvPr id="2" name="文本框 1">
            <a:extLst>
              <a:ext uri="{FF2B5EF4-FFF2-40B4-BE49-F238E27FC236}">
                <a16:creationId xmlns:a16="http://schemas.microsoft.com/office/drawing/2014/main" id="{9C8E1E0F-B8C5-CD10-B9B0-22480E78C574}"/>
              </a:ext>
            </a:extLst>
          </p:cNvPr>
          <p:cNvSpPr txBox="1"/>
          <p:nvPr/>
        </p:nvSpPr>
        <p:spPr>
          <a:xfrm>
            <a:off x="450109" y="56251"/>
            <a:ext cx="8243422" cy="1200329"/>
          </a:xfrm>
          <a:prstGeom prst="rect">
            <a:avLst/>
          </a:prstGeom>
          <a:noFill/>
        </p:spPr>
        <p:txBody>
          <a:bodyPr wrap="square" rtlCol="0">
            <a:spAutoFit/>
          </a:bodyPr>
          <a:lstStyle/>
          <a:p>
            <a:pPr marL="228600" indent="-228600" algn="ctr" defTabSz="914400">
              <a:lnSpc>
                <a:spcPct val="100000"/>
              </a:lnSpc>
              <a:spcBef>
                <a:spcPts val="1001"/>
              </a:spcBef>
              <a:tabLst>
                <a:tab pos="0" algn="l"/>
              </a:tabLst>
            </a:pPr>
            <a:r>
              <a:rPr lang="en-US" altLang="zh-CN" sz="1800" b="0" u="none" strike="noStrike" dirty="0">
                <a:solidFill>
                  <a:srgbClr val="C9211E"/>
                </a:solidFill>
                <a:uFillTx/>
                <a:latin typeface="Arial"/>
                <a:ea typeface="Arial"/>
              </a:rPr>
              <a:t>Warning: Do not delete slides.</a:t>
            </a:r>
            <a:br>
              <a:rPr lang="en-US" altLang="zh-CN" sz="1800" dirty="0"/>
            </a:br>
            <a:r>
              <a:rPr lang="en-US" altLang="zh-CN" sz="1800" b="1" u="none" strike="noStrike" dirty="0">
                <a:solidFill>
                  <a:srgbClr val="C9211E"/>
                </a:solidFill>
                <a:uFillTx/>
                <a:latin typeface="Arial"/>
                <a:ea typeface="Arial"/>
              </a:rPr>
              <a:t>This includes extra credit slides and any problems you do not complete</a:t>
            </a:r>
            <a:r>
              <a:rPr lang="en-US" altLang="zh-CN" sz="1800" b="0" u="none" strike="noStrike" dirty="0">
                <a:solidFill>
                  <a:srgbClr val="C9211E"/>
                </a:solidFill>
                <a:uFillTx/>
                <a:latin typeface="Arial"/>
                <a:ea typeface="Arial"/>
              </a:rPr>
              <a:t>. </a:t>
            </a:r>
            <a:r>
              <a:rPr lang="en-US" altLang="zh-CN" sz="1800" b="1" u="none" strike="noStrike" dirty="0">
                <a:solidFill>
                  <a:srgbClr val="C9211E"/>
                </a:solidFill>
                <a:uFillTx/>
                <a:latin typeface="Arial"/>
                <a:ea typeface="Arial"/>
              </a:rPr>
              <a:t>All problems, including extra credit, must be assigned to a slide on </a:t>
            </a:r>
            <a:r>
              <a:rPr lang="en-US" altLang="zh-CN" sz="1800" b="1" u="none" strike="noStrike" dirty="0" err="1">
                <a:solidFill>
                  <a:srgbClr val="C9211E"/>
                </a:solidFill>
                <a:uFillTx/>
                <a:latin typeface="Arial"/>
                <a:ea typeface="Arial"/>
              </a:rPr>
              <a:t>Gradescope</a:t>
            </a:r>
            <a:r>
              <a:rPr lang="en-US" altLang="zh-CN" sz="1800" b="0" u="none" strike="noStrike" dirty="0">
                <a:solidFill>
                  <a:srgbClr val="C9211E"/>
                </a:solidFill>
                <a:uFillTx/>
                <a:latin typeface="Arial"/>
                <a:ea typeface="Arial"/>
              </a:rPr>
              <a:t>.  Failure to follow this will result in a penalty</a:t>
            </a:r>
            <a:endParaRPr lang="en-US" altLang="zh-CN" sz="1800" b="0" u="none" strike="noStrike" dirty="0">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31"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Submarine + Fish</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32"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Part 1 vs. Part 2</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[Compare the run-times of Parts 1 and 2 here, as calculated in project-1.ipynb. Which method is faster?]</a:t>
            </a:r>
            <a:endParaRPr lang="en-US" sz="1400" b="0" strike="noStrike" spc="-1">
              <a:solidFill>
                <a:schemeClr val="accent2">
                  <a:lumOff val="21760"/>
                </a:schemeClr>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[Consider a 1-channel 5x5 image and a 3x3 filter. What are the output dimensions of a convolution with the following parameters?</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1?</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1?]</a:t>
            </a:r>
            <a:endParaRPr lang="en-US" sz="1400" b="0" strike="noStrike" spc="-1">
              <a:solidFill>
                <a:schemeClr val="accent2">
                  <a:lumOff val="21760"/>
                </a:schemeClr>
              </a:solidFill>
              <a:latin typeface="Arial"/>
            </a:endParaRPr>
          </a:p>
        </p:txBody>
      </p:sp>
      <p:sp>
        <p:nvSpPr>
          <p:cNvPr id="13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[What are the input &amp; output dimensions of the convolutions of the dog image and a 3x3 filter  with the following parameters: </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0</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1, padding = 1</a:t>
            </a:r>
            <a:endParaRPr lang="en-US" sz="1400" b="0" strike="noStrike" spc="-1">
              <a:solidFill>
                <a:schemeClr val="accent2">
                  <a:lumOff val="21760"/>
                </a:schemeClr>
              </a:solidFill>
              <a:latin typeface="Arial"/>
            </a:endParaRPr>
          </a:p>
          <a:p>
            <a:pPr indent="0" defTabSz="914400">
              <a:lnSpc>
                <a:spcPct val="115000"/>
              </a:lnSpc>
              <a:buNone/>
              <a:tabLst>
                <a:tab pos="0" algn="l"/>
              </a:tabLst>
            </a:pPr>
            <a:r>
              <a:rPr lang="en-US" sz="1400" b="0" strike="noStrike" spc="-1">
                <a:solidFill>
                  <a:schemeClr val="accent2">
                    <a:lumOff val="21760"/>
                  </a:schemeClr>
                </a:solidFill>
                <a:latin typeface="Arial"/>
                <a:ea typeface="Arial"/>
              </a:rPr>
              <a:t>Stride = 2, padding = 1?]</a:t>
            </a:r>
            <a:endParaRPr lang="en-US" sz="1400" b="0" strike="noStrike" spc="-1">
              <a:solidFill>
                <a:schemeClr val="accent2">
                  <a:lumOff val="21760"/>
                </a:schemeClr>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7" name="PlaceHolder 2"/>
          <p:cNvSpPr>
            <a:spLocks noGrp="1"/>
          </p:cNvSpPr>
          <p:nvPr>
            <p:ph/>
          </p:nvPr>
        </p:nvSpPr>
        <p:spPr>
          <a:xfrm>
            <a:off x="4486320" y="1152360"/>
            <a:ext cx="4143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[Section 3 of the handout gives equations to calculate output dimensions given filter size, stride, and padding. What is the intuition behind this equation?]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
        <p:nvSpPr>
          <p:cNvPr id="138" name="Google Shape;176;p36"/>
          <p:cNvSpPr/>
          <p:nvPr/>
        </p:nvSpPr>
        <p:spPr>
          <a:xfrm>
            <a:off x="311760" y="1152360"/>
            <a:ext cx="39996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a:solidFill>
                  <a:schemeClr val="accent2">
                    <a:lumOff val="21760"/>
                  </a:schemeClr>
                </a:solidFill>
                <a:latin typeface="Arial"/>
                <a:ea typeface="Arial"/>
              </a:rPr>
              <a:t>[How many filters did we apply to the dog image?]</a:t>
            </a:r>
            <a:endParaRPr lang="en-US" sz="14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0"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0 here]</a:t>
            </a:r>
            <a:endParaRPr lang="en-US" sz="1400" b="0" strike="noStrike" spc="-1">
              <a:solidFill>
                <a:schemeClr val="accent2">
                  <a:lumOff val="21760"/>
                </a:schemeClr>
              </a:solidFill>
              <a:latin typeface="Arial"/>
            </a:endParaRPr>
          </a:p>
        </p:txBody>
      </p:sp>
      <p:sp>
        <p:nvSpPr>
          <p:cNvPr id="141"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1 here]</a:t>
            </a:r>
            <a:endParaRPr lang="en-US" sz="1400" b="0" strike="noStrike" spc="-1">
              <a:solidFill>
                <a:schemeClr val="accent2">
                  <a:lumOff val="21760"/>
                </a:schemeClr>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2 here]</a:t>
            </a:r>
            <a:endParaRPr lang="en-US" sz="1400" b="0" strike="noStrike" spc="-1">
              <a:solidFill>
                <a:schemeClr val="accent2">
                  <a:lumOff val="21760"/>
                </a:schemeClr>
              </a:solidFill>
              <a:latin typeface="Arial"/>
            </a:endParaRPr>
          </a:p>
        </p:txBody>
      </p:sp>
      <p:sp>
        <p:nvSpPr>
          <p:cNvPr id="14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visualization 3 here]</a:t>
            </a:r>
            <a:endParaRPr lang="en-US" sz="1400" b="0" strike="noStrike" spc="-1">
              <a:solidFill>
                <a:schemeClr val="accent2">
                  <a:lumOff val="21760"/>
                </a:schemeClr>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46"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dog image in the spatial and frequency domain]</a:t>
            </a:r>
            <a:endParaRPr lang="en-US" sz="1400" b="0" strike="noStrike" spc="-1">
              <a:solidFill>
                <a:schemeClr val="accent2">
                  <a:lumOff val="21760"/>
                </a:schemeClr>
              </a:solidFill>
              <a:latin typeface="Arial"/>
            </a:endParaRPr>
          </a:p>
        </p:txBody>
      </p:sp>
      <p:sp>
        <p:nvSpPr>
          <p:cNvPr id="147"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blurred dog image in the spatial and frequency domain]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4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2D Gaussian in the spatial and frequency domain]</a:t>
            </a:r>
            <a:endParaRPr lang="en-US" sz="1400" b="0" strike="noStrike" spc="-1">
              <a:solidFill>
                <a:schemeClr val="accent2">
                  <a:lumOff val="21760"/>
                </a:schemeClr>
              </a:solidFill>
              <a:latin typeface="Arial"/>
            </a:endParaRPr>
          </a:p>
        </p:txBody>
      </p:sp>
      <p:sp>
        <p:nvSpPr>
          <p:cNvPr id="15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[Why does our frequency domain representation of a Gaussian not look like a Gaussian itself? How could we adjust the kernel to make these look more similar?]</a:t>
            </a:r>
            <a:endParaRPr lang="en-US" sz="1400" b="0" strike="noStrike" spc="-1">
              <a:solidFill>
                <a:schemeClr val="accent2">
                  <a:lumOff val="21760"/>
                </a:schemeClr>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2" name="PlaceHolder 2"/>
          <p:cNvSpPr>
            <a:spLocks noGrp="1"/>
          </p:cNvSpPr>
          <p:nvPr>
            <p:ph/>
          </p:nvPr>
        </p:nvSpPr>
        <p:spPr>
          <a:xfrm>
            <a:off x="311760" y="1152360"/>
            <a:ext cx="803916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[Briefly explain the Convolution Theorem and why this is related to deconvolution]</a:t>
            </a:r>
            <a:endParaRPr lang="en-US" sz="1400" b="0" strike="noStrike" spc="-1">
              <a:solidFill>
                <a:schemeClr val="accent2">
                  <a:lumOff val="21760"/>
                </a:schemeClr>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mystery image in the spatial and frequency domain]</a:t>
            </a:r>
            <a:endParaRPr lang="en-US" sz="1400" b="0" strike="noStrike" spc="-1">
              <a:solidFill>
                <a:schemeClr val="accent2">
                  <a:lumOff val="21760"/>
                </a:schemeClr>
              </a:solidFill>
              <a:latin typeface="Arial"/>
            </a:endParaRPr>
          </a:p>
        </p:txBody>
      </p:sp>
      <p:sp>
        <p:nvSpPr>
          <p:cNvPr id="15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mystery kernel in the spatial and frequency domain]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5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a:t>
            </a:r>
            <a:endParaRPr lang="en-US" sz="1400" b="0" strike="noStrike" spc="-1">
              <a:solidFill>
                <a:schemeClr val="accent2">
                  <a:lumOff val="21760"/>
                </a:schemeClr>
              </a:solidFill>
              <a:latin typeface="Arial"/>
            </a:endParaRPr>
          </a:p>
        </p:txBody>
      </p:sp>
      <p:sp>
        <p:nvSpPr>
          <p:cNvPr id="15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 after adding salt and pepper noise]</a:t>
            </a:r>
            <a:endParaRPr lang="en-US" sz="1400" b="0" strike="noStrike" spc="-1">
              <a:solidFill>
                <a:schemeClr val="accent2">
                  <a:lumOff val="2176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0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visualization of Gaussian kernel from project-1.ipynb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1D: </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2D:</a:t>
            </a:r>
            <a:endParaRPr lang="en-US" sz="1400" b="0" strike="noStrike" spc="-1">
              <a:solidFill>
                <a:schemeClr val="accent2">
                  <a:lumOff val="21760"/>
                </a:schemeClr>
              </a:solidFill>
              <a:latin typeface="Arial"/>
            </a:endParaRPr>
          </a:p>
        </p:txBody>
      </p:sp>
      <p:sp>
        <p:nvSpPr>
          <p:cNvPr id="10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[Describe your implementation of my_conv2d_numpy() in words. Make sure to discuss padding, and the operations used between the filter and image.]</a:t>
            </a:r>
            <a:endParaRPr lang="en-US" sz="1400" b="0" strike="noStrike" spc="-1">
              <a:solidFill>
                <a:schemeClr val="accent2">
                  <a:lumOff val="21760"/>
                </a:schemeClr>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4: Frequency Domain Convolutions</a:t>
            </a:r>
            <a:endParaRPr lang="en-US" sz="2690" b="0" strike="noStrike" spc="-1">
              <a:solidFill>
                <a:srgbClr val="000000"/>
              </a:solidFill>
              <a:latin typeface="Arial"/>
            </a:endParaRPr>
          </a:p>
        </p:txBody>
      </p:sp>
      <p:sp>
        <p:nvSpPr>
          <p:cNvPr id="160" name="PlaceHolder 2"/>
          <p:cNvSpPr>
            <a:spLocks noGrp="1"/>
          </p:cNvSpPr>
          <p:nvPr>
            <p:ph/>
          </p:nvPr>
        </p:nvSpPr>
        <p:spPr>
          <a:xfrm>
            <a:off x="311760" y="1152360"/>
            <a:ext cx="41742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[What factors limit the potential uses of deconvolution in the real world? Give two possible factors]</a:t>
            </a:r>
            <a:endParaRPr lang="en-US" sz="1400" b="0" strike="noStrike" spc="-1">
              <a:solidFill>
                <a:schemeClr val="accent2">
                  <a:lumOff val="21760"/>
                </a:schemeClr>
              </a:solidFill>
              <a:latin typeface="Arial"/>
            </a:endParaRPr>
          </a:p>
        </p:txBody>
      </p:sp>
      <p:sp>
        <p:nvSpPr>
          <p:cNvPr id="161" name="Google Shape;169;p35"/>
          <p:cNvSpPr/>
          <p:nvPr/>
        </p:nvSpPr>
        <p:spPr>
          <a:xfrm>
            <a:off x="4657680" y="1152360"/>
            <a:ext cx="41742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a:solidFill>
                  <a:schemeClr val="accent2">
                    <a:lumOff val="21760"/>
                  </a:schemeClr>
                </a:solidFill>
                <a:latin typeface="Arial"/>
                <a:ea typeface="Arial"/>
              </a:rPr>
              <a:t>[We performed two convolutions of the dog image with the same Gaussian (one in the spatial domain, one in the frequency domain). How do the two compare, and why might they be different?]</a:t>
            </a:r>
            <a:endParaRPr lang="en-US" sz="14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Conclusion</a:t>
            </a:r>
            <a:endParaRPr lang="en-US" sz="2690" b="0" strike="noStrike" spc="-1">
              <a:solidFill>
                <a:srgbClr val="000000"/>
              </a:solidFill>
              <a:latin typeface="Arial"/>
            </a:endParaRPr>
          </a:p>
        </p:txBody>
      </p:sp>
      <p:sp>
        <p:nvSpPr>
          <p:cNvPr id="163" name="PlaceHolder 2"/>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800" b="0" strike="noStrike" spc="-1">
                <a:solidFill>
                  <a:schemeClr val="accent2">
                    <a:lumOff val="21760"/>
                  </a:schemeClr>
                </a:solidFill>
                <a:latin typeface="Arial"/>
                <a:ea typeface="Arial"/>
              </a:rPr>
              <a:t>[How does varying the cutoff frequency value or swapping images within a pair influences the resulting hybrid image?]</a:t>
            </a:r>
            <a:endParaRPr lang="en-US" sz="1800" b="0" strike="noStrike" spc="-1">
              <a:solidFill>
                <a:schemeClr val="accent2">
                  <a:lumOff val="2176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10" name="PlaceHolder 2"/>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Small blur with a box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box filter here]</a:t>
            </a:r>
            <a:endParaRPr lang="en-US" sz="1400" b="0" strike="noStrike" spc="-1">
              <a:solidFill>
                <a:schemeClr val="accent2">
                  <a:lumOff val="21760"/>
                </a:schemeClr>
              </a:solidFill>
              <a:latin typeface="Arial"/>
            </a:endParaRPr>
          </a:p>
        </p:txBody>
      </p:sp>
      <p:sp>
        <p:nvSpPr>
          <p:cNvPr id="111" name="PlaceHolder 3"/>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Identity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identity filter here]</a:t>
            </a:r>
            <a:endParaRPr lang="en-US" sz="1400" b="0" strike="noStrike" spc="-1">
              <a:solidFill>
                <a:schemeClr val="accent2">
                  <a:lumOff val="21760"/>
                </a:schemeClr>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1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Sobel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Sobel filter here]</a:t>
            </a:r>
            <a:endParaRPr lang="en-US" sz="1400" b="0" strike="noStrike" spc="-1">
              <a:solidFill>
                <a:schemeClr val="accent2">
                  <a:lumOff val="21760"/>
                </a:schemeClr>
              </a:solidFill>
              <a:latin typeface="Arial"/>
            </a:endParaRPr>
          </a:p>
        </p:txBody>
      </p:sp>
      <p:sp>
        <p:nvSpPr>
          <p:cNvPr id="11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Discrete Laplacian filter</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the results from project-1.ipynb using 1b_cat.bmp with the discrete Laplacian filter here]</a:t>
            </a:r>
            <a:endParaRPr lang="en-US" sz="1400" b="0" strike="noStrike" spc="-1">
              <a:solidFill>
                <a:schemeClr val="accent2">
                  <a:lumOff val="21760"/>
                </a:schemeClr>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6"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[Describe the three main steps of create_hybrid_image() here. Explain how to ensure the output values are within the appropriate range for matplotlib visualizations.]</a:t>
            </a:r>
            <a:endParaRPr lang="en-US" sz="1400" b="0" strike="noStrike" spc="-1">
              <a:solidFill>
                <a:schemeClr val="accent2">
                  <a:lumOff val="21760"/>
                </a:schemeClr>
              </a:solidFill>
              <a:latin typeface="Arial"/>
            </a:endParaRPr>
          </a:p>
        </p:txBody>
      </p:sp>
      <p:sp>
        <p:nvSpPr>
          <p:cNvPr id="117"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Cat + Dog</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Motorcycle + Bicycle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
        <p:nvSpPr>
          <p:cNvPr id="12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Plane + Bird</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22"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Einstein + Marilyn</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
        <p:nvSpPr>
          <p:cNvPr id="123"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Submarine + Fish</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Cutoff frequency: [insert the value you used for this image pair]</a:t>
            </a:r>
            <a:endParaRPr lang="en-US" sz="1400" b="0" strike="noStrike" spc="-1">
              <a:solidFill>
                <a:schemeClr val="accent2">
                  <a:lumOff val="21760"/>
                </a:schemeClr>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5"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Cat + Dog</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26"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Motorcycle + Bicycle</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8"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Plane + Bird</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
        <p:nvSpPr>
          <p:cNvPr id="129"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a:solidFill>
                  <a:schemeClr val="accent2">
                    <a:lumOff val="21760"/>
                  </a:schemeClr>
                </a:solidFill>
                <a:latin typeface="Arial"/>
                <a:ea typeface="Arial"/>
              </a:rPr>
              <a:t>Einstein + Marilyn</a:t>
            </a:r>
            <a:endParaRPr lang="en-US" sz="1400" b="0" strike="noStrike" spc="-1">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a:solidFill>
                  <a:schemeClr val="accent2">
                    <a:lumOff val="21760"/>
                  </a:schemeClr>
                </a:solidFill>
                <a:latin typeface="Arial"/>
                <a:ea typeface="Arial"/>
              </a:rPr>
              <a:t>[insert your hybrid image here]</a:t>
            </a:r>
            <a:endParaRPr lang="en-US" sz="1400" b="0" strike="noStrike" spc="-1">
              <a:solidFill>
                <a:schemeClr val="accent2">
                  <a:lumOff val="21760"/>
                </a:schemeClr>
              </a:solidFill>
              <a:latin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972</Words>
  <Application>Microsoft Office PowerPoint</Application>
  <PresentationFormat>全屏显示(16:9)</PresentationFormat>
  <Paragraphs>115</Paragraphs>
  <Slides>21</Slides>
  <Notes>0</Notes>
  <HiddenSlides>0</HiddenSlides>
  <MMClips>0</MMClips>
  <ScaleCrop>false</ScaleCrop>
  <HeadingPairs>
    <vt:vector size="6" baseType="variant">
      <vt:variant>
        <vt:lpstr>已用的字体</vt:lpstr>
      </vt:variant>
      <vt:variant>
        <vt:i4>4</vt:i4>
      </vt:variant>
      <vt:variant>
        <vt:lpstr>主题</vt:lpstr>
      </vt:variant>
      <vt:variant>
        <vt:i4>22</vt:i4>
      </vt:variant>
      <vt:variant>
        <vt:lpstr>幻灯片标题</vt:lpstr>
      </vt:variant>
      <vt:variant>
        <vt:i4>21</vt:i4>
      </vt:variant>
    </vt:vector>
  </HeadingPairs>
  <TitlesOfParts>
    <vt:vector size="47" baseType="lpstr">
      <vt:lpstr>Arial</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vt:lpstr>
      <vt:lpstr>Part 4: Frequency Domain Convolutions</vt:lpstr>
      <vt:lpstr>Part 4: Frequency Domain Convolutions</vt:lpstr>
      <vt:lpstr>Part 4: Frequency Domain Convolutions</vt:lpstr>
      <vt:lpstr>Part 4: Frequency Domain Convolutions</vt:lpstr>
      <vt:lpstr>Part 4: Frequency Domain Convolutions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subject/>
  <dc:creator/>
  <dc:description/>
  <cp:lastModifiedBy>振宇 吴</cp:lastModifiedBy>
  <cp:revision>6</cp:revision>
  <dcterms:modified xsi:type="dcterms:W3CDTF">2025-01-13T23:48:16Z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21</vt:i4>
  </property>
</Properties>
</file>