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6" r:id="rId20"/>
    <p:sldId id="277" r:id="rId21"/>
    <p:sldId id="275" r:id="rId22"/>
    <p:sldId id="271" r:id="rId2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2CD"/>
          </a:solidFill>
        </a:fill>
      </a:tcStyle>
    </a:wholeTbl>
    <a:band2H>
      <a:tcTxStyle/>
      <a:tcStyle>
        <a:tcBdr/>
        <a:fill>
          <a:solidFill>
            <a:srgbClr val="FF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5DBDE"/>
          </a:solidFill>
        </a:fill>
      </a:tcStyle>
    </a:wholeTbl>
    <a:band2H>
      <a:tcTxStyle/>
      <a:tcStyle>
        <a:tcBdr/>
        <a:fill>
          <a:solidFill>
            <a:srgbClr val="EBEE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8FFCD"/>
          </a:solidFill>
        </a:fill>
      </a:tcStyle>
    </a:wholeTbl>
    <a:band2H>
      <a:tcTxStyle/>
      <a:tcStyle>
        <a:tcBdr/>
        <a:fill>
          <a:solidFill>
            <a:srgbClr val="FCFF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6"/>
    <p:restoredTop sz="94720"/>
  </p:normalViewPr>
  <p:slideViewPr>
    <p:cSldViewPr snapToGrid="0" snapToObjects="1">
      <p:cViewPr varScale="1">
        <p:scale>
          <a:sx n="282" d="100"/>
          <a:sy n="282" d="100"/>
        </p:scale>
        <p:origin x="11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03" name="Shape 20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9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itle Text"/>
          <p:cNvSpPr txBox="1">
            <a:spLocks noGrp="1"/>
          </p:cNvSpPr>
          <p:nvPr>
            <p:ph type="title"/>
          </p:nvPr>
        </p:nvSpPr>
        <p:spPr>
          <a:xfrm>
            <a:off x="311708" y="744574"/>
            <a:ext cx="8520601" cy="2052601"/>
          </a:xfrm>
          <a:prstGeom prst="rect">
            <a:avLst/>
          </a:prstGeom>
        </p:spPr>
        <p:txBody>
          <a:bodyPr anchor="b"/>
          <a:lstStyle>
            <a:lvl1pPr algn="ctr">
              <a:defRPr sz="5200"/>
            </a:lvl1pPr>
          </a:lstStyle>
          <a:p>
            <a:r>
              <a:t>Title Text</a:t>
            </a:r>
          </a:p>
        </p:txBody>
      </p:sp>
      <p:sp>
        <p:nvSpPr>
          <p:cNvPr id="10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2834125"/>
            <a:ext cx="8520602" cy="7926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8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8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8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8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1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" name="Google Shape;61;p1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13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4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15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16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81;p21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9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17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1" name="Google Shape;84;p21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>
            <a:spLocks noGrp="1"/>
          </p:cNvSpPr>
          <p:nvPr>
            <p:ph type="title"/>
          </p:nvPr>
        </p:nvSpPr>
        <p:spPr>
          <a:xfrm>
            <a:off x="311699" y="2150849"/>
            <a:ext cx="8520602" cy="841801"/>
          </a:xfrm>
          <a:prstGeom prst="rect">
            <a:avLst/>
          </a:prstGeom>
        </p:spPr>
        <p:txBody>
          <a:bodyPr anchor="ctr"/>
          <a:lstStyle>
            <a:lvl1pPr algn="ctr">
              <a:defRPr sz="3600"/>
            </a:lvl1pPr>
          </a:lstStyle>
          <a:p>
            <a:r>
              <a:t>Title Text</a:t>
            </a: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xx%"/>
          <p:cNvSpPr txBox="1">
            <a:spLocks noGrp="1"/>
          </p:cNvSpPr>
          <p:nvPr>
            <p:ph type="title" hasCustomPrompt="1"/>
          </p:nvPr>
        </p:nvSpPr>
        <p:spPr>
          <a:xfrm>
            <a:off x="311699" y="1106125"/>
            <a:ext cx="8520602" cy="1963500"/>
          </a:xfrm>
          <a:prstGeom prst="rect">
            <a:avLst/>
          </a:prstGeom>
        </p:spPr>
        <p:txBody>
          <a:bodyPr anchor="b"/>
          <a:lstStyle>
            <a:lvl1pPr algn="ctr">
              <a:defRPr sz="12000"/>
            </a:lvl1pPr>
          </a:lstStyle>
          <a:p>
            <a:r>
              <a:t>xx%</a:t>
            </a:r>
          </a:p>
        </p:txBody>
      </p:sp>
      <p:sp>
        <p:nvSpPr>
          <p:cNvPr id="18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3152225"/>
            <a:ext cx="8520602" cy="1300800"/>
          </a:xfrm>
          <a:prstGeom prst="rect">
            <a:avLst/>
          </a:prstGeom>
        </p:spPr>
        <p:txBody>
          <a:bodyPr/>
          <a:lstStyle>
            <a:lvl1pPr algn="ctr"/>
            <a:lvl2pPr algn="ctr"/>
            <a:lvl3pPr algn="ctr"/>
            <a:lvl4pPr algn="ctr"/>
            <a:lvl5pPr algn="ctr"/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9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8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indent="-317500">
              <a:buSzPts val="1400"/>
              <a:defRPr sz="1400"/>
            </a:lvl1pPr>
            <a:lvl2pPr marL="965200" indent="-355600">
              <a:buSzPts val="1400"/>
              <a:defRPr sz="1400"/>
            </a:lvl2pPr>
            <a:lvl3pPr marL="1422400" indent="-355600">
              <a:buSzPts val="1400"/>
              <a:defRPr sz="1400"/>
            </a:lvl3pPr>
            <a:lvl4pPr marL="1879600" indent="-355600">
              <a:buSzPts val="1400"/>
              <a:defRPr sz="1400"/>
            </a:lvl4pPr>
            <a:lvl5pPr marL="2336800" indent="-355600">
              <a:buSzPts val="1400"/>
              <a:defRPr sz="14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9" name="Google Shape;23;p5"/>
          <p:cNvSpPr txBox="1">
            <a:spLocks noGrp="1"/>
          </p:cNvSpPr>
          <p:nvPr>
            <p:ph type="body" sz="half" idx="21"/>
          </p:nvPr>
        </p:nvSpPr>
        <p:spPr>
          <a:xfrm>
            <a:off x="48323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indent="-317500">
              <a:buSzPts val="1400"/>
              <a:defRPr sz="1400"/>
            </a:pPr>
            <a:endParaRPr/>
          </a:p>
        </p:txBody>
      </p:sp>
      <p:sp>
        <p:nvSpPr>
          <p:cNvPr id="4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itle Text"/>
          <p:cNvSpPr txBox="1">
            <a:spLocks noGrp="1"/>
          </p:cNvSpPr>
          <p:nvPr>
            <p:ph type="title"/>
          </p:nvPr>
        </p:nvSpPr>
        <p:spPr>
          <a:xfrm>
            <a:off x="311699" y="555600"/>
            <a:ext cx="2808001" cy="7557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t>Title Text</a:t>
            </a:r>
          </a:p>
        </p:txBody>
      </p:sp>
      <p:sp>
        <p:nvSpPr>
          <p:cNvPr id="5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1389599"/>
            <a:ext cx="2808001" cy="3179401"/>
          </a:xfrm>
          <a:prstGeom prst="rect">
            <a:avLst/>
          </a:prstGeom>
        </p:spPr>
        <p:txBody>
          <a:bodyPr/>
          <a:lstStyle>
            <a:lvl1pPr indent="-304800">
              <a:buSzPts val="1200"/>
              <a:defRPr sz="1200"/>
            </a:lvl1pPr>
            <a:lvl2pPr marL="914400" indent="-304800">
              <a:buSzPts val="1200"/>
              <a:defRPr sz="1200"/>
            </a:lvl2pPr>
            <a:lvl3pPr marL="1371600" indent="-304800">
              <a:buSzPts val="1200"/>
              <a:defRPr sz="1200"/>
            </a:lvl3pPr>
            <a:lvl4pPr marL="1828800" indent="-304800">
              <a:buSzPts val="1200"/>
              <a:defRPr sz="1200"/>
            </a:lvl4pPr>
            <a:lvl5pPr marL="2286000" indent="-304800">
              <a:buSzPts val="1200"/>
              <a:defRPr sz="12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itle Text"/>
          <p:cNvSpPr txBox="1">
            <a:spLocks noGrp="1"/>
          </p:cNvSpPr>
          <p:nvPr>
            <p:ph type="title"/>
          </p:nvPr>
        </p:nvSpPr>
        <p:spPr>
          <a:xfrm>
            <a:off x="490250" y="450149"/>
            <a:ext cx="6367801" cy="4090801"/>
          </a:xfrm>
          <a:prstGeom prst="rect">
            <a:avLst/>
          </a:prstGeom>
        </p:spPr>
        <p:txBody>
          <a:bodyPr anchor="ctr"/>
          <a:lstStyle>
            <a:lvl1pPr>
              <a:defRPr sz="4800"/>
            </a:lvl1pPr>
          </a:lstStyle>
          <a:p>
            <a:r>
              <a:t>Title Text</a:t>
            </a:r>
          </a:p>
        </p:txBody>
      </p:sp>
      <p:sp>
        <p:nvSpPr>
          <p:cNvPr id="6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36;p9"/>
          <p:cNvSpPr/>
          <p:nvPr/>
        </p:nvSpPr>
        <p:spPr>
          <a:xfrm>
            <a:off x="4572000" y="-125"/>
            <a:ext cx="4572000" cy="5143501"/>
          </a:xfrm>
          <a:prstGeom prst="rect">
            <a:avLst/>
          </a:prstGeom>
          <a:solidFill>
            <a:srgbClr val="EEEEEE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3" name="Title Text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1"/>
          </a:xfrm>
          <a:prstGeom prst="rect">
            <a:avLst/>
          </a:prstGeom>
        </p:spPr>
        <p:txBody>
          <a:bodyPr anchor="b"/>
          <a:lstStyle>
            <a:lvl1pPr algn="ctr">
              <a:defRPr sz="4200"/>
            </a:lvl1pPr>
          </a:lstStyle>
          <a:p>
            <a:r>
              <a:t>Title Text</a:t>
            </a:r>
          </a:p>
        </p:txBody>
      </p:sp>
      <p:sp>
        <p:nvSpPr>
          <p:cNvPr id="7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265500" y="2803075"/>
            <a:ext cx="4045200" cy="1235101"/>
          </a:xfrm>
          <a:prstGeom prst="rect">
            <a:avLst/>
          </a:prstGeom>
        </p:spPr>
        <p:txBody>
          <a:bodyPr/>
          <a:lstStyle>
            <a:lvl1pPr marL="342900" indent="-228600" algn="ctr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342900" indent="254000" algn="ctr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342900" indent="711200" algn="ctr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342900" indent="1168400" algn="ctr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342900" indent="1625600" algn="ctr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5" name="Google Shape;39;p9"/>
          <p:cNvSpPr txBox="1">
            <a:spLocks noGrp="1"/>
          </p:cNvSpPr>
          <p:nvPr>
            <p:ph type="body" sz="half" idx="21"/>
          </p:nvPr>
        </p:nvSpPr>
        <p:spPr>
          <a:xfrm>
            <a:off x="4939500" y="724074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311699" y="4230575"/>
            <a:ext cx="5998802" cy="605101"/>
          </a:xfrm>
          <a:prstGeom prst="rect">
            <a:avLst/>
          </a:prstGeom>
        </p:spPr>
        <p:txBody>
          <a:bodyPr anchor="ctr"/>
          <a:lstStyle>
            <a:lvl1pPr marL="228600" indent="0">
              <a:lnSpc>
                <a:spcPct val="100000"/>
              </a:lnSpc>
              <a:buClrTx/>
              <a:buSzTx/>
              <a:buFontTx/>
              <a:buNone/>
            </a:lvl1pPr>
            <a:lvl2pPr>
              <a:lnSpc>
                <a:spcPct val="100000"/>
              </a:lnSpc>
              <a:buClrTx/>
              <a:buFontTx/>
            </a:lvl2pPr>
            <a:lvl3pPr>
              <a:lnSpc>
                <a:spcPct val="100000"/>
              </a:lnSpc>
              <a:buClrTx/>
              <a:buFontTx/>
            </a:lvl3pPr>
            <a:lvl4pPr>
              <a:lnSpc>
                <a:spcPct val="100000"/>
              </a:lnSpc>
              <a:buClrTx/>
              <a:buFontTx/>
            </a:lvl4pPr>
            <a:lvl5pPr>
              <a:lnSpc>
                <a:spcPct val="100000"/>
              </a:lnSpc>
              <a:buClrTx/>
              <a:buFontTx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91424" tIns="91424" rIns="91424" bIns="91424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684345" y="4700819"/>
            <a:ext cx="336814" cy="318396"/>
          </a:xfrm>
          <a:prstGeom prst="rect">
            <a:avLst/>
          </a:prstGeom>
          <a:ln w="12700">
            <a:miter lim="400000"/>
          </a:ln>
        </p:spPr>
        <p:txBody>
          <a:bodyPr wrap="none" lIns="91424" tIns="91424" rIns="91424" bIns="91424" anchor="ctr">
            <a:spAutoFit/>
          </a:bodyPr>
          <a:lstStyle>
            <a:lvl1pPr algn="r">
              <a:defRPr sz="1000">
                <a:solidFill>
                  <a:schemeClr val="accent2">
                    <a:lumOff val="21764"/>
                  </a:schemeClr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Arial"/>
        </a:defRPr>
      </a:lvl9pPr>
    </p:titleStyle>
    <p:bodyStyle>
      <a:lvl1pPr marL="457200" marR="0" indent="-342900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1pPr>
      <a:lvl2pPr marL="1005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2pPr>
      <a:lvl3pPr marL="1462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3pPr>
      <a:lvl4pPr marL="1919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4pPr>
      <a:lvl5pPr marL="23767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5pPr>
      <a:lvl6pPr marL="28339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6pPr>
      <a:lvl7pPr marL="32911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●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7pPr>
      <a:lvl8pPr marL="37483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○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8pPr>
      <a:lvl9pPr marL="4205514" marR="0" indent="-408214" algn="l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chemeClr val="accent2">
            <a:lumOff val="21764"/>
          </a:schemeClr>
        </a:buClr>
        <a:buSzPts val="1800"/>
        <a:buFont typeface="Arial"/>
        <a:buChar char="■"/>
        <a:tabLst/>
        <a:defRPr sz="1800" b="0" i="0" u="none" strike="noStrike" cap="none" spc="0" baseline="0">
          <a:solidFill>
            <a:schemeClr val="accent2">
              <a:lumOff val="21764"/>
            </a:schemeClr>
          </a:solidFill>
          <a:uFillTx/>
          <a:latin typeface="+mj-lt"/>
          <a:ea typeface="+mj-ea"/>
          <a:cs typeface="+mj-cs"/>
          <a:sym typeface="Arial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99;p25"/>
          <p:cNvSpPr txBox="1">
            <a:spLocks noGrp="1"/>
          </p:cNvSpPr>
          <p:nvPr>
            <p:ph type="title"/>
          </p:nvPr>
        </p:nvSpPr>
        <p:spPr>
          <a:xfrm>
            <a:off x="311707" y="230475"/>
            <a:ext cx="8520602" cy="2052599"/>
          </a:xfrm>
          <a:prstGeom prst="rect">
            <a:avLst/>
          </a:prstGeom>
        </p:spPr>
        <p:txBody>
          <a:bodyPr/>
          <a:lstStyle/>
          <a:p>
            <a:r>
              <a:t>CS 6476 Project 1</a:t>
            </a:r>
          </a:p>
        </p:txBody>
      </p:sp>
      <p:sp>
        <p:nvSpPr>
          <p:cNvPr id="206" name="Google Shape;100;p25"/>
          <p:cNvSpPr txBox="1">
            <a:spLocks noGrp="1"/>
          </p:cNvSpPr>
          <p:nvPr>
            <p:ph type="body" sz="half" idx="1"/>
          </p:nvPr>
        </p:nvSpPr>
        <p:spPr>
          <a:xfrm>
            <a:off x="311699" y="2320025"/>
            <a:ext cx="8520602" cy="1797301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/>
            <a:r>
              <a:t>[name]</a:t>
            </a:r>
          </a:p>
          <a:p>
            <a:pPr marL="0" indent="0"/>
            <a:r>
              <a:t>[GT email]</a:t>
            </a:r>
          </a:p>
          <a:p>
            <a:pPr marL="0" indent="0"/>
            <a:r>
              <a:t>[GT username]</a:t>
            </a:r>
          </a:p>
          <a:p>
            <a:pPr marL="0" indent="0"/>
            <a:r>
              <a:t>[GTID]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161;p34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2: Hybrid images with PyTorch</a:t>
            </a:r>
          </a:p>
        </p:txBody>
      </p:sp>
      <p:sp>
        <p:nvSpPr>
          <p:cNvPr id="241" name="Google Shape;162;p34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42" name="Google Shape;163;p34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Part 1 vs. Part 2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[Compare the run-times of Parts 1 and 2 here, as calculated in project-1.ipynb. Which method is faster?]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3</a:t>
            </a:r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[Consider a 1-channel 5x5 image and a 3x3 filter. What are the output dimensions of a convolution with the following parameters?</a:t>
            </a:r>
          </a:p>
          <a:p>
            <a:pPr marL="0" indent="0">
              <a:buSzTx/>
              <a:buNone/>
            </a:pPr>
            <a:r>
              <a:t>Stride = 1, padding = 0?</a:t>
            </a:r>
          </a:p>
          <a:p>
            <a:pPr marL="0" indent="0">
              <a:buSzTx/>
              <a:buNone/>
            </a:pPr>
            <a:r>
              <a:t>Stride = 2, padding = 0?</a:t>
            </a:r>
          </a:p>
          <a:p>
            <a:pPr marL="0" indent="0">
              <a:buSzTx/>
              <a:buNone/>
            </a:pPr>
            <a:r>
              <a:t>Stride = 1, padding = 1?</a:t>
            </a:r>
          </a:p>
          <a:p>
            <a:pPr marL="0" indent="0">
              <a:buSzTx/>
              <a:buNone/>
            </a:pPr>
            <a:r>
              <a:t>Stride = 2, padding = 1?]</a:t>
            </a:r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t>[What are the input &amp; output dimensions of the convolutions of the dog image and a 3x3 filter  with the following parameters: </a:t>
            </a:r>
          </a:p>
          <a:p>
            <a:pPr marL="0" indent="0">
              <a:buSzTx/>
              <a:buNone/>
              <a:defRPr sz="1400"/>
            </a:pPr>
            <a:r>
              <a:t>Stride = 1, padding = 0</a:t>
            </a:r>
          </a:p>
          <a:p>
            <a:pPr marL="0" indent="0">
              <a:buSzTx/>
              <a:buNone/>
              <a:defRPr sz="1400"/>
            </a:pPr>
            <a:r>
              <a:t>Stride = 2, padding = 0</a:t>
            </a:r>
          </a:p>
          <a:p>
            <a:pPr marL="0" indent="0">
              <a:buSzTx/>
              <a:buNone/>
              <a:defRPr sz="1400"/>
            </a:pPr>
            <a:r>
              <a:t>Stride = 1, padding = 1</a:t>
            </a:r>
          </a:p>
          <a:p>
            <a:pPr marL="0" indent="0">
              <a:buSzTx/>
              <a:buNone/>
              <a:defRPr sz="1400"/>
            </a:pPr>
            <a:r>
              <a:t>Stride = 2, padding = 1?]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175;p3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3</a:t>
            </a:r>
          </a:p>
        </p:txBody>
      </p:sp>
      <p:sp>
        <p:nvSpPr>
          <p:cNvPr id="249" name="Google Shape;176;p3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dirty="0"/>
              <a:t>[How many filters did we apply to the dog image?]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182;p3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3</a:t>
            </a:r>
          </a:p>
        </p:txBody>
      </p:sp>
      <p:sp>
        <p:nvSpPr>
          <p:cNvPr id="253" name="Google Shape;183;p37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8318796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rPr lang="en-US" dirty="0"/>
              <a:t>[Section 3 of the handout gives equations to calculate output dimensions given filter size, stride, and padding. What is the intuition behind this equation?]</a:t>
            </a:r>
          </a:p>
          <a:p>
            <a:endParaRPr dirty="0"/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189;p3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3</a:t>
            </a:r>
          </a:p>
        </p:txBody>
      </p:sp>
      <p:sp>
        <p:nvSpPr>
          <p:cNvPr id="257" name="Google Shape;190;p3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0 here]</a:t>
            </a:r>
          </a:p>
        </p:txBody>
      </p:sp>
      <p:sp>
        <p:nvSpPr>
          <p:cNvPr id="258" name="Google Shape;191;p3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1 here]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196;p3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3</a:t>
            </a:r>
          </a:p>
        </p:txBody>
      </p:sp>
      <p:sp>
        <p:nvSpPr>
          <p:cNvPr id="261" name="Google Shape;197;p3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r>
              <a:t>[insert visualization 2 here]</a:t>
            </a:r>
          </a:p>
        </p:txBody>
      </p:sp>
      <p:sp>
        <p:nvSpPr>
          <p:cNvPr id="262" name="Google Shape;198;p3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buSzTx/>
              <a:buNone/>
              <a:defRPr sz="1400"/>
            </a:lvl1pPr>
          </a:lstStyle>
          <a:p>
            <a:r>
              <a:t>[insert visualization 3 here]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visualization of the dog image in the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 of the blurred dog image in the frequency domain]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374756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[Insert the visualization of the 2D Gaussian in the frequency domain]</a:t>
            </a:r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[Why does our frequency domain representation of a Gaussian not look like a Gaussian itself? How could we adjust the kernel to make these look more similar?]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7154446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8039521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lang="en-US" dirty="0"/>
              <a:t>[Briefly explain the Convolution Theorem and why this is related to deconvolution]</a:t>
            </a:r>
          </a:p>
        </p:txBody>
      </p:sp>
    </p:spTree>
    <p:extLst>
      <p:ext uri="{BB962C8B-B14F-4D97-AF65-F5344CB8AC3E}">
        <p14:creationId xmlns:p14="http://schemas.microsoft.com/office/powerpoint/2010/main" val="123242272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visualization of the mystery image in the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visualization of the mystery kernel in the frequency domain]</a:t>
            </a:r>
          </a:p>
          <a:p>
            <a:pPr marL="0" indent="0">
              <a:buSzTx/>
              <a:buNone/>
              <a:defRPr sz="1400"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75715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105;p26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09" name="Google Shape;106;p26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[insert visualization of Gaussian kernel from project-1.ipynb here]</a:t>
            </a:r>
          </a:p>
        </p:txBody>
      </p:sp>
      <p:sp>
        <p:nvSpPr>
          <p:cNvPr id="210" name="Google Shape;107;p26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  <a:defRPr sz="1400"/>
            </a:lvl1pPr>
          </a:lstStyle>
          <a:p>
            <a:r>
              <a:t>[Describe your implementation of my_conv2d_numpy() in words. Make sure to discuss padding, and the operations used between the filter and image.]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rPr dirty="0"/>
              <a:t>[</a:t>
            </a:r>
            <a:r>
              <a:rPr lang="en-US" dirty="0"/>
              <a:t>Insert the de-blurred mystery image and its visualization in the frequency domain]</a:t>
            </a:r>
            <a:endParaRPr dirty="0"/>
          </a:p>
        </p:txBody>
      </p:sp>
      <p:sp>
        <p:nvSpPr>
          <p:cNvPr id="246" name="Google Shape;170;p35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[Insert the de-blurred mystery image and its visualization in the frequency domain after adding salt and pepper noise]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324130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168;p35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rPr dirty="0"/>
              <a:t>Part</a:t>
            </a:r>
            <a:r>
              <a:rPr lang="en-US" dirty="0"/>
              <a:t> 4: Frequency Domain Convolutions</a:t>
            </a:r>
            <a:endParaRPr dirty="0"/>
          </a:p>
        </p:txBody>
      </p:sp>
      <p:sp>
        <p:nvSpPr>
          <p:cNvPr id="245" name="Google Shape;169;p35"/>
          <p:cNvSpPr txBox="1">
            <a:spLocks noGrp="1"/>
          </p:cNvSpPr>
          <p:nvPr>
            <p:ph type="body" sz="half" idx="1"/>
          </p:nvPr>
        </p:nvSpPr>
        <p:spPr>
          <a:xfrm>
            <a:off x="311698" y="1152475"/>
            <a:ext cx="8039521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sz="1400"/>
            </a:pPr>
            <a:r>
              <a:rPr lang="en-US" dirty="0"/>
              <a:t>[What factors limit the potential uses of deconvolution in the real world? Give two possible factors]</a:t>
            </a:r>
          </a:p>
        </p:txBody>
      </p:sp>
    </p:spTree>
    <p:extLst>
      <p:ext uri="{BB962C8B-B14F-4D97-AF65-F5344CB8AC3E}">
        <p14:creationId xmlns:p14="http://schemas.microsoft.com/office/powerpoint/2010/main" val="1028200377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03;p4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Conclusion</a:t>
            </a:r>
          </a:p>
        </p:txBody>
      </p:sp>
      <p:sp>
        <p:nvSpPr>
          <p:cNvPr id="265" name="Google Shape;204;p40"/>
          <p:cNvSpPr txBox="1">
            <a:spLocks noGrp="1"/>
          </p:cNvSpPr>
          <p:nvPr>
            <p:ph type="body" idx="1"/>
          </p:nvPr>
        </p:nvSpPr>
        <p:spPr>
          <a:xfrm>
            <a:off x="311699" y="1152475"/>
            <a:ext cx="85206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[How does varying the cutoff frequency value or swapping images within a pair influences the resulting hybrid image?]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112;p27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13" name="Google Shape;114;p27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Small blur with a box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box filter here]</a:t>
            </a:r>
          </a:p>
        </p:txBody>
      </p:sp>
      <p:sp>
        <p:nvSpPr>
          <p:cNvPr id="214" name="Google Shape;113;p27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Identity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identity filter here]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19;p28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Image filtering</a:t>
            </a:r>
          </a:p>
        </p:txBody>
      </p:sp>
      <p:sp>
        <p:nvSpPr>
          <p:cNvPr id="217" name="Google Shape;120;p28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Sobel filter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the results from project-1.ipynb using 1b_cat.bmp with the Sobel filter here]</a:t>
            </a:r>
          </a:p>
        </p:txBody>
      </p:sp>
      <p:sp>
        <p:nvSpPr>
          <p:cNvPr id="218" name="Google Shape;121;p28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Discrete Laplacian filter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the results from project-1.ipynb using 1b_cat.bmp with the discrete Laplacian filter here]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126;p29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1" name="Google Shape;127;p29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600"/>
              </a:spcBef>
              <a:buSzTx/>
              <a:buNone/>
            </a:lvl1pPr>
          </a:lstStyle>
          <a:p>
            <a:r>
              <a:t>[Describe the three main steps of create_hybrid_image() here. Explain how to ensure the output values are within the appropriate range for matplotlib visualizations.]</a:t>
            </a:r>
          </a:p>
        </p:txBody>
      </p:sp>
      <p:sp>
        <p:nvSpPr>
          <p:cNvPr id="222" name="Google Shape;128;p29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133;p3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5" name="Google Shape;134;p30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r>
              <a:t>Cutoff frequency: [insert the value you used for this image pair]</a:t>
            </a:r>
          </a:p>
        </p:txBody>
      </p:sp>
      <p:sp>
        <p:nvSpPr>
          <p:cNvPr id="226" name="Google Shape;135;p30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140;p31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1: Hybrid images</a:t>
            </a:r>
          </a:p>
        </p:txBody>
      </p:sp>
      <p:sp>
        <p:nvSpPr>
          <p:cNvPr id="229" name="Google Shape;141;p31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endParaRPr/>
          </a:p>
          <a:p>
            <a:pPr marL="0" indent="0">
              <a:spcBef>
                <a:spcPts val="1600"/>
              </a:spcBef>
              <a:buSzTx/>
              <a:buNone/>
            </a:pPr>
            <a:r>
              <a:t>Cutoff frequency: [insert the value you used for this image pair]</a:t>
            </a:r>
          </a:p>
        </p:txBody>
      </p:sp>
      <p:sp>
        <p:nvSpPr>
          <p:cNvPr id="230" name="Google Shape;142;p31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Submarine + Fish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endParaRPr/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Cutoff frequency: [insert the value you used for this image pair]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147;p32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2: Hybrid images with PyTorch</a:t>
            </a:r>
          </a:p>
        </p:txBody>
      </p:sp>
      <p:sp>
        <p:nvSpPr>
          <p:cNvPr id="233" name="Google Shape;148;p32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Cat + Dog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4" name="Google Shape;149;p32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Motorcycle + Bicycle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154;p33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520602" cy="572701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77823">
              <a:defRPr sz="2688"/>
            </a:lvl1pPr>
          </a:lstStyle>
          <a:p>
            <a:r>
              <a:t>Part 2: Hybrid images with PyTorch</a:t>
            </a:r>
          </a:p>
        </p:txBody>
      </p:sp>
      <p:sp>
        <p:nvSpPr>
          <p:cNvPr id="237" name="Google Shape;155;p33"/>
          <p:cNvSpPr txBox="1">
            <a:spLocks noGrp="1"/>
          </p:cNvSpPr>
          <p:nvPr>
            <p:ph type="body" sz="half" idx="1"/>
          </p:nvPr>
        </p:nvSpPr>
        <p:spPr>
          <a:xfrm>
            <a:off x="311699" y="1152475"/>
            <a:ext cx="3999902" cy="3416400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  <a:defRPr b="1"/>
            </a:pPr>
            <a:r>
              <a:t>Plane + Bird</a:t>
            </a:r>
          </a:p>
          <a:p>
            <a:pPr marL="0" indent="0">
              <a:spcBef>
                <a:spcPts val="1600"/>
              </a:spcBef>
              <a:buSzTx/>
              <a:buNone/>
            </a:pPr>
            <a:r>
              <a:t>[insert your hybrid image here]</a:t>
            </a:r>
          </a:p>
        </p:txBody>
      </p:sp>
      <p:sp>
        <p:nvSpPr>
          <p:cNvPr id="238" name="Google Shape;156;p33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pPr marL="0" indent="0">
              <a:buSzTx/>
              <a:buNone/>
              <a:defRPr sz="1400" b="1"/>
            </a:pPr>
            <a:r>
              <a:t>Einstein + Marilyn</a:t>
            </a:r>
          </a:p>
          <a:p>
            <a:pPr marL="0" indent="0">
              <a:spcBef>
                <a:spcPts val="1600"/>
              </a:spcBef>
              <a:buSzTx/>
              <a:buNone/>
              <a:defRPr sz="1400"/>
            </a:pPr>
            <a:r>
              <a:t>[insert your hybrid image here]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FFAB40"/>
      </a:accent1>
      <a:accent2>
        <a:srgbClr val="212121"/>
      </a:accent2>
      <a:accent3>
        <a:srgbClr val="78909C"/>
      </a:accent3>
      <a:accent4>
        <a:srgbClr val="8F6024"/>
      </a:accent4>
      <a:accent5>
        <a:srgbClr val="0097A7"/>
      </a:accent5>
      <a:accent6>
        <a:srgbClr val="EEFF41"/>
      </a:accent6>
      <a:hlink>
        <a:srgbClr val="0000FF"/>
      </a:hlink>
      <a:folHlink>
        <a:srgbClr val="FF00FF"/>
      </a:folHlink>
    </a:clrScheme>
    <a:fontScheme name="Simple Light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imple 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839</Words>
  <Application>Microsoft Macintosh PowerPoint</Application>
  <PresentationFormat>On-screen Show (16:9)</PresentationFormat>
  <Paragraphs>111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4" baseType="lpstr">
      <vt:lpstr>Arial</vt:lpstr>
      <vt:lpstr>Simple Light</vt:lpstr>
      <vt:lpstr>CS 6476 Project 1</vt:lpstr>
      <vt:lpstr>Part 1: Image filtering</vt:lpstr>
      <vt:lpstr>Part 1: Image filtering</vt:lpstr>
      <vt:lpstr>Part 1: Image filtering</vt:lpstr>
      <vt:lpstr>Part 1: Hybrid images</vt:lpstr>
      <vt:lpstr>Part 1: Hybrid images</vt:lpstr>
      <vt:lpstr>Part 1: Hybrid images</vt:lpstr>
      <vt:lpstr>Part 2: Hybrid images with PyTorch</vt:lpstr>
      <vt:lpstr>Part 2: Hybrid images with PyTorch</vt:lpstr>
      <vt:lpstr>Part 2: Hybrid images with PyTorch</vt:lpstr>
      <vt:lpstr>Part 3</vt:lpstr>
      <vt:lpstr>Part 3</vt:lpstr>
      <vt:lpstr>Part 3</vt:lpstr>
      <vt:lpstr>Part 3</vt:lpstr>
      <vt:lpstr>Part 3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Part 4: Frequency Domain Convolutions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6476 Project 1</dc:title>
  <cp:lastModifiedBy>Smith, Otis A</cp:lastModifiedBy>
  <cp:revision>2</cp:revision>
  <dcterms:modified xsi:type="dcterms:W3CDTF">2022-01-17T18:07:47Z</dcterms:modified>
</cp:coreProperties>
</file>