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4.xml" ContentType="application/vnd.openxmlformats-officedocument.theme+xml"/>
  <Override PartName="/ppt/slideLayouts/slideLayout26.xml" ContentType="application/vnd.openxmlformats-officedocument.presentationml.slideLayout+xml"/>
  <Override PartName="/ppt/theme/theme2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0" r:id="rId22"/>
    <p:sldMasterId id="2147483692" r:id="rId23"/>
    <p:sldMasterId id="2147483694" r:id="rId24"/>
    <p:sldMasterId id="2147483696" r:id="rId25"/>
  </p:sldMasterIdLst>
  <p:sldIdLst>
    <p:sldId id="256" r:id="rId26"/>
    <p:sldId id="257" r:id="rId27"/>
    <p:sldId id="258" r:id="rId28"/>
    <p:sldId id="284" r:id="rId29"/>
    <p:sldId id="259" r:id="rId30"/>
    <p:sldId id="260" r:id="rId31"/>
    <p:sldId id="261" r:id="rId32"/>
    <p:sldId id="285" r:id="rId33"/>
    <p:sldId id="263" r:id="rId34"/>
    <p:sldId id="264" r:id="rId35"/>
    <p:sldId id="265" r:id="rId36"/>
    <p:sldId id="286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83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82" r:id="rId55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B7B"/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94"/>
  </p:normalViewPr>
  <p:slideViewPr>
    <p:cSldViewPr snapToGrid="0">
      <p:cViewPr varScale="1">
        <p:scale>
          <a:sx n="123" d="100"/>
          <a:sy n="123" d="100"/>
        </p:scale>
        <p:origin x="25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1.xml"/><Relationship Id="rId39" Type="http://schemas.openxmlformats.org/officeDocument/2006/relationships/slide" Target="slides/slide14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9.xml"/><Relationship Id="rId42" Type="http://schemas.openxmlformats.org/officeDocument/2006/relationships/slide" Target="slides/slide17.xml"/><Relationship Id="rId47" Type="http://schemas.openxmlformats.org/officeDocument/2006/relationships/slide" Target="slides/slide22.xml"/><Relationship Id="rId50" Type="http://schemas.openxmlformats.org/officeDocument/2006/relationships/slide" Target="slides/slide25.xml"/><Relationship Id="rId55" Type="http://schemas.openxmlformats.org/officeDocument/2006/relationships/slide" Target="slides/slide30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4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7.xml"/><Relationship Id="rId37" Type="http://schemas.openxmlformats.org/officeDocument/2006/relationships/slide" Target="slides/slide12.xml"/><Relationship Id="rId40" Type="http://schemas.openxmlformats.org/officeDocument/2006/relationships/slide" Target="slides/slide15.xml"/><Relationship Id="rId45" Type="http://schemas.openxmlformats.org/officeDocument/2006/relationships/slide" Target="slides/slide20.xml"/><Relationship Id="rId53" Type="http://schemas.openxmlformats.org/officeDocument/2006/relationships/slide" Target="slides/slide28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43" Type="http://schemas.openxmlformats.org/officeDocument/2006/relationships/slide" Target="slides/slide18.xml"/><Relationship Id="rId48" Type="http://schemas.openxmlformats.org/officeDocument/2006/relationships/slide" Target="slides/slide23.xml"/><Relationship Id="rId56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6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38" Type="http://schemas.openxmlformats.org/officeDocument/2006/relationships/slide" Target="slides/slide13.xml"/><Relationship Id="rId46" Type="http://schemas.openxmlformats.org/officeDocument/2006/relationships/slide" Target="slides/slide21.xml"/><Relationship Id="rId59" Type="http://schemas.openxmlformats.org/officeDocument/2006/relationships/tableStyles" Target="tableStyles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6.xml"/><Relationship Id="rId54" Type="http://schemas.openxmlformats.org/officeDocument/2006/relationships/slide" Target="slides/slide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49" Type="http://schemas.openxmlformats.org/officeDocument/2006/relationships/slide" Target="slides/slide24.xml"/><Relationship Id="rId57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6.xml"/><Relationship Id="rId44" Type="http://schemas.openxmlformats.org/officeDocument/2006/relationships/slide" Target="slides/slide19.xml"/><Relationship Id="rId52" Type="http://schemas.openxmlformats.org/officeDocument/2006/relationships/slide" Target="slides/slide2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438B911-FDE1-442F-90C8-6A8380F661E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FEA913F-FFEB-4BBB-8BE6-C35CFD5412D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8C2DF5E-ED04-4761-BAA1-676F09A7FC5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41D9243-B881-4DD5-81F1-DDD38916482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F58F2D23-2F38-4C64-80A9-CDCA38D9493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5D364F2F-7160-4EC5-87AD-294B72B381A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AC3160D0-FC1C-48DF-B256-73F79E8BAA9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B476901A-A289-4AF1-B50A-5098C2BAD1F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214BC302-3147-41BA-9DC4-7C48ADBB05B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BCF20DC6-AFC5-4018-AD3B-7A64D13C8F4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9"/>
          </p:nvPr>
        </p:nvSpPr>
        <p:spPr/>
        <p:txBody>
          <a:bodyPr/>
          <a:lstStyle/>
          <a:p>
            <a:fld id="{51019DED-193F-4C20-9067-C9CD92773F1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7FB577E-B572-4EAF-8748-8308B04E9BA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C428BC0D-9A37-4CFD-90B0-071F013326B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2D867EF2-DE49-4BD9-B241-9C448233A66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2"/>
          </p:nvPr>
        </p:nvSpPr>
        <p:spPr/>
        <p:txBody>
          <a:bodyPr/>
          <a:lstStyle/>
          <a:p>
            <a:fld id="{AD58637A-2454-4D7D-9B27-AA162A18CEB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4829110B-9E67-4A31-93B1-FBF1C22C402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7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3F8ED842-5C0A-4CE8-9E69-956CEAB2FD5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4829110B-9E67-4A31-93B1-FBF1C22C4029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47083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5"/>
          </p:nvPr>
        </p:nvSpPr>
        <p:spPr/>
        <p:txBody>
          <a:bodyPr/>
          <a:lstStyle/>
          <a:p>
            <a:fld id="{A1D417B1-1D76-4DDA-9F4D-E95F42D9F48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0CD5278-3F49-4494-9D25-8A199AF37F6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E80204C-D67A-4633-B881-ACF68F012E5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40F146A-5CA9-4B04-8844-9774ACB97F3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B9849D0-C1B2-4266-8B1E-6C0E3F9F804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824222A9-BD81-444B-9433-834B8922400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E212382-7B8D-4037-93FD-28508CEFA77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1C6E195-5E55-4AA5-8549-FBB91E11672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theme" Target="../theme/theme2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2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28600" indent="-11448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lang="en-US" sz="2800" b="0" strike="noStrike" spc="-1">
              <a:solidFill>
                <a:srgbClr val="585858"/>
              </a:solidFill>
              <a:latin typeface="Arial"/>
            </a:endParaRPr>
          </a:p>
          <a:p>
            <a:pPr marL="228600" indent="11448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lang="en-US" sz="2800" b="0" strike="noStrike" spc="-1">
              <a:solidFill>
                <a:srgbClr val="585858"/>
              </a:solidFill>
              <a:latin typeface="Arial"/>
            </a:endParaRPr>
          </a:p>
          <a:p>
            <a:pPr marL="228600" indent="11448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lang="en-US" sz="2800" b="0" strike="noStrike" spc="-1">
              <a:solidFill>
                <a:srgbClr val="585858"/>
              </a:solidFill>
              <a:latin typeface="Arial"/>
            </a:endParaRPr>
          </a:p>
          <a:p>
            <a:pPr marL="228600" indent="11448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lang="en-US" sz="2800" b="0" strike="noStrike" spc="-1">
              <a:solidFill>
                <a:srgbClr val="585858"/>
              </a:solidFill>
              <a:latin typeface="Arial"/>
            </a:endParaRPr>
          </a:p>
          <a:p>
            <a:pPr marL="228600" indent="11448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lang="en-US" sz="2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D172392-4BB1-4EB4-A13C-34DBAB4EA3EA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10"/>
          </p:nvPr>
        </p:nvSpPr>
        <p:spPr>
          <a:xfrm>
            <a:off x="8684280" y="3276720"/>
            <a:ext cx="336600" cy="31662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94E60B9-30CE-419D-BEC4-33B220E27197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81;p21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rgbClr val="EEEEEE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2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265680" y="2802960"/>
            <a:ext cx="4044960" cy="12348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28600" indent="-11448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lang="en-US" sz="2100" b="0" strike="noStrike" spc="-1">
              <a:solidFill>
                <a:srgbClr val="585858"/>
              </a:solidFill>
              <a:latin typeface="Arial"/>
            </a:endParaRPr>
          </a:p>
          <a:p>
            <a:pPr marL="228600" indent="11448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lang="en-US" sz="2100" b="0" strike="noStrike" spc="-1">
              <a:solidFill>
                <a:srgbClr val="585858"/>
              </a:solidFill>
              <a:latin typeface="Arial"/>
            </a:endParaRPr>
          </a:p>
          <a:p>
            <a:pPr marL="228600" indent="11448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lang="en-US" sz="2100" b="0" strike="noStrike" spc="-1">
              <a:solidFill>
                <a:srgbClr val="585858"/>
              </a:solidFill>
              <a:latin typeface="Arial"/>
            </a:endParaRPr>
          </a:p>
          <a:p>
            <a:pPr marL="228600" indent="11448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lang="en-US" sz="2100" b="0" strike="noStrike" spc="-1">
              <a:solidFill>
                <a:srgbClr val="585858"/>
              </a:solidFill>
              <a:latin typeface="Arial"/>
            </a:endParaRPr>
          </a:p>
          <a:p>
            <a:pPr marL="228600" indent="11448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lang="en-US" sz="21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/>
          <a:p>
            <a:pPr marL="432000" indent="-32400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115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115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Seventh Outline Level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sldNum" idx="11"/>
          </p:nvPr>
        </p:nvSpPr>
        <p:spPr>
          <a:xfrm>
            <a:off x="8684280" y="3276720"/>
            <a:ext cx="336600" cy="31662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EF9CACC-DB45-4951-B90A-25194553FC0F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12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CE40FD1-830D-4706-9DFD-086582C25467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1005120" lvl="1" indent="-408240" defTabSz="914400">
              <a:lnSpc>
                <a:spcPct val="100000"/>
              </a:lnSpc>
              <a:buClr>
                <a:srgbClr val="585858"/>
              </a:buClr>
              <a:buFont typeface="Arial"/>
              <a:buChar char="○"/>
              <a:tabLst>
                <a:tab pos="0" algn="l"/>
              </a:tabLst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1462320" lvl="2" indent="-408240" defTabSz="914400">
              <a:lnSpc>
                <a:spcPct val="100000"/>
              </a:lnSpc>
              <a:buClr>
                <a:srgbClr val="585858"/>
              </a:buClr>
              <a:buFont typeface="Arial"/>
              <a:buChar char="■"/>
              <a:tabLst>
                <a:tab pos="0" algn="l"/>
              </a:tabLst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1919520" lvl="3" indent="-408240" defTabSz="914400">
              <a:lnSpc>
                <a:spcPct val="100000"/>
              </a:lnSpc>
              <a:buClr>
                <a:srgbClr val="585858"/>
              </a:buClr>
              <a:buFont typeface="Arial"/>
              <a:buChar char="●"/>
              <a:tabLst>
                <a:tab pos="0" algn="l"/>
              </a:tabLst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2376720" lvl="4" indent="-408240" defTabSz="914400">
              <a:lnSpc>
                <a:spcPct val="100000"/>
              </a:lnSpc>
              <a:buClr>
                <a:srgbClr val="585858"/>
              </a:buClr>
              <a:buFont typeface="Arial"/>
              <a:buChar char="○"/>
              <a:tabLst>
                <a:tab pos="0" algn="l"/>
              </a:tabLst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ldNum" idx="13"/>
          </p:nvPr>
        </p:nvSpPr>
        <p:spPr>
          <a:xfrm>
            <a:off x="8684280" y="3276720"/>
            <a:ext cx="336600" cy="31662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A460EF0-6CA3-48E5-923F-203CF76B878A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0" b="0" strike="noStrike" spc="-1">
                <a:solidFill>
                  <a:srgbClr val="000000"/>
                </a:solidFill>
                <a:latin typeface="Arial"/>
                <a:ea typeface="Arial"/>
              </a:rPr>
              <a:t>xx%</a:t>
            </a:r>
            <a:endParaRPr lang="en-US" sz="1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57200" indent="-343080" algn="ctr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1005120" lvl="1" indent="-408240" algn="ctr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1462320" lvl="2" indent="-408240" algn="ctr" defTabSz="91440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1919520" lvl="3" indent="-408240" algn="ctr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2376720" lvl="4" indent="-408240" algn="ctr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sldNum" idx="14"/>
          </p:nvPr>
        </p:nvSpPr>
        <p:spPr>
          <a:xfrm>
            <a:off x="8684280" y="3276720"/>
            <a:ext cx="336600" cy="31662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7A87729-6F4F-43AE-BFE3-423748133178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Num" idx="15"/>
          </p:nvPr>
        </p:nvSpPr>
        <p:spPr>
          <a:xfrm>
            <a:off x="8684280" y="3276720"/>
            <a:ext cx="336600" cy="31662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C914911-7653-43DA-966C-218F3A733BB8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57200" indent="-34308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1005120" lvl="1" indent="-40824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1462320" lvl="2" indent="-408240" defTabSz="91440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1919520" lvl="3" indent="-40824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2376720" lvl="4" indent="-40824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sldNum" idx="16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413EC9B-4C8F-4B43-94BE-46DDC9819DDD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57200" indent="-31752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marL="965160" lvl="1" indent="-35568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marL="1422360" lvl="2" indent="-355680" defTabSz="91440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marL="1879560" lvl="3" indent="-35568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marL="2336760" lvl="4" indent="-35568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115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115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Seventh Outline Level</a:t>
            </a:r>
          </a:p>
        </p:txBody>
      </p:sp>
      <p:sp>
        <p:nvSpPr>
          <p:cNvPr id="77" name="PlaceHolder 4"/>
          <p:cNvSpPr>
            <a:spLocks noGrp="1"/>
          </p:cNvSpPr>
          <p:nvPr>
            <p:ph type="sldNum" idx="17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EA80988-3342-46EC-A6A3-1CD173B4979C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ldNum" idx="18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F93FD5C-0A7F-454D-B78C-C3444BEBCDDC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57200" indent="-30492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2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lang="en-US" sz="1200" b="0" strike="noStrike" spc="-1">
              <a:solidFill>
                <a:srgbClr val="585858"/>
              </a:solidFill>
              <a:latin typeface="Arial"/>
            </a:endParaRPr>
          </a:p>
          <a:p>
            <a:pPr marL="914400" lvl="1" indent="-30492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2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lang="en-US" sz="1200" b="0" strike="noStrike" spc="-1">
              <a:solidFill>
                <a:srgbClr val="585858"/>
              </a:solidFill>
              <a:latin typeface="Arial"/>
            </a:endParaRPr>
          </a:p>
          <a:p>
            <a:pPr marL="1371600" lvl="2" indent="-304920" defTabSz="91440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lang="en-US" sz="12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lang="en-US" sz="1200" b="0" strike="noStrike" spc="-1">
              <a:solidFill>
                <a:srgbClr val="585858"/>
              </a:solidFill>
              <a:latin typeface="Arial"/>
            </a:endParaRPr>
          </a:p>
          <a:p>
            <a:pPr marL="1828800" lvl="3" indent="-30492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2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lang="en-US" sz="1200" b="0" strike="noStrike" spc="-1">
              <a:solidFill>
                <a:srgbClr val="585858"/>
              </a:solidFill>
              <a:latin typeface="Arial"/>
            </a:endParaRPr>
          </a:p>
          <a:p>
            <a:pPr marL="2286000" lvl="4" indent="-30492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2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lang="en-US" sz="12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19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AC43D23-3258-4838-A996-4762508D1268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0" b="0" strike="noStrike" spc="-1">
                <a:solidFill>
                  <a:srgbClr val="000000"/>
                </a:solidFill>
                <a:latin typeface="Arial"/>
                <a:ea typeface="Arial"/>
              </a:rPr>
              <a:t>xx%</a:t>
            </a:r>
            <a:endParaRPr lang="en-US" sz="1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57200" indent="-343080" algn="ctr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1005120" lvl="1" indent="-408240" algn="ctr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1462320" lvl="2" indent="-408240" algn="ctr" defTabSz="91440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1919520" lvl="3" indent="-408240" algn="ctr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2376720" lvl="4" indent="-408240" algn="ctr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2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5E1C6B3-9D59-47C1-8183-508754D750BB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ldNum" idx="20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AAA56D0-1631-47EC-93E6-488162442DD7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36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rgbClr val="EEEEEE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2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265680" y="2802960"/>
            <a:ext cx="4044960" cy="12348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28600" indent="-11448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lang="en-US" sz="2100" b="0" strike="noStrike" spc="-1">
              <a:solidFill>
                <a:srgbClr val="585858"/>
              </a:solidFill>
              <a:latin typeface="Arial"/>
            </a:endParaRPr>
          </a:p>
          <a:p>
            <a:pPr marL="228600" indent="11448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lang="en-US" sz="2100" b="0" strike="noStrike" spc="-1">
              <a:solidFill>
                <a:srgbClr val="585858"/>
              </a:solidFill>
              <a:latin typeface="Arial"/>
            </a:endParaRPr>
          </a:p>
          <a:p>
            <a:pPr marL="228600" indent="11448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lang="en-US" sz="2100" b="0" strike="noStrike" spc="-1">
              <a:solidFill>
                <a:srgbClr val="585858"/>
              </a:solidFill>
              <a:latin typeface="Arial"/>
            </a:endParaRPr>
          </a:p>
          <a:p>
            <a:pPr marL="228600" indent="11448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lang="en-US" sz="2100" b="0" strike="noStrike" spc="-1">
              <a:solidFill>
                <a:srgbClr val="585858"/>
              </a:solidFill>
              <a:latin typeface="Arial"/>
            </a:endParaRPr>
          </a:p>
          <a:p>
            <a:pPr marL="228600" indent="11448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1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lang="en-US" sz="21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/>
          <a:p>
            <a:pPr marL="432000" indent="-32400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115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115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Seventh Outline Level</a:t>
            </a:r>
          </a:p>
        </p:txBody>
      </p:sp>
      <p:sp>
        <p:nvSpPr>
          <p:cNvPr id="97" name="PlaceHolder 4"/>
          <p:cNvSpPr>
            <a:spLocks noGrp="1"/>
          </p:cNvSpPr>
          <p:nvPr>
            <p:ph type="sldNum" idx="21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8302279-9399-4C89-A3B0-7D60C5439A68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1005120" lvl="1" indent="-408240" defTabSz="914400">
              <a:lnSpc>
                <a:spcPct val="100000"/>
              </a:lnSpc>
              <a:buClr>
                <a:srgbClr val="585858"/>
              </a:buClr>
              <a:buFont typeface="Arial"/>
              <a:buChar char="○"/>
              <a:tabLst>
                <a:tab pos="0" algn="l"/>
              </a:tabLst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1462320" lvl="2" indent="-408240" defTabSz="914400">
              <a:lnSpc>
                <a:spcPct val="100000"/>
              </a:lnSpc>
              <a:buClr>
                <a:srgbClr val="585858"/>
              </a:buClr>
              <a:buFont typeface="Arial"/>
              <a:buChar char="■"/>
              <a:tabLst>
                <a:tab pos="0" algn="l"/>
              </a:tabLst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1919520" lvl="3" indent="-408240" defTabSz="914400">
              <a:lnSpc>
                <a:spcPct val="100000"/>
              </a:lnSpc>
              <a:buClr>
                <a:srgbClr val="585858"/>
              </a:buClr>
              <a:buFont typeface="Arial"/>
              <a:buChar char="●"/>
              <a:tabLst>
                <a:tab pos="0" algn="l"/>
              </a:tabLst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2376720" lvl="4" indent="-408240" defTabSz="914400">
              <a:lnSpc>
                <a:spcPct val="100000"/>
              </a:lnSpc>
              <a:buClr>
                <a:srgbClr val="585858"/>
              </a:buClr>
              <a:buFont typeface="Arial"/>
              <a:buChar char="○"/>
              <a:tabLst>
                <a:tab pos="0" algn="l"/>
              </a:tabLst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Num" idx="22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2D90257-FCAB-4D33-B23A-FF73235B2001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06" name="PlaceHolder 3"/>
          <p:cNvSpPr>
            <a:spLocks noGrp="1"/>
          </p:cNvSpPr>
          <p:nvPr>
            <p:ph type="sldNum" idx="23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8CE69A7-4CB1-4C79-8593-A14CBBC3FDF9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12" name="PlaceHolder 4"/>
          <p:cNvSpPr>
            <a:spLocks noGrp="1"/>
          </p:cNvSpPr>
          <p:nvPr>
            <p:ph type="sldNum" idx="24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50238C3-ADD0-40D5-BCD5-E2FC023D39A8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Num" idx="25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D30C2A7-FEAB-4CAA-834B-AFBBD1578A25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ldNum" idx="3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C986AB0-BE78-4848-891C-973F70DB8439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2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5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28600" indent="-11448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lang="en-US" sz="2800" b="0" strike="noStrike" spc="-1">
              <a:solidFill>
                <a:srgbClr val="585858"/>
              </a:solidFill>
              <a:latin typeface="Arial"/>
            </a:endParaRPr>
          </a:p>
          <a:p>
            <a:pPr marL="228600" indent="11448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lang="en-US" sz="2800" b="0" strike="noStrike" spc="-1">
              <a:solidFill>
                <a:srgbClr val="585858"/>
              </a:solidFill>
              <a:latin typeface="Arial"/>
            </a:endParaRPr>
          </a:p>
          <a:p>
            <a:pPr marL="228600" indent="11448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lang="en-US" sz="2800" b="0" strike="noStrike" spc="-1">
              <a:solidFill>
                <a:srgbClr val="585858"/>
              </a:solidFill>
              <a:latin typeface="Arial"/>
            </a:endParaRPr>
          </a:p>
          <a:p>
            <a:pPr marL="228600" indent="11448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lang="en-US" sz="2800" b="0" strike="noStrike" spc="-1">
              <a:solidFill>
                <a:srgbClr val="585858"/>
              </a:solidFill>
              <a:latin typeface="Arial"/>
            </a:endParaRPr>
          </a:p>
          <a:p>
            <a:pPr marL="228600" indent="11448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lang="en-US" sz="2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sldNum" idx="4"/>
          </p:nvPr>
        </p:nvSpPr>
        <p:spPr>
          <a:xfrm>
            <a:off x="8684280" y="3276720"/>
            <a:ext cx="336600" cy="31662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79667BA-9488-4BE5-984A-9A3CF4FCA6D3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57200" indent="-31752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marL="965160" lvl="1" indent="-35568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marL="1422360" lvl="2" indent="-355680" defTabSz="91440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marL="1879560" lvl="3" indent="-35568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  <a:p>
            <a:pPr marL="2336760" lvl="4" indent="-35568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4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lang="en-US" sz="14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115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115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115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</a:rPr>
              <a:t>Seventh Outline Level</a:t>
            </a:r>
          </a:p>
        </p:txBody>
      </p:sp>
      <p:sp>
        <p:nvSpPr>
          <p:cNvPr id="21" name="PlaceHolder 4"/>
          <p:cNvSpPr>
            <a:spLocks noGrp="1"/>
          </p:cNvSpPr>
          <p:nvPr>
            <p:ph type="sldNum" idx="5"/>
          </p:nvPr>
        </p:nvSpPr>
        <p:spPr>
          <a:xfrm>
            <a:off x="8684280" y="3276720"/>
            <a:ext cx="336600" cy="31662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E49B1AF-5AD8-4825-B2DB-465E3AC841C0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57200" indent="-34308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1005120" lvl="1" indent="-40824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1462320" lvl="2" indent="-408240" defTabSz="91440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1919520" lvl="3" indent="-40824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  <a:p>
            <a:pPr marL="2376720" lvl="4" indent="-40824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8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lang="en-US" sz="1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sldNum" idx="6"/>
          </p:nvPr>
        </p:nvSpPr>
        <p:spPr>
          <a:xfrm>
            <a:off x="8684280" y="3276720"/>
            <a:ext cx="336600" cy="31662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0CD1CBE-43C1-4C57-B82E-D09D621C1F42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7"/>
          </p:nvPr>
        </p:nvSpPr>
        <p:spPr>
          <a:xfrm>
            <a:off x="8684280" y="3276720"/>
            <a:ext cx="336600" cy="31662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73BD718-6E25-42F7-BC31-9C46DBA5B8A4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ldNum" idx="8"/>
          </p:nvPr>
        </p:nvSpPr>
        <p:spPr>
          <a:xfrm>
            <a:off x="8684280" y="3276720"/>
            <a:ext cx="336600" cy="31662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FE97423-2F46-4EB6-BE0A-6EB2D39CEFC1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Title Text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57200" indent="-30492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2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One</a:t>
            </a:r>
            <a:endParaRPr lang="en-US" sz="1200" b="0" strike="noStrike" spc="-1">
              <a:solidFill>
                <a:srgbClr val="585858"/>
              </a:solidFill>
              <a:latin typeface="Arial"/>
            </a:endParaRPr>
          </a:p>
          <a:p>
            <a:pPr marL="914400" lvl="1" indent="-30492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2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Two</a:t>
            </a:r>
            <a:endParaRPr lang="en-US" sz="1200" b="0" strike="noStrike" spc="-1">
              <a:solidFill>
                <a:srgbClr val="585858"/>
              </a:solidFill>
              <a:latin typeface="Arial"/>
            </a:endParaRPr>
          </a:p>
          <a:p>
            <a:pPr marL="1371600" lvl="2" indent="-304920" defTabSz="914400">
              <a:lnSpc>
                <a:spcPct val="115000"/>
              </a:lnSpc>
              <a:buClr>
                <a:srgbClr val="585858"/>
              </a:buClr>
              <a:buFont typeface="Arial"/>
              <a:buChar char="■"/>
            </a:pPr>
            <a:r>
              <a:rPr lang="en-US" sz="12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Three</a:t>
            </a:r>
            <a:endParaRPr lang="en-US" sz="1200" b="0" strike="noStrike" spc="-1">
              <a:solidFill>
                <a:srgbClr val="585858"/>
              </a:solidFill>
              <a:latin typeface="Arial"/>
            </a:endParaRPr>
          </a:p>
          <a:p>
            <a:pPr marL="1828800" lvl="3" indent="-304920" defTabSz="914400">
              <a:lnSpc>
                <a:spcPct val="115000"/>
              </a:lnSpc>
              <a:buClr>
                <a:srgbClr val="585858"/>
              </a:buClr>
              <a:buFont typeface="Arial"/>
              <a:buChar char="●"/>
            </a:pPr>
            <a:r>
              <a:rPr lang="en-US" sz="12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Four</a:t>
            </a:r>
            <a:endParaRPr lang="en-US" sz="1200" b="0" strike="noStrike" spc="-1">
              <a:solidFill>
                <a:srgbClr val="585858"/>
              </a:solidFill>
              <a:latin typeface="Arial"/>
            </a:endParaRPr>
          </a:p>
          <a:p>
            <a:pPr marL="2286000" lvl="4" indent="-304920" defTabSz="914400">
              <a:lnSpc>
                <a:spcPct val="115000"/>
              </a:lnSpc>
              <a:buClr>
                <a:srgbClr val="585858"/>
              </a:buClr>
              <a:buFont typeface="Arial"/>
              <a:buChar char="○"/>
            </a:pPr>
            <a:r>
              <a:rPr lang="en-US" sz="1200" b="0" strike="noStrike" spc="-1">
                <a:solidFill>
                  <a:srgbClr val="585858"/>
                </a:solidFill>
                <a:latin typeface="Arial"/>
                <a:ea typeface="Arial"/>
              </a:rPr>
              <a:t>Body Level Five</a:t>
            </a:r>
            <a:endParaRPr lang="en-US" sz="12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 idx="9"/>
          </p:nvPr>
        </p:nvSpPr>
        <p:spPr>
          <a:xfrm>
            <a:off x="8684280" y="3276720"/>
            <a:ext cx="336600" cy="31662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000" b="0" strike="noStrike" spc="-1">
                <a:solidFill>
                  <a:srgbClr val="585858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69890DC-6B5E-4939-9D61-29669CEB9EC0}" type="slidenum">
              <a:rPr lang="en-US" sz="1000" b="0" strike="noStrike" spc="-1">
                <a:solidFill>
                  <a:srgbClr val="585858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11760" y="230400"/>
            <a:ext cx="8520120" cy="205236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CS 6476 Project 2</a:t>
            </a:r>
            <a:endParaRPr lang="en-US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311760" y="2320200"/>
            <a:ext cx="8520120" cy="179712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585858"/>
                </a:solidFill>
                <a:latin typeface="Arial"/>
                <a:ea typeface="Arial"/>
              </a:rPr>
              <a:t>[name]</a:t>
            </a:r>
            <a:endParaRPr lang="en-US" sz="2800" b="0" strike="noStrike" spc="-1">
              <a:solidFill>
                <a:srgbClr val="585858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585858"/>
                </a:solidFill>
                <a:latin typeface="Arial"/>
                <a:ea typeface="Arial"/>
              </a:rPr>
              <a:t>[GT email]</a:t>
            </a:r>
            <a:endParaRPr lang="en-US" sz="2800" b="0" strike="noStrike" spc="-1">
              <a:solidFill>
                <a:srgbClr val="585858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585858"/>
                </a:solidFill>
                <a:latin typeface="Arial"/>
                <a:ea typeface="Arial"/>
              </a:rPr>
              <a:t>[GT username]</a:t>
            </a:r>
            <a:endParaRPr lang="en-US" sz="2800" b="0" strike="noStrike" spc="-1">
              <a:solidFill>
                <a:srgbClr val="585858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800" b="0" strike="noStrike" spc="-1">
                <a:solidFill>
                  <a:srgbClr val="585858"/>
                </a:solidFill>
                <a:latin typeface="Arial"/>
                <a:ea typeface="Arial"/>
              </a:rPr>
              <a:t>[GTID]</a:t>
            </a:r>
            <a:endParaRPr lang="en-US" sz="2800" b="0" strike="noStrike" spc="-1">
              <a:solidFill>
                <a:srgbClr val="585858"/>
              </a:solidFill>
              <a:latin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8E1E0F-B8C5-CD10-B9B0-22480E78C574}"/>
              </a:ext>
            </a:extLst>
          </p:cNvPr>
          <p:cNvSpPr txBox="1"/>
          <p:nvPr/>
        </p:nvSpPr>
        <p:spPr>
          <a:xfrm>
            <a:off x="450109" y="56251"/>
            <a:ext cx="8243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ctr" defTabSz="9144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altLang="zh-CN" sz="1800" b="0" u="none" strike="noStrike" dirty="0">
                <a:solidFill>
                  <a:srgbClr val="C9211E"/>
                </a:solidFill>
                <a:uFillTx/>
                <a:latin typeface="Arial"/>
                <a:ea typeface="Arial"/>
              </a:rPr>
              <a:t>Warning: Do not delete slides.</a:t>
            </a:r>
            <a:br>
              <a:rPr lang="en-US" altLang="zh-CN" sz="1800" dirty="0"/>
            </a:br>
            <a:r>
              <a:rPr lang="en-US" altLang="zh-CN" sz="1800" b="1" u="none" strike="noStrike" dirty="0">
                <a:solidFill>
                  <a:srgbClr val="C9211E"/>
                </a:solidFill>
                <a:uFillTx/>
                <a:latin typeface="Arial"/>
                <a:ea typeface="Arial"/>
              </a:rPr>
              <a:t>This includes extra credit slides and any problems you do not complete</a:t>
            </a:r>
            <a:r>
              <a:rPr lang="en-US" altLang="zh-CN" sz="1800" b="0" u="none" strike="noStrike" dirty="0">
                <a:solidFill>
                  <a:srgbClr val="C9211E"/>
                </a:solidFill>
                <a:uFillTx/>
                <a:latin typeface="Arial"/>
                <a:ea typeface="Arial"/>
              </a:rPr>
              <a:t>. </a:t>
            </a:r>
            <a:r>
              <a:rPr lang="en-US" altLang="zh-CN" sz="1800" b="1" u="none" strike="noStrike" dirty="0">
                <a:solidFill>
                  <a:srgbClr val="C9211E"/>
                </a:solidFill>
                <a:uFillTx/>
                <a:latin typeface="Arial"/>
                <a:ea typeface="Arial"/>
              </a:rPr>
              <a:t>All problems, including extra credit, must be assigned to a slide on </a:t>
            </a:r>
            <a:r>
              <a:rPr lang="en-US" altLang="zh-CN" sz="1800" b="1" u="none" strike="noStrike" dirty="0" err="1">
                <a:solidFill>
                  <a:srgbClr val="C9211E"/>
                </a:solidFill>
                <a:uFillTx/>
                <a:latin typeface="Arial"/>
                <a:ea typeface="Arial"/>
              </a:rPr>
              <a:t>Gradescope</a:t>
            </a:r>
            <a:r>
              <a:rPr lang="en-US" altLang="zh-CN" sz="1800" b="0" u="none" strike="noStrike" dirty="0">
                <a:solidFill>
                  <a:srgbClr val="C9211E"/>
                </a:solidFill>
                <a:uFillTx/>
                <a:latin typeface="Arial"/>
                <a:ea typeface="Arial"/>
              </a:rPr>
              <a:t>.  Failure to follow this will result in a penalty.</a:t>
            </a:r>
            <a:endParaRPr lang="en-US" altLang="zh-CN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  <a:ea typeface="Arial"/>
              </a:rPr>
              <a:t>Part 2: Feature matching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[insert visualization of matches (with green/red lines for correct/incorrect correspondences) for Notre Dame image pair from proj2.ipynb here</a:t>
            </a:r>
            <a:r>
              <a:rPr lang="en-US" sz="1400" spc="-1" dirty="0">
                <a:solidFill>
                  <a:srgbClr val="585858"/>
                </a:solidFill>
                <a:latin typeface="Arial"/>
                <a:ea typeface="Arial"/>
              </a:rPr>
              <a:t>]</a:t>
            </a: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# matches (out of 100): [insert # matches here]</a:t>
            </a: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Accuracy: [insert accuracy here]</a:t>
            </a: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409613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[insert visualization of matches for Mt. Rushmore image pair from proj2.ipynb here]</a:t>
            </a: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# matches: [insert # matches here]</a:t>
            </a: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Accuracy: [insert accuracy here]</a:t>
            </a: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  <a:ea typeface="Arial"/>
              </a:rPr>
              <a:t>Part 2: Feature matching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[insert visualization of matches for Gaudi image pair from proj2.ipynb here]</a:t>
            </a: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# matches: [insert # matches here]</a:t>
            </a: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Accuracy: [insert accuracy here]</a:t>
            </a: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</a:rPr>
              <a:t>[How does your implementation of </a:t>
            </a:r>
            <a:r>
              <a:rPr lang="en-US" sz="1400" b="0" i="1" strike="noStrike" spc="-1" dirty="0" err="1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</a:rPr>
              <a:t>match_features_ratio_test</a:t>
            </a:r>
            <a:r>
              <a:rPr lang="en-US" sz="1400" b="0" i="1" strike="noStrike" spc="-1" dirty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</a:rPr>
              <a:t> </a:t>
            </a:r>
            <a:r>
              <a:rPr lang="en-US" sz="1400" b="0" strike="noStrike" spc="-1" dirty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</a:rPr>
              <a:t>filter and structure feature matches? What is the significance of the confidence score?]</a:t>
            </a:r>
            <a:endParaRPr lang="en-US" sz="1400" b="0" strike="noStrike" spc="-1" dirty="0">
              <a:solidFill>
                <a:schemeClr val="tx2">
                  <a:lumMod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83235-600B-BE35-3743-437148392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>
            <a:extLst>
              <a:ext uri="{FF2B5EF4-FFF2-40B4-BE49-F238E27FC236}">
                <a16:creationId xmlns:a16="http://schemas.microsoft.com/office/drawing/2014/main" id="{9755788C-2BBC-C7D7-D07F-C71F3C26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  <a:ea typeface="Arial"/>
              </a:rPr>
              <a:t>Part 2: Feature matching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1C8EEC1D-26F9-D238-5D0E-71436D1B0C5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11760" y="1148862"/>
            <a:ext cx="8520120" cy="194603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</a:rPr>
              <a:t>[Why do feature matches that easily pass the nearest neighbor distance ratio (NNDR) test tend to be more accurate?]</a:t>
            </a:r>
            <a:endParaRPr lang="en-US" sz="1800" b="0" strike="noStrike" spc="-1" dirty="0">
              <a:solidFill>
                <a:schemeClr val="tx2">
                  <a:lumMod val="5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0013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  <a:ea typeface="Arial"/>
              </a:rPr>
              <a:t>Part 3: SIFT feature descriptor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[insert visualization of SIFT feature descriptor from proj2.ipynb here]</a:t>
            </a: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[insert visualization of matches (with green/red lines for correct/incorrect correspondences) for Notre Dame image pair from proj2.ipynb here]</a:t>
            </a: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# matches (out of 100): [insert # matches here]</a:t>
            </a: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Accuracy: [insert accuracy here]</a:t>
            </a: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  <a:ea typeface="Arial"/>
              </a:rPr>
              <a:t>Part 3: SIFT feature descriptor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[insert visualization of matches for Mt. Rushmore image pair from proj2.ipynb here]</a:t>
            </a: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# matches: [insert # matches here]</a:t>
            </a: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Accuracy: [insert accuracy here]</a:t>
            </a: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[insert visualization of matches for Gaudi image pair from proj2.ipynb here]</a:t>
            </a: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# matches: [insert # matches here]</a:t>
            </a: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Accuracy: [insert accuracy here]</a:t>
            </a: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  <a:ea typeface="Arial"/>
              </a:rPr>
              <a:t>Part 3: SIFT feature descriptor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</a:rPr>
              <a:t>[Explain how gradient histograms are constructed in the SIFT descriptor. What role do they pla</a:t>
            </a:r>
            <a:r>
              <a:rPr lang="en-US" sz="1400" spc="-1" dirty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</a:rPr>
              <a:t>y in the overall process?</a:t>
            </a:r>
            <a:r>
              <a:rPr lang="en-US" sz="1400" b="0" strike="noStrike" spc="-1" dirty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</a:rPr>
              <a:t>]</a:t>
            </a:r>
            <a:endParaRPr lang="en-US" sz="1400" b="0" strike="noStrike" spc="-1" dirty="0">
              <a:solidFill>
                <a:schemeClr val="tx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[Why are SIFT features better descriptors than the normalized patches?]</a:t>
            </a: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</p:txBody>
      </p:sp>
      <p:sp>
        <p:nvSpPr>
          <p:cNvPr id="2" name="PlaceHolder 3">
            <a:extLst>
              <a:ext uri="{FF2B5EF4-FFF2-40B4-BE49-F238E27FC236}">
                <a16:creationId xmlns:a16="http://schemas.microsoft.com/office/drawing/2014/main" id="{BEB35B4C-C331-A339-442C-29EEB44713E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832280" y="3025698"/>
            <a:ext cx="3999600" cy="1812282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</a:rPr>
              <a:t>[What is the advantage of Square-Root SIFT?] (1.5)</a:t>
            </a:r>
            <a:endParaRPr lang="en-US" sz="1400" b="0" strike="noStrike" spc="-1" dirty="0">
              <a:solidFill>
                <a:schemeClr val="tx2">
                  <a:lumMod val="5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  <a:ea typeface="Arial"/>
              </a:rPr>
              <a:t>Part 3: SIFT feature descriptor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[Why does our SIFT implementation perform worse on the given Gaudi image pair than the Notre Dame image and Mt. Rushmore pairs?]</a:t>
            </a: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  <a:ea typeface="Arial"/>
              </a:rPr>
              <a:t>Part 3: SIFT feature descriptor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[Why aren't our version of SIFT features rotation- or scale-invariant? What would you have to do to make them so?]</a:t>
            </a:r>
            <a:endParaRPr lang="en-US" sz="1800" b="0" strike="noStrike" spc="-1" dirty="0">
              <a:solidFill>
                <a:srgbClr val="585858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Part 4</a:t>
            </a:r>
            <a:r>
              <a:rPr lang="en" sz="2800" spc="-1" dirty="0">
                <a:solidFill>
                  <a:srgbClr val="000000"/>
                </a:solidFill>
                <a:ea typeface="Arial"/>
              </a:rPr>
              <a:t> (Extra Credit): </a:t>
            </a:r>
            <a:r>
              <a:rPr lang="en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: Projection matrix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[insert visualization of projected 3D points and actual 2D points for the first CCB image we provided here]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[insert visualization of camera center for the first CCB image here]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Part 4</a:t>
            </a:r>
            <a:r>
              <a:rPr lang="en" sz="2800" spc="-1" dirty="0">
                <a:solidFill>
                  <a:srgbClr val="000000"/>
                </a:solidFill>
                <a:ea typeface="Arial"/>
              </a:rPr>
              <a:t> (Extra Credit): </a:t>
            </a:r>
            <a:r>
              <a:rPr lang="en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: Projection matrix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[insert visualization of projected 3D points and actual 2D points for the first Argoverse image we provided here]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[insert visualization of camera center for the first Argoverse image here]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3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Part 1: Harris corner detector</a:t>
            </a:r>
            <a:endParaRPr lang="en-US" sz="2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[insert visualization of \sqrt(I</a:t>
            </a:r>
            <a:r>
              <a:rPr lang="en-US" sz="1400" b="0" strike="noStrike" spc="-1" baseline="-25000" dirty="0">
                <a:solidFill>
                  <a:srgbClr val="585858"/>
                </a:solidFill>
                <a:latin typeface="Arial"/>
                <a:ea typeface="Arial"/>
              </a:rPr>
              <a:t>x</a:t>
            </a:r>
            <a:r>
              <a:rPr lang="en-US" sz="1400" b="0" strike="noStrike" spc="-1" baseline="30000" dirty="0">
                <a:solidFill>
                  <a:srgbClr val="585858"/>
                </a:solidFill>
                <a:latin typeface="Arial"/>
                <a:ea typeface="Arial"/>
              </a:rPr>
              <a:t>2</a:t>
            </a:r>
            <a:r>
              <a:rPr lang="en-US" sz="14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 + I</a:t>
            </a:r>
            <a:r>
              <a:rPr lang="en-US" sz="1400" b="0" strike="noStrike" spc="-1" baseline="-25000" dirty="0">
                <a:solidFill>
                  <a:srgbClr val="585858"/>
                </a:solidFill>
                <a:latin typeface="Arial"/>
                <a:ea typeface="Arial"/>
              </a:rPr>
              <a:t>y</a:t>
            </a:r>
            <a:r>
              <a:rPr lang="en-US" sz="1400" b="0" strike="noStrike" spc="-1" baseline="30000" dirty="0">
                <a:solidFill>
                  <a:srgbClr val="585858"/>
                </a:solidFill>
                <a:latin typeface="Arial"/>
                <a:ea typeface="Arial"/>
              </a:rPr>
              <a:t>2</a:t>
            </a:r>
            <a:r>
              <a:rPr lang="en-US" sz="14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) for Notre Dame image pair from proj2.ipynb here]</a:t>
            </a: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[Which areas have highest magnitude? Why?]</a:t>
            </a:r>
            <a:endParaRPr lang="en-US" sz="1400" b="0" strike="noStrike" spc="-1" dirty="0">
              <a:solidFill>
                <a:schemeClr val="bg2"/>
              </a:solidFill>
              <a:latin typeface="Arial"/>
            </a:endParaRPr>
          </a:p>
        </p:txBody>
      </p:sp>
      <p:sp>
        <p:nvSpPr>
          <p:cNvPr id="2" name="PlaceHolder 3">
            <a:extLst>
              <a:ext uri="{FF2B5EF4-FFF2-40B4-BE49-F238E27FC236}">
                <a16:creationId xmlns:a16="http://schemas.microsoft.com/office/drawing/2014/main" id="{8D643B8C-40C1-87B4-4538-93CC9A2D182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11760" y="3270636"/>
            <a:ext cx="3999600" cy="1297764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chemeClr val="tx2">
                    <a:lumMod val="50000"/>
                  </a:schemeClr>
                </a:solidFill>
                <a:latin typeface="Arial"/>
              </a:rPr>
              <a:t>[Briefly explain what this value represents and why we need it for the Harris corner detector.]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Part 4</a:t>
            </a:r>
            <a:r>
              <a:rPr lang="en" sz="2800" spc="-1" dirty="0">
                <a:solidFill>
                  <a:srgbClr val="000000"/>
                </a:solidFill>
                <a:ea typeface="Arial"/>
              </a:rPr>
              <a:t> (Extra Credit): </a:t>
            </a:r>
            <a:r>
              <a:rPr lang="en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: Projection matrix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[What two quantities does the camera matrix relate?]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[What quantities can the camera matrix be decomposed into?]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[List any 3 factors that affect the camera projection matrix.]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Part 5 (Extra Credit): Fundamental matrix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[insert visualization of epipolar lines on the Gaudi image pair]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Part 5</a:t>
            </a:r>
            <a:r>
              <a:rPr lang="en" sz="2800" spc="-1" dirty="0">
                <a:solidFill>
                  <a:srgbClr val="000000"/>
                </a:solidFill>
                <a:ea typeface="Arial"/>
              </a:rPr>
              <a:t> (Extra Credit)</a:t>
            </a:r>
            <a:r>
              <a:rPr lang="en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: Fundamental matrix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[insert visualization of epipolar lines on the Notre Dame image pair]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099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Part 5 </a:t>
            </a:r>
            <a:r>
              <a:rPr lang="en" sz="2800" spc="-1" dirty="0">
                <a:solidFill>
                  <a:srgbClr val="000000"/>
                </a:solidFill>
                <a:ea typeface="Arial"/>
              </a:rPr>
              <a:t>(Extra Credit)</a:t>
            </a:r>
            <a:r>
              <a:rPr lang="en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: Fundamental matrix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[Why is it that points in one image are projected by the fundamental matrix onto epipolar lines in the other image?]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[What happens to the epipoles and epipolar lines when you take two images where the camera centers are within the images? Why?]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Part 5 </a:t>
            </a:r>
            <a:r>
              <a:rPr lang="en" sz="2800" spc="-1" dirty="0">
                <a:solidFill>
                  <a:srgbClr val="000000"/>
                </a:solidFill>
                <a:ea typeface="Arial"/>
              </a:rPr>
              <a:t>(Extra Credit)</a:t>
            </a:r>
            <a:r>
              <a:rPr lang="en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: Fundamental matrix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[What does it mean when your epipolar lines are all horizontal across the two images?]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[Why is the fundamental matrix defined up to a scale?]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[Why is the fundamental matrix rank 2?]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Part 6: RANSAC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[insert visualization of correspondences on Notre Dame without RANSAC]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Part 6: RANSAC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>
              <a:lnSpc>
                <a:spcPct val="115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en" sz="1800" spc="-1" dirty="0">
                <a:solidFill>
                  <a:srgbClr val="595959"/>
                </a:solidFill>
                <a:ea typeface="Arial"/>
              </a:rPr>
              <a:t>[insert visualization of correspondences on Notre Dame with RANSAC]</a:t>
            </a:r>
            <a:endParaRPr lang="en-US" sz="1800" spc="-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Part 6: RANSAC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2500" lnSpcReduction="10000"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[How many RANSAC iterations would we need to find the </a:t>
            </a:r>
            <a:r>
              <a:rPr lang="en-US" sz="1400" spc="-1" dirty="0" err="1">
                <a:solidFill>
                  <a:srgbClr val="595959"/>
                </a:solidFill>
                <a:ea typeface="Arial"/>
              </a:rPr>
              <a:t>homography</a:t>
            </a:r>
            <a:r>
              <a:rPr lang="en-US" sz="1400" spc="-1" dirty="0">
                <a:solidFill>
                  <a:srgbClr val="595959"/>
                </a:solidFill>
                <a:ea typeface="Arial"/>
              </a:rPr>
              <a:t> </a:t>
            </a: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with 99.9% </a:t>
            </a:r>
            <a:r>
              <a:rPr lang="en-US" sz="1400" spc="-1" dirty="0">
                <a:solidFill>
                  <a:srgbClr val="595959"/>
                </a:solidFill>
                <a:ea typeface="Arial"/>
              </a:rPr>
              <a:t>certainty for your Notre Dame SIFT results? Assume a hypothetical inlier ratio (correspondence accuracy) of 90% and that you are using the minimal sample size of 4 points</a:t>
            </a: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]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[</a:t>
            </a:r>
            <a:r>
              <a:rPr lang="en-US" sz="1400" spc="-1" dirty="0">
                <a:solidFill>
                  <a:srgbClr val="595959"/>
                </a:solidFill>
                <a:ea typeface="Arial"/>
              </a:rPr>
              <a:t>One might imagine that if we have many correct matches, it would be better to use more than the minimum number of points to compute the </a:t>
            </a:r>
            <a:r>
              <a:rPr lang="en-US" sz="1400" spc="-1" dirty="0" err="1">
                <a:solidFill>
                  <a:srgbClr val="595959"/>
                </a:solidFill>
                <a:ea typeface="Arial"/>
              </a:rPr>
              <a:t>homography</a:t>
            </a:r>
            <a:r>
              <a:rPr lang="en-US" sz="1400" spc="-1" dirty="0">
                <a:solidFill>
                  <a:srgbClr val="595959"/>
                </a:solidFill>
                <a:ea typeface="Arial"/>
              </a:rPr>
              <a:t> in each sample. Investigate this by finding the number of RANSAC iterations you would need if you used a sample size of 8 points instead of 4 (keeping the same 99.9% certainty and 90% inlier ratio).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>
              <a:lnSpc>
                <a:spcPct val="115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[</a:t>
            </a:r>
            <a:r>
              <a:rPr lang="en-US" sz="1400" spc="-1" dirty="0">
                <a:solidFill>
                  <a:srgbClr val="595959"/>
                </a:solidFill>
                <a:ea typeface="Arial"/>
              </a:rPr>
              <a:t>If our dataset had a lower point correspondence accuracy (i.e., a lower inlier ratio), say 70%, what is the minimum number of RANSAC iterations needed to find the </a:t>
            </a:r>
            <a:r>
              <a:rPr lang="en-US" sz="1400" spc="-1" dirty="0" err="1">
                <a:solidFill>
                  <a:srgbClr val="595959"/>
                </a:solidFill>
                <a:ea typeface="Arial"/>
              </a:rPr>
              <a:t>homography</a:t>
            </a:r>
            <a:r>
              <a:rPr lang="en-US" sz="1400" spc="-1" dirty="0">
                <a:solidFill>
                  <a:srgbClr val="595959"/>
                </a:solidFill>
                <a:ea typeface="Arial"/>
              </a:rPr>
              <a:t> with 99.9% certainty? Remember to use the minimal sample size of 4 points in your calculation.]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Part 6: Performance comparison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>
              <a:lnSpc>
                <a:spcPct val="115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en" sz="1400" spc="-1" dirty="0">
                <a:solidFill>
                  <a:srgbClr val="595959"/>
                </a:solidFill>
                <a:ea typeface="Arial"/>
              </a:rPr>
              <a:t>[insert visualization of </a:t>
            </a:r>
            <a:r>
              <a:rPr lang="en-US" sz="1400" spc="-1" dirty="0">
                <a:solidFill>
                  <a:srgbClr val="595959"/>
                </a:solidFill>
                <a:ea typeface="Arial"/>
              </a:rPr>
              <a:t>the warped and blended</a:t>
            </a:r>
            <a:r>
              <a:rPr lang="en" sz="1400" spc="-1" dirty="0">
                <a:solidFill>
                  <a:srgbClr val="595959"/>
                </a:solidFill>
                <a:ea typeface="Arial"/>
              </a:rPr>
              <a:t> image pair without RANSAC]</a:t>
            </a:r>
            <a:endParaRPr lang="en-US" sz="1400" spc="-1" dirty="0">
              <a:solidFill>
                <a:srgbClr val="000000"/>
              </a:solidFill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>
              <a:lnSpc>
                <a:spcPct val="115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[insert visualization of </a:t>
            </a:r>
            <a:r>
              <a:rPr lang="en-US" sz="1400" spc="-1" dirty="0">
                <a:solidFill>
                  <a:srgbClr val="595959"/>
                </a:solidFill>
                <a:ea typeface="Arial"/>
              </a:rPr>
              <a:t>the warped and blended</a:t>
            </a: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image pair using RANSAC]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Part 6: Performance comparison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[Describe the different performance of the two methods.]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[Why do these differences appear?]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rgbClr val="595959"/>
                </a:solidFill>
                <a:latin typeface="Arial"/>
                <a:ea typeface="Arial"/>
              </a:rPr>
              <a:t>[Which one should be more robust in real applications? Why?]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3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Part 1: Harris corner detector</a:t>
            </a:r>
            <a:endParaRPr lang="en-US" sz="2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[insert visualization of I</a:t>
            </a:r>
            <a:r>
              <a:rPr lang="en-US" sz="1800" b="0" strike="noStrike" spc="-1" baseline="-25000" dirty="0">
                <a:solidFill>
                  <a:srgbClr val="585858"/>
                </a:solidFill>
                <a:latin typeface="Arial"/>
                <a:ea typeface="Arial"/>
              </a:rPr>
              <a:t>x</a:t>
            </a:r>
            <a:r>
              <a:rPr lang="en-US" sz="18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solidFill>
                  <a:srgbClr val="585858"/>
                </a:solidFill>
                <a:latin typeface="Arial"/>
                <a:ea typeface="Arial"/>
              </a:rPr>
              <a:t>I</a:t>
            </a:r>
            <a:r>
              <a:rPr lang="en-US" sz="1800" b="0" strike="noStrike" spc="-1" baseline="-25000" dirty="0" err="1">
                <a:solidFill>
                  <a:srgbClr val="585858"/>
                </a:solidFill>
                <a:latin typeface="Arial"/>
                <a:ea typeface="Arial"/>
              </a:rPr>
              <a:t>y</a:t>
            </a:r>
            <a:r>
              <a:rPr lang="en-US" sz="18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, s</a:t>
            </a:r>
            <a:r>
              <a:rPr lang="en-US" sz="1800" b="0" strike="noStrike" spc="-1" baseline="-25000" dirty="0">
                <a:solidFill>
                  <a:srgbClr val="585858"/>
                </a:solidFill>
                <a:latin typeface="Arial"/>
                <a:ea typeface="Arial"/>
              </a:rPr>
              <a:t>x</a:t>
            </a:r>
            <a:r>
              <a:rPr lang="en-US" sz="1800" b="0" strike="noStrike" spc="-1" baseline="30000" dirty="0">
                <a:solidFill>
                  <a:srgbClr val="585858"/>
                </a:solidFill>
                <a:latin typeface="Arial"/>
                <a:ea typeface="Arial"/>
              </a:rPr>
              <a:t>2</a:t>
            </a:r>
            <a:r>
              <a:rPr lang="en-US" sz="18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, s</a:t>
            </a:r>
            <a:r>
              <a:rPr lang="en-US" sz="1800" b="0" strike="noStrike" spc="-1" baseline="-25000" dirty="0">
                <a:solidFill>
                  <a:srgbClr val="585858"/>
                </a:solidFill>
                <a:latin typeface="Arial"/>
                <a:ea typeface="Arial"/>
              </a:rPr>
              <a:t>y</a:t>
            </a:r>
            <a:r>
              <a:rPr lang="en-US" sz="1800" b="0" strike="noStrike" spc="-1" baseline="30000" dirty="0">
                <a:solidFill>
                  <a:srgbClr val="585858"/>
                </a:solidFill>
                <a:latin typeface="Arial"/>
                <a:ea typeface="Arial"/>
              </a:rPr>
              <a:t>2</a:t>
            </a:r>
            <a:r>
              <a:rPr lang="en-US" sz="18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, </a:t>
            </a:r>
            <a:r>
              <a:rPr lang="en-US" sz="1800" b="0" strike="noStrike" spc="-1" dirty="0" err="1">
                <a:solidFill>
                  <a:srgbClr val="585858"/>
                </a:solidFill>
                <a:latin typeface="Arial"/>
                <a:ea typeface="Arial"/>
              </a:rPr>
              <a:t>s</a:t>
            </a:r>
            <a:r>
              <a:rPr lang="en-US" sz="1800" b="0" strike="noStrike" spc="-1" baseline="-25000" dirty="0" err="1">
                <a:solidFill>
                  <a:srgbClr val="585858"/>
                </a:solidFill>
                <a:latin typeface="Arial"/>
                <a:ea typeface="Arial"/>
              </a:rPr>
              <a:t>x</a:t>
            </a:r>
            <a:r>
              <a:rPr lang="en-US" sz="1800" b="0" strike="noStrike" spc="-1" dirty="0" err="1">
                <a:solidFill>
                  <a:srgbClr val="585858"/>
                </a:solidFill>
                <a:latin typeface="Arial"/>
                <a:ea typeface="Arial"/>
              </a:rPr>
              <a:t>s</a:t>
            </a:r>
            <a:r>
              <a:rPr lang="en-US" sz="1800" b="0" strike="noStrike" spc="-1" baseline="-25000" dirty="0" err="1">
                <a:solidFill>
                  <a:srgbClr val="585858"/>
                </a:solidFill>
                <a:latin typeface="Arial"/>
                <a:ea typeface="Arial"/>
              </a:rPr>
              <a:t>y</a:t>
            </a:r>
            <a:r>
              <a:rPr lang="en-US" sz="18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 for Notre Dame image pair from proj2.ipynb here]</a:t>
            </a:r>
            <a:endParaRPr lang="en-US" sz="1800" b="0" strike="noStrike" spc="-1" dirty="0">
              <a:solidFill>
                <a:srgbClr val="585858"/>
              </a:solidFill>
              <a:latin typeface="Arial"/>
            </a:endParaRPr>
          </a:p>
        </p:txBody>
      </p:sp>
      <p:sp>
        <p:nvSpPr>
          <p:cNvPr id="2" name="PlaceHolder 3">
            <a:extLst>
              <a:ext uri="{FF2B5EF4-FFF2-40B4-BE49-F238E27FC236}">
                <a16:creationId xmlns:a16="http://schemas.microsoft.com/office/drawing/2014/main" id="{B71DF724-2630-E04C-580A-84095483401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11759" y="3270636"/>
            <a:ext cx="7953010" cy="1297764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chemeClr val="tx2">
                    <a:lumMod val="50000"/>
                  </a:schemeClr>
                </a:solidFill>
                <a:latin typeface="Arial"/>
              </a:rPr>
              <a:t>[Briefly explain what these values represent and why we need </a:t>
            </a:r>
            <a:r>
              <a:rPr lang="en-US" sz="1800" spc="-1" dirty="0">
                <a:solidFill>
                  <a:schemeClr val="tx2">
                    <a:lumMod val="50000"/>
                  </a:schemeClr>
                </a:solidFill>
                <a:latin typeface="Arial"/>
              </a:rPr>
              <a:t>them</a:t>
            </a:r>
            <a:r>
              <a:rPr lang="en-US" sz="1800" b="0" strike="noStrike" spc="-1" dirty="0">
                <a:solidFill>
                  <a:schemeClr val="tx2">
                    <a:lumMod val="50000"/>
                  </a:schemeClr>
                </a:solidFill>
                <a:latin typeface="Arial"/>
              </a:rPr>
              <a:t> for the Harris corner detector.]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Conclusion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>
              <a:lnSpc>
                <a:spcPct val="115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en" sz="1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[</a:t>
            </a:r>
            <a:r>
              <a:rPr lang="en-US" sz="1800" spc="-1" dirty="0">
                <a:solidFill>
                  <a:srgbClr val="595959"/>
                </a:solidFill>
                <a:ea typeface="Arial"/>
              </a:rPr>
              <a:t>What made the RANSAC-based </a:t>
            </a:r>
            <a:r>
              <a:rPr lang="en-US" sz="1800" spc="-1" dirty="0" err="1">
                <a:solidFill>
                  <a:srgbClr val="595959"/>
                </a:solidFill>
                <a:ea typeface="Arial"/>
              </a:rPr>
              <a:t>homography</a:t>
            </a:r>
            <a:r>
              <a:rPr lang="en-US" sz="1800" spc="-1" dirty="0">
                <a:solidFill>
                  <a:srgbClr val="595959"/>
                </a:solidFill>
                <a:ea typeface="Arial"/>
              </a:rPr>
              <a:t> estimation significantly more effective than the naive </a:t>
            </a:r>
            <a:r>
              <a:rPr lang="en-US" sz="1800" spc="-1" dirty="0" err="1">
                <a:solidFill>
                  <a:srgbClr val="595959"/>
                </a:solidFill>
                <a:ea typeface="Arial"/>
              </a:rPr>
              <a:t>homography</a:t>
            </a:r>
            <a:r>
              <a:rPr lang="en-US" sz="1800" spc="-1" dirty="0">
                <a:solidFill>
                  <a:srgbClr val="595959"/>
                </a:solidFill>
                <a:ea typeface="Arial"/>
              </a:rPr>
              <a:t> estimation? In your answer, discuss the role of outliers in the initial SIFT matches and explain how the two methods differ in handling them.]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21848-77EB-58D7-2FEA-588A165F6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>
            <a:extLst>
              <a:ext uri="{FF2B5EF4-FFF2-40B4-BE49-F238E27FC236}">
                <a16:creationId xmlns:a16="http://schemas.microsoft.com/office/drawing/2014/main" id="{0E9F6F42-076E-9F1D-8847-418275FEF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3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Part 1: Harris corner detector</a:t>
            </a:r>
            <a:endParaRPr lang="en-US" sz="2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>
            <a:extLst>
              <a:ext uri="{FF2B5EF4-FFF2-40B4-BE49-F238E27FC236}">
                <a16:creationId xmlns:a16="http://schemas.microsoft.com/office/drawing/2014/main" id="{C04235BB-C888-2ECA-7F5A-F3A4975816A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</a:rPr>
              <a:t>[Why </a:t>
            </a:r>
            <a:r>
              <a:rPr lang="en-US" sz="1800" spc="-1" dirty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</a:rPr>
              <a:t>do we convolve the image with a Gaussian filter?</a:t>
            </a:r>
            <a:r>
              <a:rPr lang="en-US" sz="1800" b="0" strike="noStrike" spc="-1" dirty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</a:rPr>
              <a:t>]</a:t>
            </a:r>
            <a:endParaRPr lang="en-US" sz="1800" b="0" strike="noStrike" spc="-1" dirty="0">
              <a:solidFill>
                <a:schemeClr val="tx2">
                  <a:lumMod val="5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859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3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Part 1: Harris corner detector</a:t>
            </a:r>
            <a:endParaRPr lang="en-US" sz="23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[insert visualization of corner response map of Notre Dame image from proj2.ipynb here]</a:t>
            </a: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[Are gradient features invariant to both additive shifts (brightness) and multiplicative gain (</a:t>
            </a:r>
            <a:r>
              <a:rPr lang="en-US" sz="1400" b="0" strike="noStrike" spc="-1" dirty="0">
                <a:solidFill>
                  <a:schemeClr val="bg2"/>
                </a:solidFill>
                <a:latin typeface="Arial"/>
                <a:ea typeface="Arial"/>
              </a:rPr>
              <a:t>contrast)? Why or why not? See </a:t>
            </a:r>
            <a:r>
              <a:rPr lang="en-US" sz="1400" b="0" strike="noStrike" spc="-1" dirty="0" err="1">
                <a:solidFill>
                  <a:schemeClr val="bg2"/>
                </a:solidFill>
                <a:latin typeface="Arial"/>
                <a:ea typeface="Arial"/>
              </a:rPr>
              <a:t>Szeliski</a:t>
            </a:r>
            <a:r>
              <a:rPr lang="en-US" sz="1400" b="0" strike="noStrike" spc="-1" dirty="0">
                <a:solidFill>
                  <a:schemeClr val="bg2"/>
                </a:solidFill>
                <a:latin typeface="Arial"/>
                <a:ea typeface="Arial"/>
              </a:rPr>
              <a:t> Figure 3.2]</a:t>
            </a:r>
            <a:endParaRPr lang="en-US" sz="1400" b="0" strike="noStrike" spc="-1" dirty="0">
              <a:solidFill>
                <a:schemeClr val="bg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  <a:ea typeface="Arial"/>
              </a:rPr>
              <a:t>Part 1: Harris corner detector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[insert visualization of Notre Dame interest points from proj2.ipynb here]</a:t>
            </a: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[insert visualization of Mt. Rushmore interest points from proj2.ipynb here]</a:t>
            </a: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  <a:ea typeface="Arial"/>
              </a:rPr>
              <a:t>Part 1: Harris corner detector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[insert visualization of Gaudi interest points from proj2.ipynb here]</a:t>
            </a: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[What are the advantages and disadvantages of using </a:t>
            </a:r>
            <a:r>
              <a:rPr lang="en-US" sz="1400" b="0" strike="noStrike" spc="-1" dirty="0" err="1">
                <a:solidFill>
                  <a:srgbClr val="585858"/>
                </a:solidFill>
                <a:latin typeface="Arial"/>
                <a:ea typeface="Arial"/>
              </a:rPr>
              <a:t>maxpooling</a:t>
            </a:r>
            <a:r>
              <a:rPr lang="en-US" sz="14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 for non-maximum suppression (NMS</a:t>
            </a:r>
            <a:r>
              <a:rPr lang="en-US" sz="1400" b="0" strike="noStrike" spc="-1" dirty="0">
                <a:solidFill>
                  <a:schemeClr val="bg2"/>
                </a:solidFill>
                <a:latin typeface="Arial"/>
                <a:ea typeface="Arial"/>
              </a:rPr>
              <a:t>)?]</a:t>
            </a:r>
            <a:endParaRPr lang="en-US" sz="1400" b="0" strike="noStrike" spc="-1" dirty="0">
              <a:solidFill>
                <a:schemeClr val="bg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2F989-521E-9E9C-B18A-557868C4F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>
            <a:extLst>
              <a:ext uri="{FF2B5EF4-FFF2-40B4-BE49-F238E27FC236}">
                <a16:creationId xmlns:a16="http://schemas.microsoft.com/office/drawing/2014/main" id="{DCDBB302-8198-85B4-F88B-9065DCAD4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  <a:ea typeface="Arial"/>
              </a:rPr>
              <a:t>Part 1: Harris corner detector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PlaceHolder 2">
                <a:extLst>
                  <a:ext uri="{FF2B5EF4-FFF2-40B4-BE49-F238E27FC236}">
                    <a16:creationId xmlns:a16="http://schemas.microsoft.com/office/drawing/2014/main" id="{90DFB788-3D07-6259-DDEF-271CE1100843}"/>
                  </a:ext>
                </a:extLst>
              </p:cNvPr>
              <p:cNvSpPr>
                <a:spLocks noGrp="1"/>
              </p:cNvSpPr>
              <p:nvPr>
                <p:ph/>
              </p:nvPr>
            </p:nvSpPr>
            <p:spPr>
              <a:xfrm>
                <a:off x="311760" y="1148862"/>
                <a:ext cx="8520120" cy="1946030"/>
              </a:xfrm>
              <a:prstGeom prst="rect">
                <a:avLst/>
              </a:prstGeom>
              <a:noFill/>
              <a:ln w="12600">
                <a:noFill/>
              </a:ln>
            </p:spPr>
            <p:txBody>
              <a:bodyPr lIns="91440" tIns="91440" rIns="91440" bIns="91440" anchor="t">
                <a:noAutofit/>
              </a:bodyPr>
              <a:lstStyle/>
              <a:p>
                <a:pPr indent="0" defTabSz="914400">
                  <a:lnSpc>
                    <a:spcPct val="115000"/>
                  </a:lnSpc>
                  <a:spcBef>
                    <a:spcPts val="1599"/>
                  </a:spcBef>
                  <a:buNone/>
                  <a:tabLst>
                    <a:tab pos="0" algn="l"/>
                  </a:tabLst>
                </a:pPr>
                <a:r>
                  <a:rPr lang="en-US" sz="1800" spc="-1" dirty="0">
                    <a:solidFill>
                      <a:schemeClr val="tx2">
                        <a:lumMod val="50000"/>
                      </a:schemeClr>
                    </a:solidFill>
                    <a:latin typeface="Arial"/>
                    <a:ea typeface="Arial"/>
                  </a:rPr>
                  <a:t>[Explain the intuition behind the Harris corner score equation </a:t>
                </a:r>
                <a14:m>
                  <m:oMath xmlns:m="http://schemas.openxmlformats.org/officeDocument/2006/math">
                    <m:r>
                      <a:rPr lang="en-US" sz="1800" b="0" i="1" spc="-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Arial"/>
                      </a:rPr>
                      <m:t>𝑅</m:t>
                    </m:r>
                    <m:r>
                      <a:rPr lang="en-US" sz="1800" b="0" i="1" spc="-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Arial"/>
                      </a:rPr>
                      <m:t>=</m:t>
                    </m:r>
                    <m:func>
                      <m:funcPr>
                        <m:ctrlPr>
                          <a:rPr lang="en-US" sz="1800" b="0" i="1" spc="-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Arial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pc="-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Arial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sz="1800" b="0" i="1" spc="-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Arial"/>
                              </a:rPr>
                            </m:ctrlPr>
                          </m:dPr>
                          <m:e>
                            <m:r>
                              <a:rPr lang="en-US" sz="1800" b="0" i="1" spc="-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Arial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sz="1800" b="0" i="1" spc="-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Arial"/>
                      </a:rPr>
                      <m:t>−</m:t>
                    </m:r>
                    <m:r>
                      <a:rPr lang="en-US" sz="1800" b="0" i="1" spc="-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1800" b="0" i="1" spc="-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1800" b="0" i="1" spc="-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pc="-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trace</m:t>
                        </m:r>
                        <m:r>
                          <a:rPr lang="en-US" sz="1800" b="0" i="1" spc="-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pc="-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800" b="0" i="1" spc="-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b="0" i="1" spc="-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b="0" strike="noStrike" spc="-1" dirty="0">
                    <a:solidFill>
                      <a:schemeClr val="tx2">
                        <a:lumMod val="50000"/>
                      </a:schemeClr>
                    </a:solidFill>
                    <a:latin typeface="Arial"/>
                    <a:ea typeface="Arial"/>
                  </a:rPr>
                  <a:t>]</a:t>
                </a:r>
                <a:endParaRPr lang="en-US" sz="1800" b="0" strike="noStrike" spc="-1" dirty="0">
                  <a:solidFill>
                    <a:schemeClr val="tx2">
                      <a:lumMod val="50000"/>
                    </a:schemeClr>
                  </a:solidFill>
                  <a:latin typeface="Arial"/>
                </a:endParaRPr>
              </a:p>
            </p:txBody>
          </p:sp>
        </mc:Choice>
        <mc:Fallback>
          <p:sp>
            <p:nvSpPr>
              <p:cNvPr id="2" name="PlaceHolder 2">
                <a:extLst>
                  <a:ext uri="{FF2B5EF4-FFF2-40B4-BE49-F238E27FC236}">
                    <a16:creationId xmlns:a16="http://schemas.microsoft.com/office/drawing/2014/main" id="{90DFB788-3D07-6259-DDEF-271CE1100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xfrm>
                <a:off x="311760" y="1148862"/>
                <a:ext cx="8520120" cy="1946030"/>
              </a:xfrm>
              <a:prstGeom prst="rect">
                <a:avLst/>
              </a:prstGeom>
              <a:blipFill>
                <a:blip r:embed="rId2"/>
                <a:stretch>
                  <a:fillRect l="-572"/>
                </a:stretch>
              </a:blipFill>
              <a:ln w="126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311760" y="3094891"/>
            <a:ext cx="8520120" cy="2165169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spcBef>
                <a:spcPts val="1599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[What is your intuition behind what makes the Harris corner </a:t>
            </a:r>
            <a:r>
              <a:rPr lang="en-US" sz="1800" b="0" strike="noStrike" spc="-1" dirty="0">
                <a:solidFill>
                  <a:schemeClr val="bg2"/>
                </a:solidFill>
                <a:latin typeface="Arial"/>
                <a:ea typeface="Arial"/>
              </a:rPr>
              <a:t>detector effective?]</a:t>
            </a:r>
            <a:endParaRPr lang="en-US" sz="1800" b="0" strike="noStrike" spc="-1" dirty="0">
              <a:solidFill>
                <a:schemeClr val="bg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4294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8776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  <a:ea typeface="Arial"/>
              </a:rPr>
              <a:t>Part 2: Normalized patch feature descriptor</a:t>
            </a:r>
            <a:endParaRPr lang="en-US" sz="23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[insert visualization of normalized patch descriptor from proj2.ipynb here]</a:t>
            </a: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1260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85858"/>
                </a:solidFill>
                <a:latin typeface="Arial"/>
                <a:ea typeface="Arial"/>
              </a:rPr>
              <a:t>[Why aren't normalized patches a very good descriptor?]</a:t>
            </a:r>
            <a:endParaRPr lang="en-US" sz="1400" b="0" strike="noStrike" spc="-1" dirty="0">
              <a:solidFill>
                <a:srgbClr val="585858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1386</Words>
  <Application>Microsoft Office PowerPoint</Application>
  <PresentationFormat>On-screen Show (16:9)</PresentationFormat>
  <Paragraphs>162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25</vt:i4>
      </vt:variant>
      <vt:variant>
        <vt:lpstr>Slide Titles</vt:lpstr>
      </vt:variant>
      <vt:variant>
        <vt:i4>30</vt:i4>
      </vt:variant>
    </vt:vector>
  </HeadingPairs>
  <TitlesOfParts>
    <vt:vector size="60" baseType="lpstr">
      <vt:lpstr>Arial</vt:lpstr>
      <vt:lpstr>Cambria Math</vt:lpstr>
      <vt:lpstr>Symbol</vt:lpstr>
      <vt:lpstr>Times New Roman</vt:lpstr>
      <vt:lpstr>Wingdings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Office Theme</vt:lpstr>
      <vt:lpstr>Office Theme</vt:lpstr>
      <vt:lpstr>Office Theme</vt:lpstr>
      <vt:lpstr>CS 6476 Project 2</vt:lpstr>
      <vt:lpstr>Part 1: Harris corner detector</vt:lpstr>
      <vt:lpstr>Part 1: Harris corner detector</vt:lpstr>
      <vt:lpstr>Part 1: Harris corner detector</vt:lpstr>
      <vt:lpstr>Part 1: Harris corner detector</vt:lpstr>
      <vt:lpstr>Part 1: Harris corner detector</vt:lpstr>
      <vt:lpstr>Part 1: Harris corner detector</vt:lpstr>
      <vt:lpstr>Part 1: Harris corner detector</vt:lpstr>
      <vt:lpstr>Part 2: Normalized patch feature descriptor</vt:lpstr>
      <vt:lpstr>Part 2: Feature matching</vt:lpstr>
      <vt:lpstr>Part 2: Feature matching</vt:lpstr>
      <vt:lpstr>Part 2: Feature matching</vt:lpstr>
      <vt:lpstr>Part 3: SIFT feature descriptor</vt:lpstr>
      <vt:lpstr>Part 3: SIFT feature descriptor</vt:lpstr>
      <vt:lpstr>Part 3: SIFT feature descriptor</vt:lpstr>
      <vt:lpstr>Part 3: SIFT feature descriptor</vt:lpstr>
      <vt:lpstr>Part 3: SIFT feature descriptor</vt:lpstr>
      <vt:lpstr>Part 4 (Extra Credit): : Projection matrix</vt:lpstr>
      <vt:lpstr>Part 4 (Extra Credit): : Projection matrix</vt:lpstr>
      <vt:lpstr>Part 4 (Extra Credit): : Projection matrix</vt:lpstr>
      <vt:lpstr>Part 5 (Extra Credit): Fundamental matrix</vt:lpstr>
      <vt:lpstr>Part 5 (Extra Credit): Fundamental matrix</vt:lpstr>
      <vt:lpstr>Part 5 (Extra Credit): Fundamental matrix</vt:lpstr>
      <vt:lpstr>Part 5 (Extra Credit): Fundamental matrix</vt:lpstr>
      <vt:lpstr>Part 6: RANSAC</vt:lpstr>
      <vt:lpstr>Part 6: RANSAC</vt:lpstr>
      <vt:lpstr>Part 6: RANSAC</vt:lpstr>
      <vt:lpstr>Part 6: Performance comparison</vt:lpstr>
      <vt:lpstr>Part 6: Performance comparison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4476/6476 Project 2</dc:title>
  <dc:subject/>
  <dc:creator/>
  <dc:description/>
  <cp:lastModifiedBy>Daniel Atlas</cp:lastModifiedBy>
  <cp:revision>112</cp:revision>
  <dcterms:modified xsi:type="dcterms:W3CDTF">2025-09-12T01:45:36Z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(16:9)</vt:lpwstr>
  </property>
  <property fmtid="{D5CDD505-2E9C-101B-9397-08002B2CF9AE}" pid="3" name="Slides">
    <vt:i4>15</vt:i4>
  </property>
</Properties>
</file>