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  <p:sldMasterId id="2147483664" r:id="rId3"/>
    <p:sldMasterId id="2147483665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B4B237E-7425-48C3-BFFF-0002C024C5BE}">
  <a:tblStyle styleId="{CB4B237E-7425-48C3-BFFF-0002C024C5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9b1938f78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339b1938f78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9b1938f78_2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39b1938f78_2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9b1938f78_2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g339b1938f78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9b1938f78_2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339b1938f78_2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9b1938f78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39b1938f78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9b1938f78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339b1938f7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9b1938f78_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339b1938f78_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9b1938f78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g339b1938f7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9b1938f78_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339b1938f78_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9b1938f78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339b1938f78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9b1938f78_2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339b1938f78_2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9b1938f78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339b1938f78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9b1938f78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39b1938f78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9b1938f78_2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39b1938f7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9b1938f78_2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39b1938f7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ts val="1000"/>
              <a:buFont typeface="Arial"/>
              <a:buNone/>
              <a:defRPr sz="1000" b="0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lang="en" sz="52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 </a:t>
            </a:r>
            <a:r>
              <a:rPr lang="en" sz="5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" sz="52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476 Project 3</a:t>
            </a:r>
            <a:endParaRPr sz="52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[name]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[GT email]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[GT username]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"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[GT ID]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0033FCB-7FF3-D085-8934-D0CE36608B37}"/>
              </a:ext>
            </a:extLst>
          </p:cNvPr>
          <p:cNvSpPr txBox="1"/>
          <p:nvPr/>
        </p:nvSpPr>
        <p:spPr>
          <a:xfrm>
            <a:off x="450109" y="56251"/>
            <a:ext cx="8243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altLang="zh-CN" sz="1800" b="0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Warning: Do not delete slides.</a:t>
            </a:r>
            <a:br>
              <a:rPr lang="en-US" altLang="zh-CN" sz="1800" dirty="0"/>
            </a:br>
            <a:r>
              <a:rPr lang="en-US" altLang="zh-CN" sz="1800" b="1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This includes extra credit slides and any problems you do not complete</a:t>
            </a:r>
            <a:r>
              <a:rPr lang="en-US" altLang="zh-CN" sz="1800" b="0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. </a:t>
            </a:r>
            <a:r>
              <a:rPr lang="en-US" altLang="zh-CN" sz="1800" b="1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All problems, including extra credit, must be assigned to a slide on </a:t>
            </a:r>
            <a:r>
              <a:rPr lang="en-US" altLang="zh-CN" sz="1800" b="1" u="none" strike="noStrike" dirty="0" err="1">
                <a:solidFill>
                  <a:srgbClr val="C9211E"/>
                </a:solidFill>
                <a:uFillTx/>
                <a:latin typeface="Arial"/>
                <a:ea typeface="Arial"/>
              </a:rPr>
              <a:t>Gradescope</a:t>
            </a:r>
            <a:r>
              <a:rPr lang="en-US" altLang="zh-CN" sz="1800" b="0" u="none" strike="noStrike" dirty="0">
                <a:solidFill>
                  <a:srgbClr val="C9211E"/>
                </a:solidFill>
                <a:uFillTx/>
                <a:latin typeface="Arial"/>
                <a:ea typeface="Arial"/>
              </a:rPr>
              <a:t>.  Failure to follow this will result in a penalty.</a:t>
            </a:r>
            <a:endParaRPr lang="en-US" altLang="zh-CN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3: ResNet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8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[What does fine-tuning a network mean?]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[Why do we want to "freeze" the conv layers and some of the linear layers from a pre-trained ResNet? Why can we do this?]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4: Multi-label Scene Attributes </a:t>
            </a:r>
            <a:r>
              <a:rPr lang="en-US" sz="2800" b="0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(Extra Credit)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loss plot here]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training accuracy: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validation accuracy: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 txBox="1">
            <a:spLocks noGrp="1"/>
          </p:cNvSpPr>
          <p:nvPr>
            <p:ph type="body" idx="1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accuracy plot here]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buSzPts val="2800"/>
            </a:pPr>
            <a:r>
              <a:rPr lang="en" sz="2800" b="0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4: Multi-label Scene Attributes </a:t>
            </a:r>
            <a:r>
              <a:rPr lang="en-US" sz="2800" dirty="0"/>
              <a:t>(Extra Credit)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visualization of accuracy table obtained from your final MultilabelResNet model.]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buSzPts val="2800"/>
            </a:pPr>
            <a:r>
              <a:rPr lang="en" sz="2800" b="0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4: Multi-label Scene Attributes </a:t>
            </a:r>
            <a:r>
              <a:rPr lang="en-US" sz="2800" dirty="0"/>
              <a:t>(Extra Credit)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[List 3 changes that you made in the network compared to the one in part 3.]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1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[Is the loss function of the ResNet model from part 3 appropriate for this problem? Why or why not?]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00000"/>
              </a:lnSpc>
              <a:buSzPts val="2800"/>
            </a:pPr>
            <a:r>
              <a:rPr lang="en" sz="2800" b="0" strike="noStrik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4: Multi-label Scene Attributes </a:t>
            </a:r>
            <a:r>
              <a:rPr lang="en-US" sz="2800" dirty="0"/>
              <a:t>(Extra Credit)</a:t>
            </a:r>
            <a:endParaRPr sz="28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20188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[Explain a problem that one needs to be wary of with multilabel classification. HINT: consider the purpose of visualizing your results with the accuracy table. You might want to do some data exploration here.]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 credit (optional)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[Discuss what extra credit you did and provide analyses.]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1: SimpleNet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loss plot for SimpleNet here]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training accuracy: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validation accuracy: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 txBox="1">
            <a:spLocks noGrp="1"/>
          </p:cNvSpPr>
          <p:nvPr>
            <p:ph type="body" idx="1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accuracy plot for SimpleNet here]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2: SimpleNetFinal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1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Add each of the following (keeping the changes as you move to the next row):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96;p21"/>
          <p:cNvGraphicFramePr/>
          <p:nvPr/>
        </p:nvGraphicFramePr>
        <p:xfrm>
          <a:off x="1239480" y="1693440"/>
          <a:ext cx="6664675" cy="3168700"/>
        </p:xfrm>
        <a:graphic>
          <a:graphicData uri="http://schemas.openxmlformats.org/drawingml/2006/table">
            <a:tbl>
              <a:tblPr>
                <a:noFill/>
                <a:tableStyleId>{CB4B237E-7425-48C3-BFFF-0002C024C5BE}</a:tableStyleId>
              </a:tblPr>
              <a:tblGrid>
                <a:gridCol w="390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Training accuracy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Validation accuracy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2286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SimpleNet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457200" marR="0" lvl="0" indent="-31752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lang="en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Jittering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475">
                <a:tc>
                  <a:txBody>
                    <a:bodyPr/>
                    <a:lstStyle/>
                    <a:p>
                      <a:pPr marL="457200" marR="0" lvl="0" indent="-31752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lang="en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Zero-centering &amp; variance-normalization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457200" marR="0" lvl="0" indent="-31752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lang="en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Dropout regularization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875">
                <a:tc>
                  <a:txBody>
                    <a:bodyPr/>
                    <a:lstStyle/>
                    <a:p>
                      <a:pPr marL="457200" marR="0" lvl="0" indent="-31752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lang="en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Making network "deep"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875">
                <a:tc>
                  <a:txBody>
                    <a:bodyPr/>
                    <a:lstStyle/>
                    <a:p>
                      <a:pPr marL="457200" marR="0" lvl="0" indent="-31752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+"/>
                      </a:pPr>
                      <a:r>
                        <a:rPr lang="en" sz="1400" b="0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Batch normalization</a:t>
                      </a: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0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075" marR="91075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2: SimpleNetFinal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loss plot for SimpleNetFinal here]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training accuracy: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validation accuracy: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2"/>
          <p:cNvSpPr txBox="1">
            <a:spLocks noGrp="1"/>
          </p:cNvSpPr>
          <p:nvPr>
            <p:ph type="body" idx="1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accuracy plot for SimpleNetFinal here]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3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2: SimpleNetFinal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3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[Name 10 different possible transformations for data augmentation.]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3"/>
          <p:cNvSpPr txBox="1">
            <a:spLocks noGrp="1"/>
          </p:cNvSpPr>
          <p:nvPr>
            <p:ph type="body" idx="1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[What is the desired variance after each layer? Why would that be helpful?]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2: SimpleNetFinal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[What distribution is dropout usually sampled from?]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[How many parameters does your base SimpleNet model have? How many parameters does your SimpleNetFinal model have?]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[What is the effect of batch norm after a conv layer with a bias?]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3: ResNet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loss plot here]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training accuracy: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Final validation accuracy: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5"/>
          <p:cNvSpPr txBox="1">
            <a:spLocks noGrp="1"/>
          </p:cNvSpPr>
          <p:nvPr>
            <p:ph type="body" idx="1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accuracy plot here]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3: ResNet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visualization of confusion matrix obtained from your final ResNet model.]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7"/>
          <p:cNvSpPr txBox="1"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800" b="0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 3: ResNet</a:t>
            </a:r>
            <a:endParaRPr sz="2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7"/>
          <p:cNvSpPr txBox="1">
            <a:spLocks noGrp="1"/>
          </p:cNvSpPr>
          <p:nvPr>
            <p:ph type="body" idx="1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[Insert visualizations of 3 misclassified images from the most misclassified class according to your confusion matrix. Explain why this may have occurred.]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On-screen Show (16:9)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Times New Roman</vt:lpstr>
      <vt:lpstr>Simple Light</vt:lpstr>
      <vt:lpstr>Simple Light</vt:lpstr>
      <vt:lpstr>Simple Light</vt:lpstr>
      <vt:lpstr>Simple Light</vt:lpstr>
      <vt:lpstr>CS 6476 Project 3</vt:lpstr>
      <vt:lpstr>Part 1: SimpleNet</vt:lpstr>
      <vt:lpstr>Part 2: SimpleNetFinal</vt:lpstr>
      <vt:lpstr>Part 2: SimpleNetFinal</vt:lpstr>
      <vt:lpstr>Part 2: SimpleNetFinal</vt:lpstr>
      <vt:lpstr>Part 2: SimpleNetFinal</vt:lpstr>
      <vt:lpstr>Part 3: ResNet</vt:lpstr>
      <vt:lpstr>Part 3: ResNet</vt:lpstr>
      <vt:lpstr>Part 3: ResNet</vt:lpstr>
      <vt:lpstr>Part 3: ResNet</vt:lpstr>
      <vt:lpstr>Part 4: Multi-label Scene Attributes (Extra Credit)</vt:lpstr>
      <vt:lpstr>Part 4: Multi-label Scene Attributes (Extra Credit)</vt:lpstr>
      <vt:lpstr>Part 4: Multi-label Scene Attributes (Extra Credit)</vt:lpstr>
      <vt:lpstr>Part 4: Multi-label Scene Attributes (Extra Credit)</vt:lpstr>
      <vt:lpstr>Extra credit (optional)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Daniel Atlas</cp:lastModifiedBy>
  <cp:revision>1</cp:revision>
  <dcterms:modified xsi:type="dcterms:W3CDTF">2025-09-29T17:36:30Z</dcterms:modified>
</cp:coreProperties>
</file>