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5" r:id="rId2"/>
  </p:sldIdLst>
  <p:sldSz cx="438912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1719C"/>
    <a:srgbClr val="000000"/>
    <a:srgbClr val="F3F5FA"/>
    <a:srgbClr val="CDD2DE"/>
    <a:srgbClr val="E3E9E5"/>
    <a:srgbClr val="3B7193"/>
    <a:srgbClr val="2C556E"/>
    <a:srgbClr val="E7E7E5"/>
    <a:srgbClr val="E4E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08" autoAdjust="0"/>
    <p:restoredTop sz="94843" autoAdjust="0"/>
  </p:normalViewPr>
  <p:slideViewPr>
    <p:cSldViewPr snapToGrid="0" snapToObjects="1" showGuides="1">
      <p:cViewPr>
        <p:scale>
          <a:sx n="25" d="100"/>
          <a:sy n="25" d="100"/>
        </p:scale>
        <p:origin x="1890" y="-51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554" tIns="48276" rIns="96554" bIns="48276"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554" tIns="48276" rIns="96554" bIns="48276" rtlCol="0"/>
          <a:lstStyle>
            <a:lvl1pPr algn="r">
              <a:defRPr sz="1300"/>
            </a:lvl1pPr>
          </a:lstStyle>
          <a:p>
            <a:fld id="{E6CC2317-6751-4CD4-9995-8782DD78E936}" type="datetimeFigureOut">
              <a:rPr lang="en-US" smtClean="0"/>
              <a:pPr/>
              <a:t>6/7/2019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554" tIns="48276" rIns="96554" bIns="48276"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554" tIns="48276" rIns="96554" bIns="48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554" tIns="48276" rIns="96554" bIns="48276"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554" tIns="48276" rIns="96554" bIns="48276"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6615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24245" y="18035599"/>
            <a:ext cx="1072135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24245" y="17622193"/>
            <a:ext cx="1072135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19" name="Text Placeholder 3">
            <a:extLst>
              <a:ext uri="{FF2B5EF4-FFF2-40B4-BE49-F238E27FC236}">
                <a16:creationId xmlns:a16="http://schemas.microsoft.com/office/drawing/2014/main" id="{75098C7B-FC0E-4D9C-99FA-16C334C7A06F}"/>
              </a:ext>
            </a:extLst>
          </p:cNvPr>
          <p:cNvSpPr>
            <a:spLocks noGrp="1"/>
          </p:cNvSpPr>
          <p:nvPr>
            <p:ph type="body" sz="quarter" idx="186" hasCustomPrompt="1"/>
          </p:nvPr>
        </p:nvSpPr>
        <p:spPr>
          <a:xfrm>
            <a:off x="21952570" y="18035599"/>
            <a:ext cx="1072135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5">
            <a:extLst>
              <a:ext uri="{FF2B5EF4-FFF2-40B4-BE49-F238E27FC236}">
                <a16:creationId xmlns:a16="http://schemas.microsoft.com/office/drawing/2014/main" id="{B51F561B-4DAB-4ABE-AAAE-D2BA16F28E07}"/>
              </a:ext>
            </a:extLst>
          </p:cNvPr>
          <p:cNvSpPr>
            <a:spLocks noGrp="1"/>
          </p:cNvSpPr>
          <p:nvPr>
            <p:ph type="body" sz="quarter" idx="187" hasCustomPrompt="1"/>
          </p:nvPr>
        </p:nvSpPr>
        <p:spPr>
          <a:xfrm>
            <a:off x="21952570" y="17622193"/>
            <a:ext cx="1072135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8054" y="17817815"/>
            <a:ext cx="10741523" cy="1416540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userDrawn="1"/>
        </p:nvSpPr>
        <p:spPr>
          <a:xfrm>
            <a:off x="33133004"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
        <p:nvSpPr>
          <p:cNvPr id="44" name="Rounded Rectangle 41">
            <a:extLst>
              <a:ext uri="{FF2B5EF4-FFF2-40B4-BE49-F238E27FC236}">
                <a16:creationId xmlns:a16="http://schemas.microsoft.com/office/drawing/2014/main" id="{A08422F2-2DBD-4209-9131-B9DA69DB8E2C}"/>
              </a:ext>
            </a:extLst>
          </p:cNvPr>
          <p:cNvSpPr/>
          <p:nvPr userDrawn="1"/>
        </p:nvSpPr>
        <p:spPr>
          <a:xfrm>
            <a:off x="21964655" y="17817815"/>
            <a:ext cx="10741523" cy="1416540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1">
            <a:extLst>
              <a:ext uri="{FF2B5EF4-FFF2-40B4-BE49-F238E27FC236}">
                <a16:creationId xmlns:a16="http://schemas.microsoft.com/office/drawing/2014/main" id="{2C23DB71-C550-4E8A-8816-D890BA687F9A}"/>
              </a:ext>
            </a:extLst>
          </p:cNvPr>
          <p:cNvSpPr/>
          <p:nvPr userDrawn="1"/>
        </p:nvSpPr>
        <p:spPr>
          <a:xfrm>
            <a:off x="11223131" y="5270912"/>
            <a:ext cx="21483047" cy="12304570"/>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09" Type="http://schemas.openxmlformats.org/officeDocument/2006/relationships/image" Target="../media/image53.png"/><Relationship Id="rId76" Type="http://schemas.openxmlformats.org/officeDocument/2006/relationships/image" Target="../media/image45.png"/><Relationship Id="rId84" Type="http://schemas.openxmlformats.org/officeDocument/2006/relationships/image" Target="../media/image24.emf"/><Relationship Id="rId89" Type="http://schemas.openxmlformats.org/officeDocument/2006/relationships/image" Target="../media/image29.emf"/><Relationship Id="rId97" Type="http://schemas.openxmlformats.org/officeDocument/2006/relationships/image" Target="../media/image33.png"/><Relationship Id="rId104" Type="http://schemas.openxmlformats.org/officeDocument/2006/relationships/image" Target="../media/image48.png"/><Relationship Id="rId68" Type="http://schemas.openxmlformats.org/officeDocument/2006/relationships/image" Target="../media/image37.png"/><Relationship Id="rId112" Type="http://schemas.openxmlformats.org/officeDocument/2006/relationships/image" Target="../media/image56.png"/><Relationship Id="rId7" Type="http://schemas.openxmlformats.org/officeDocument/2006/relationships/notesSlide" Target="../notesSlides/notesSlide1.xml"/><Relationship Id="rId12" Type="http://schemas.openxmlformats.org/officeDocument/2006/relationships/image" Target="../media/image18.png"/><Relationship Id="rId71" Type="http://schemas.openxmlformats.org/officeDocument/2006/relationships/image" Target="../media/image40.png"/><Relationship Id="rId92" Type="http://schemas.openxmlformats.org/officeDocument/2006/relationships/oleObject" Target="../embeddings/oleObject5.bin"/><Relationship Id="rId103" Type="http://schemas.openxmlformats.org/officeDocument/2006/relationships/image" Target="../media/image37.emf"/><Relationship Id="rId108" Type="http://schemas.openxmlformats.org/officeDocument/2006/relationships/image" Target="../media/image52.png"/><Relationship Id="rId2" Type="http://schemas.openxmlformats.org/officeDocument/2006/relationships/tags" Target="../tags/tag1.xml"/><Relationship Id="rId70" Type="http://schemas.openxmlformats.org/officeDocument/2006/relationships/image" Target="../media/image39.png"/><Relationship Id="rId75" Type="http://schemas.openxmlformats.org/officeDocument/2006/relationships/image" Target="../media/image44.png"/><Relationship Id="rId83" Type="http://schemas.openxmlformats.org/officeDocument/2006/relationships/image" Target="../media/image23.emf"/><Relationship Id="rId88" Type="http://schemas.openxmlformats.org/officeDocument/2006/relationships/image" Target="../media/image28.png"/><Relationship Id="rId91" Type="http://schemas.openxmlformats.org/officeDocument/2006/relationships/image" Target="../media/image31.emf"/><Relationship Id="rId96" Type="http://schemas.openxmlformats.org/officeDocument/2006/relationships/image" Target="../media/image32.png"/><Relationship Id="rId107" Type="http://schemas.openxmlformats.org/officeDocument/2006/relationships/image" Target="../media/image51.png"/><Relationship Id="rId111" Type="http://schemas.openxmlformats.org/officeDocument/2006/relationships/image" Target="../media/image55.png"/><Relationship Id="rId1" Type="http://schemas.openxmlformats.org/officeDocument/2006/relationships/vmlDrawing" Target="../drawings/vmlDrawing2.vml"/><Relationship Id="rId6" Type="http://schemas.openxmlformats.org/officeDocument/2006/relationships/slideLayout" Target="../slideLayouts/slideLayout1.xml"/><Relationship Id="rId11" Type="http://schemas.openxmlformats.org/officeDocument/2006/relationships/image" Target="../media/image17.png"/><Relationship Id="rId74" Type="http://schemas.openxmlformats.org/officeDocument/2006/relationships/image" Target="../media/image43.png"/><Relationship Id="rId79" Type="http://schemas.openxmlformats.org/officeDocument/2006/relationships/image" Target="../media/image19.png"/><Relationship Id="rId87" Type="http://schemas.openxmlformats.org/officeDocument/2006/relationships/image" Target="../media/image27.png"/><Relationship Id="rId102" Type="http://schemas.openxmlformats.org/officeDocument/2006/relationships/image" Target="../media/image36.png"/><Relationship Id="rId110" Type="http://schemas.openxmlformats.org/officeDocument/2006/relationships/image" Target="../media/image54.png"/><Relationship Id="rId5" Type="http://schemas.openxmlformats.org/officeDocument/2006/relationships/tags" Target="../tags/tag4.xml"/><Relationship Id="rId82" Type="http://schemas.openxmlformats.org/officeDocument/2006/relationships/image" Target="../media/image22.emf"/><Relationship Id="rId90" Type="http://schemas.openxmlformats.org/officeDocument/2006/relationships/image" Target="../media/image30.emf"/><Relationship Id="rId95" Type="http://schemas.openxmlformats.org/officeDocument/2006/relationships/image" Target="../media/image12.emf"/><Relationship Id="rId106" Type="http://schemas.openxmlformats.org/officeDocument/2006/relationships/image" Target="../media/image50.png"/><Relationship Id="rId114" Type="http://schemas.openxmlformats.org/officeDocument/2006/relationships/image" Target="../media/image58.emf"/><Relationship Id="rId10" Type="http://schemas.openxmlformats.org/officeDocument/2006/relationships/image" Target="../media/image16.emf"/><Relationship Id="rId73" Type="http://schemas.openxmlformats.org/officeDocument/2006/relationships/image" Target="../media/image42.png"/><Relationship Id="rId78" Type="http://schemas.openxmlformats.org/officeDocument/2006/relationships/image" Target="../media/image47.png"/><Relationship Id="rId81" Type="http://schemas.openxmlformats.org/officeDocument/2006/relationships/image" Target="../media/image21.png"/><Relationship Id="rId86" Type="http://schemas.openxmlformats.org/officeDocument/2006/relationships/image" Target="../media/image26.emf"/><Relationship Id="rId94" Type="http://schemas.openxmlformats.org/officeDocument/2006/relationships/oleObject" Target="../embeddings/oleObject6.bin"/><Relationship Id="rId99" Type="http://schemas.openxmlformats.org/officeDocument/2006/relationships/oleObject" Target="../embeddings/oleObject7.bin"/><Relationship Id="rId101" Type="http://schemas.openxmlformats.org/officeDocument/2006/relationships/image" Target="../media/image35.emf"/><Relationship Id="rId4" Type="http://schemas.openxmlformats.org/officeDocument/2006/relationships/tags" Target="../tags/tag3.xml"/><Relationship Id="rId9" Type="http://schemas.openxmlformats.org/officeDocument/2006/relationships/image" Target="../media/image15.emf"/><Relationship Id="rId69" Type="http://schemas.openxmlformats.org/officeDocument/2006/relationships/image" Target="../media/image38.png"/><Relationship Id="rId77" Type="http://schemas.openxmlformats.org/officeDocument/2006/relationships/image" Target="../media/image46.png"/><Relationship Id="rId100" Type="http://schemas.openxmlformats.org/officeDocument/2006/relationships/image" Target="../media/image13.emf"/><Relationship Id="rId105" Type="http://schemas.openxmlformats.org/officeDocument/2006/relationships/image" Target="../media/image49.png"/><Relationship Id="rId64" Type="http://schemas.openxmlformats.org/officeDocument/2006/relationships/image" Target="../media/image310.png"/><Relationship Id="rId113" Type="http://schemas.openxmlformats.org/officeDocument/2006/relationships/image" Target="../media/image57.png"/><Relationship Id="rId8" Type="http://schemas.openxmlformats.org/officeDocument/2006/relationships/image" Target="../media/image14.emf"/><Relationship Id="rId72" Type="http://schemas.openxmlformats.org/officeDocument/2006/relationships/image" Target="../media/image41.png"/><Relationship Id="rId80" Type="http://schemas.openxmlformats.org/officeDocument/2006/relationships/image" Target="../media/image20.jpeg"/><Relationship Id="rId85" Type="http://schemas.openxmlformats.org/officeDocument/2006/relationships/image" Target="../media/image25.tiff"/><Relationship Id="rId93" Type="http://schemas.openxmlformats.org/officeDocument/2006/relationships/image" Target="../media/image11.emf"/><Relationship Id="rId98" Type="http://schemas.openxmlformats.org/officeDocument/2006/relationships/image" Target="../media/image34.png"/><Relationship Id="rId3"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6D1F37E-5464-40BF-8372-5FDA5155305A}"/>
              </a:ext>
            </a:extLst>
          </p:cNvPr>
          <p:cNvGrpSpPr/>
          <p:nvPr/>
        </p:nvGrpSpPr>
        <p:grpSpPr>
          <a:xfrm>
            <a:off x="22413812" y="21164365"/>
            <a:ext cx="9701686" cy="5831068"/>
            <a:chOff x="22413812" y="21088165"/>
            <a:chExt cx="9701686" cy="5831068"/>
          </a:xfrm>
        </p:grpSpPr>
        <p:pic>
          <p:nvPicPr>
            <p:cNvPr id="23" name="Picture 22">
              <a:extLst>
                <a:ext uri="{FF2B5EF4-FFF2-40B4-BE49-F238E27FC236}">
                  <a16:creationId xmlns:a16="http://schemas.microsoft.com/office/drawing/2014/main" id="{8959BD33-54E9-469C-B40F-3485A8B5B66A}"/>
                </a:ext>
              </a:extLst>
            </p:cNvPr>
            <p:cNvPicPr>
              <a:picLocks noChangeAspect="1"/>
            </p:cNvPicPr>
            <p:nvPr/>
          </p:nvPicPr>
          <p:blipFill>
            <a:blip r:embed="rId8"/>
            <a:stretch>
              <a:fillRect/>
            </a:stretch>
          </p:blipFill>
          <p:spPr>
            <a:xfrm>
              <a:off x="22451912" y="21088165"/>
              <a:ext cx="9663586" cy="5831068"/>
            </a:xfrm>
            <a:prstGeom prst="rect">
              <a:avLst/>
            </a:prstGeom>
          </p:spPr>
        </p:pic>
        <p:sp>
          <p:nvSpPr>
            <p:cNvPr id="24" name="Rectangle 23">
              <a:extLst>
                <a:ext uri="{FF2B5EF4-FFF2-40B4-BE49-F238E27FC236}">
                  <a16:creationId xmlns:a16="http://schemas.microsoft.com/office/drawing/2014/main" id="{8046C68F-5F72-486E-9638-C5AE3785D984}"/>
                </a:ext>
              </a:extLst>
            </p:cNvPr>
            <p:cNvSpPr/>
            <p:nvPr/>
          </p:nvSpPr>
          <p:spPr>
            <a:xfrm>
              <a:off x="22413812" y="24829685"/>
              <a:ext cx="699258" cy="846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4" name="Picture 123"/>
          <p:cNvPicPr>
            <a:picLocks noChangeAspect="1"/>
          </p:cNvPicPr>
          <p:nvPr/>
        </p:nvPicPr>
        <p:blipFill>
          <a:blip r:embed="rId9"/>
          <a:stretch>
            <a:fillRect/>
          </a:stretch>
        </p:blipFill>
        <p:spPr>
          <a:xfrm>
            <a:off x="34065302" y="16684018"/>
            <a:ext cx="8553733" cy="4607474"/>
          </a:xfrm>
          <a:prstGeom prst="rect">
            <a:avLst/>
          </a:prstGeom>
        </p:spPr>
      </p:pic>
      <p:pic>
        <p:nvPicPr>
          <p:cNvPr id="122" name="Picture 121"/>
          <p:cNvPicPr>
            <a:picLocks noChangeAspect="1"/>
          </p:cNvPicPr>
          <p:nvPr/>
        </p:nvPicPr>
        <p:blipFill>
          <a:blip r:embed="rId10"/>
          <a:stretch>
            <a:fillRect/>
          </a:stretch>
        </p:blipFill>
        <p:spPr>
          <a:xfrm>
            <a:off x="33959743" y="10041385"/>
            <a:ext cx="9084406" cy="4983297"/>
          </a:xfrm>
          <a:prstGeom prst="rect">
            <a:avLst/>
          </a:prstGeom>
        </p:spPr>
      </p:pic>
      <p:sp>
        <p:nvSpPr>
          <p:cNvPr id="882" name="Text Placeholder 38 2">
            <a:extLst>
              <a:ext uri="{FF2B5EF4-FFF2-40B4-BE49-F238E27FC236}">
                <a16:creationId xmlns:a16="http://schemas.microsoft.com/office/drawing/2014/main" id="{0D751D32-DBB0-4E68-AE91-EB2FBB08022C}"/>
              </a:ext>
            </a:extLst>
          </p:cNvPr>
          <p:cNvSpPr txBox="1">
            <a:spLocks/>
          </p:cNvSpPr>
          <p:nvPr/>
        </p:nvSpPr>
        <p:spPr>
          <a:xfrm>
            <a:off x="22182703" y="18816006"/>
            <a:ext cx="10560049" cy="927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Computational Question:</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Convergence rate analysis: How fast is the proposed algorithm?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For clever step sizes, it is very fast!</a:t>
            </a: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r>
              <a:rPr lang="en-US" sz="3600" b="1" dirty="0">
                <a:latin typeface="Arial" panose="020B0604020202020204" pitchFamily="34" charset="0"/>
                <a:cs typeface="Arial" panose="020B0604020202020204" pitchFamily="34" charset="0"/>
              </a:rPr>
              <a:t>Converging to Statistical error:	</a:t>
            </a:r>
          </a:p>
        </p:txBody>
      </p:sp>
      <p:sp>
        <p:nvSpPr>
          <p:cNvPr id="39" name="Text Placeholder 38 1"/>
          <p:cNvSpPr>
            <a:spLocks noGrp="1"/>
          </p:cNvSpPr>
          <p:nvPr>
            <p:ph type="body" sz="quarter" idx="21"/>
          </p:nvPr>
        </p:nvSpPr>
        <p:spPr>
          <a:xfrm>
            <a:off x="11236721" y="18634558"/>
            <a:ext cx="10560049" cy="8131435"/>
          </a:xfrm>
        </p:spPr>
        <p:txBody>
          <a:bodyPr/>
          <a:lstStyle/>
          <a:p>
            <a:endParaRPr lang="en-US" dirty="0"/>
          </a:p>
          <a:p>
            <a:endParaRPr lang="en-US" dirty="0"/>
          </a:p>
          <a:p>
            <a:endParaRPr lang="en-US" dirty="0"/>
          </a:p>
          <a:p>
            <a:endParaRPr lang="en-US" dirty="0"/>
          </a:p>
          <a:p>
            <a:endParaRPr lang="en-US" sz="105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Projected gradient descent: with clever step sizes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Projection can be computed efficiently in many cases [3, 4] </a:t>
            </a:r>
          </a:p>
        </p:txBody>
      </p:sp>
      <p:sp>
        <p:nvSpPr>
          <p:cNvPr id="485" name="Text Placeholder 38 2">
            <a:extLst>
              <a:ext uri="{FF2B5EF4-FFF2-40B4-BE49-F238E27FC236}">
                <a16:creationId xmlns:a16="http://schemas.microsoft.com/office/drawing/2014/main" id="{334F9717-5291-4505-ABDB-949A90DB2EE6}"/>
              </a:ext>
            </a:extLst>
          </p:cNvPr>
          <p:cNvSpPr txBox="1">
            <a:spLocks/>
          </p:cNvSpPr>
          <p:nvPr/>
        </p:nvSpPr>
        <p:spPr>
          <a:xfrm>
            <a:off x="21918354" y="6240279"/>
            <a:ext cx="10560049" cy="1199095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a:latin typeface="Arial" panose="020B0604020202020204" pitchFamily="34" charset="0"/>
                <a:cs typeface="Arial" panose="020B0604020202020204" pitchFamily="34" charset="0"/>
              </a:rPr>
              <a:t>Statistical Questions:</a:t>
            </a:r>
          </a:p>
          <a:p>
            <a:pPr marL="342900" indent="-342900">
              <a:buFont typeface="Arial" panose="020B0604020202020204" pitchFamily="34" charset="0"/>
              <a:buChar char="•"/>
            </a:pPr>
            <a:r>
              <a:rPr lang="en-US" sz="2600" b="1" dirty="0">
                <a:latin typeface="Arial" panose="020B0604020202020204" pitchFamily="34" charset="0"/>
                <a:cs typeface="Arial" panose="020B0604020202020204" pitchFamily="34" charset="0"/>
              </a:rPr>
              <a:t>Sample Complexity:</a:t>
            </a:r>
            <a:r>
              <a:rPr lang="en-US" sz="2600" dirty="0">
                <a:latin typeface="Arial" panose="020B0604020202020204" pitchFamily="34" charset="0"/>
                <a:cs typeface="Arial" panose="020B0604020202020204" pitchFamily="34" charset="0"/>
              </a:rPr>
              <a:t> How many samples are necessary in each class to recover the true parameters?</a:t>
            </a:r>
          </a:p>
          <a:p>
            <a:pPr marL="342900" indent="-342900">
              <a:buFont typeface="Arial" panose="020B0604020202020204" pitchFamily="34" charset="0"/>
              <a:buChar char="•"/>
            </a:pPr>
            <a:r>
              <a:rPr lang="en-US" sz="2600" b="1" dirty="0">
                <a:latin typeface="Arial" panose="020B0604020202020204" pitchFamily="34" charset="0"/>
                <a:cs typeface="Arial" panose="020B0604020202020204" pitchFamily="34" charset="0"/>
              </a:rPr>
              <a:t>Error bound:</a:t>
            </a:r>
            <a:r>
              <a:rPr lang="en-US" sz="2600" dirty="0">
                <a:latin typeface="Arial" panose="020B0604020202020204" pitchFamily="34" charset="0"/>
                <a:cs typeface="Arial" panose="020B0604020202020204" pitchFamily="34" charset="0"/>
              </a:rPr>
              <a:t> What is the upper bound of estimation error? </a:t>
            </a:r>
          </a:p>
          <a:p>
            <a:endParaRPr lang="en-US" sz="10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General Case:</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Sparsity Example:</a:t>
            </a:r>
          </a:p>
          <a:p>
            <a:endParaRPr lang="en-US" sz="3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6" name="Text Placeholder 35 1"/>
          <p:cNvSpPr>
            <a:spLocks noGrp="1"/>
          </p:cNvSpPr>
          <p:nvPr>
            <p:ph type="body" sz="quarter" idx="10"/>
          </p:nvPr>
        </p:nvSpPr>
        <p:spPr>
          <a:xfrm>
            <a:off x="527049" y="6021370"/>
            <a:ext cx="10196513" cy="1803548"/>
          </a:xfrm>
        </p:spPr>
        <p:txBody>
          <a:bodyPr/>
          <a:lstStyle/>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How different sub-type of a cancer respond to a treatment?</a:t>
            </a:r>
          </a:p>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What predictors are important in each group?</a:t>
            </a:r>
          </a:p>
          <a:p>
            <a:endParaRPr lang="en-US" dirty="0">
              <a:latin typeface="Arial" panose="020B0604020202020204" pitchFamily="34" charset="0"/>
              <a:cs typeface="Arial" panose="020B0604020202020204" pitchFamily="34" charset="0"/>
            </a:endParaRPr>
          </a:p>
        </p:txBody>
      </p:sp>
      <p:sp>
        <p:nvSpPr>
          <p:cNvPr id="37" name="Text Placeholder 36"/>
          <p:cNvSpPr>
            <a:spLocks noGrp="1"/>
          </p:cNvSpPr>
          <p:nvPr>
            <p:ph type="body" sz="quarter" idx="11"/>
          </p:nvPr>
        </p:nvSpPr>
        <p:spPr>
          <a:xfrm>
            <a:off x="494406" y="5166713"/>
            <a:ext cx="10196513"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r>
              <a:rPr lang="en-US" sz="4800" dirty="0"/>
              <a:t>Motivation</a:t>
            </a:r>
          </a:p>
        </p:txBody>
      </p:sp>
      <p:sp>
        <p:nvSpPr>
          <p:cNvPr id="38" name="Text Placeholder 37"/>
          <p:cNvSpPr>
            <a:spLocks noGrp="1"/>
          </p:cNvSpPr>
          <p:nvPr>
            <p:ph type="body" sz="quarter" idx="20"/>
          </p:nvPr>
        </p:nvSpPr>
        <p:spPr>
          <a:xfrm>
            <a:off x="457766" y="13383318"/>
            <a:ext cx="10210799" cy="92332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p>
            <a:r>
              <a:rPr lang="en-US" sz="4800" dirty="0"/>
              <a:t>Introduction</a:t>
            </a:r>
          </a:p>
        </p:txBody>
      </p:sp>
      <p:sp>
        <p:nvSpPr>
          <p:cNvPr id="40" name="Text Placeholder 39 1"/>
          <p:cNvSpPr>
            <a:spLocks noGrp="1"/>
          </p:cNvSpPr>
          <p:nvPr>
            <p:ph type="body" sz="quarter" idx="22"/>
          </p:nvPr>
        </p:nvSpPr>
        <p:spPr>
          <a:xfrm>
            <a:off x="11242178" y="17736171"/>
            <a:ext cx="10717439"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p>
            <a:r>
              <a:rPr lang="en-US" sz="4800" dirty="0"/>
              <a:t>Optimization Algorithm</a:t>
            </a:r>
          </a:p>
        </p:txBody>
      </p:sp>
      <p:sp>
        <p:nvSpPr>
          <p:cNvPr id="43" name="Text Placeholder 42"/>
          <p:cNvSpPr>
            <a:spLocks noGrp="1"/>
          </p:cNvSpPr>
          <p:nvPr>
            <p:ph type="body" sz="quarter" idx="25"/>
          </p:nvPr>
        </p:nvSpPr>
        <p:spPr>
          <a:xfrm>
            <a:off x="33121407" y="5165894"/>
            <a:ext cx="10236393"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p>
            <a:r>
              <a:rPr lang="en-US" sz="4800" dirty="0"/>
              <a:t>Synthetic Experiment</a:t>
            </a:r>
          </a:p>
        </p:txBody>
      </p:sp>
      <mc:AlternateContent xmlns:mc="http://schemas.openxmlformats.org/markup-compatibility/2006">
        <mc:Choice xmlns:a14="http://schemas.microsoft.com/office/drawing/2010/main" Requires="a14">
          <p:sp>
            <p:nvSpPr>
              <p:cNvPr id="44" name="Text Placeholder 43"/>
              <p:cNvSpPr>
                <a:spLocks noGrp="1"/>
              </p:cNvSpPr>
              <p:nvPr>
                <p:ph type="body" sz="quarter" idx="26"/>
              </p:nvPr>
            </p:nvSpPr>
            <p:spPr>
              <a:xfrm>
                <a:off x="33185099" y="6021370"/>
                <a:ext cx="10201275" cy="11476261"/>
              </a:xfrm>
            </p:spPr>
            <p:txBody>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Set </a:t>
                </a:r>
                <a14:m>
                  <m:oMath xmlns:m="http://schemas.openxmlformats.org/officeDocument/2006/math">
                    <m:r>
                      <a:rPr lang="en-US" sz="2800" i="1" dirty="0" smtClean="0">
                        <a:latin typeface="Cambria Math" panose="02040503050406030204" pitchFamily="18" charset="0"/>
                        <a:cs typeface="Arial" panose="020B0604020202020204" pitchFamily="34" charset="0"/>
                      </a:rPr>
                      <m:t>𝑝</m:t>
                    </m:r>
                    <m:r>
                      <a:rPr lang="en-US" sz="2800" i="1" dirty="0" smtClean="0">
                        <a:latin typeface="Cambria Math" panose="02040503050406030204" pitchFamily="18" charset="0"/>
                        <a:cs typeface="Arial" panose="020B0604020202020204" pitchFamily="34" charset="0"/>
                      </a:rPr>
                      <m:t>=</m:t>
                    </m:r>
                    <m:r>
                      <a:rPr lang="en-US" sz="2800" i="1" dirty="0" smtClean="0">
                        <a:latin typeface="Cambria Math" panose="02040503050406030204" pitchFamily="18" charset="0"/>
                        <a:cs typeface="Arial" panose="020B0604020202020204" pitchFamily="34" charset="0"/>
                      </a:rPr>
                      <m:t>100</m:t>
                    </m:r>
                    <m:r>
                      <a:rPr lang="en-US" sz="2800" i="1" dirty="0" smtClean="0">
                        <a:latin typeface="Cambria Math" panose="02040503050406030204" pitchFamily="18" charset="0"/>
                        <a:cs typeface="Arial" panose="020B0604020202020204" pitchFamily="34" charset="0"/>
                      </a:rPr>
                      <m:t>, </m:t>
                    </m:r>
                    <m:r>
                      <a:rPr lang="en-US" sz="2800" i="1" dirty="0" smtClean="0">
                        <a:latin typeface="Cambria Math" panose="02040503050406030204" pitchFamily="18" charset="0"/>
                        <a:cs typeface="Arial" panose="020B0604020202020204" pitchFamily="34" charset="0"/>
                      </a:rPr>
                      <m:t>𝐺</m:t>
                    </m:r>
                    <m:r>
                      <a:rPr lang="en-US" sz="2800" i="1" dirty="0" smtClean="0">
                        <a:latin typeface="Cambria Math" panose="02040503050406030204" pitchFamily="18" charset="0"/>
                        <a:cs typeface="Arial" panose="020B0604020202020204" pitchFamily="34" charset="0"/>
                      </a:rPr>
                      <m:t>=</m:t>
                    </m:r>
                    <m:r>
                      <a:rPr lang="en-US" sz="2800" i="1" dirty="0" smtClean="0">
                        <a:latin typeface="Cambria Math" panose="02040503050406030204" pitchFamily="18" charset="0"/>
                        <a:cs typeface="Arial" panose="020B0604020202020204" pitchFamily="34" charset="0"/>
                      </a:rPr>
                      <m:t>10</m:t>
                    </m:r>
                    <m:r>
                      <a:rPr lang="en-US" sz="2800" b="0" i="0" dirty="0" smtClean="0">
                        <a:latin typeface="Cambria Math" panose="02040503050406030204" pitchFamily="18" charset="0"/>
                        <a:cs typeface="Arial" panose="020B0604020202020204" pitchFamily="34" charset="0"/>
                      </a:rPr>
                      <m:t>, </m:t>
                    </m:r>
                    <m:r>
                      <m:rPr>
                        <m:sty m:val="p"/>
                      </m:rPr>
                      <a:rPr lang="en-US" sz="2800" b="0" i="0" dirty="0" smtClean="0">
                        <a:latin typeface="Cambria Math" panose="02040503050406030204" pitchFamily="18" charset="0"/>
                        <a:cs typeface="Arial" panose="020B0604020202020204" pitchFamily="34" charset="0"/>
                      </a:rPr>
                      <m:t>and</m:t>
                    </m:r>
                    <m:r>
                      <a:rPr lang="en-US" sz="2800" i="1" dirty="0" smtClean="0">
                        <a:latin typeface="Cambria Math" panose="02040503050406030204" pitchFamily="18" charset="0"/>
                        <a:cs typeface="Arial" panose="020B0604020202020204" pitchFamily="34" charset="0"/>
                      </a:rPr>
                      <m:t> </m:t>
                    </m:r>
                    <m:sSub>
                      <m:sSubPr>
                        <m:ctrlPr>
                          <a:rPr lang="en-US" sz="2800" i="1" dirty="0" err="1" smtClean="0">
                            <a:latin typeface="Cambria Math" panose="02040503050406030204" pitchFamily="18" charset="0"/>
                            <a:cs typeface="Arial" panose="020B0604020202020204" pitchFamily="34" charset="0"/>
                          </a:rPr>
                        </m:ctrlPr>
                      </m:sSubPr>
                      <m:e>
                        <m:r>
                          <a:rPr lang="en-US" sz="2800" i="1" dirty="0" err="1" smtClean="0">
                            <a:latin typeface="Cambria Math" panose="02040503050406030204" pitchFamily="18" charset="0"/>
                            <a:cs typeface="Arial" panose="020B0604020202020204" pitchFamily="34" charset="0"/>
                          </a:rPr>
                          <m:t>𝑠</m:t>
                        </m:r>
                      </m:e>
                      <m:sub>
                        <m:r>
                          <a:rPr lang="en-US" sz="2800" i="1" dirty="0" err="1" smtClean="0">
                            <a:latin typeface="Cambria Math" panose="02040503050406030204" pitchFamily="18" charset="0"/>
                            <a:cs typeface="Arial" panose="020B0604020202020204" pitchFamily="34" charset="0"/>
                          </a:rPr>
                          <m:t>𝑔</m:t>
                        </m:r>
                      </m:sub>
                    </m:sSub>
                    <m:r>
                      <a:rPr lang="en-US" sz="2800" i="1" dirty="0" smtClean="0">
                        <a:latin typeface="Cambria Math" panose="02040503050406030204" pitchFamily="18" charset="0"/>
                        <a:cs typeface="Arial" panose="020B0604020202020204" pitchFamily="34" charset="0"/>
                      </a:rPr>
                      <m:t>=</m:t>
                    </m:r>
                    <m:r>
                      <a:rPr lang="en-US" sz="2800" i="1" dirty="0">
                        <a:latin typeface="Cambria Math" panose="02040503050406030204" pitchFamily="18" charset="0"/>
                        <a:cs typeface="Arial" panose="020B0604020202020204" pitchFamily="34" charset="0"/>
                      </a:rPr>
                      <m:t>10</m:t>
                    </m:r>
                  </m:oMath>
                </a14:m>
                <a:r>
                  <a:rPr lang="en-US" sz="28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Dense </a:t>
                </a:r>
                <a14:m>
                  <m:oMath xmlns:m="http://schemas.openxmlformats.org/officeDocument/2006/math">
                    <m:sSub>
                      <m:sSubPr>
                        <m:ctrlPr>
                          <a:rPr lang="en-US" sz="2800" dirty="0"/>
                        </m:ctrlPr>
                      </m:sSubPr>
                      <m:e>
                        <m:r>
                          <a:rPr lang="en-US" sz="2800" dirty="0"/>
                          <m:t>𝛽</m:t>
                        </m:r>
                      </m:e>
                      <m:sub>
                        <m:r>
                          <a:rPr lang="en-US" sz="2800" dirty="0"/>
                          <m:t>0</m:t>
                        </m:r>
                      </m:sub>
                    </m:sSub>
                  </m:oMath>
                </a14:m>
                <a:r>
                  <a:rPr lang="en-US" sz="2800" dirty="0">
                    <a:latin typeface="Arial" panose="020B0604020202020204" pitchFamily="34" charset="0"/>
                    <a:cs typeface="Arial" panose="020B0604020202020204" pitchFamily="34" charset="0"/>
                  </a:rPr>
                  <a:t> with </a:t>
                </a:r>
                <a14:m>
                  <m:oMath xmlns:m="http://schemas.openxmlformats.org/officeDocument/2006/math">
                    <m:r>
                      <a:rPr lang="en-US" sz="2800"/>
                      <m:t>|</m:t>
                    </m:r>
                    <m:func>
                      <m:funcPr>
                        <m:ctrlPr>
                          <a:rPr lang="en-US" sz="2800"/>
                        </m:ctrlPr>
                      </m:funcPr>
                      <m:fName>
                        <m:r>
                          <m:rPr>
                            <m:sty m:val="p"/>
                          </m:rPr>
                          <a:rPr lang="en-US" sz="2800"/>
                          <m:t>supp</m:t>
                        </m:r>
                      </m:fName>
                      <m:e>
                        <m:sSub>
                          <m:sSubPr>
                            <m:ctrlPr>
                              <a:rPr lang="en-US" sz="2800"/>
                            </m:ctrlPr>
                          </m:sSubPr>
                          <m:e>
                            <m:r>
                              <a:rPr lang="en-US" sz="2800"/>
                              <m:t>𝛽</m:t>
                            </m:r>
                          </m:e>
                          <m:sub>
                            <m:r>
                              <a:rPr lang="en-US" sz="2800"/>
                              <m:t>0</m:t>
                            </m:r>
                          </m:sub>
                        </m:sSub>
                        <m:r>
                          <a:rPr lang="en-US" sz="2800"/>
                          <m:t>|=</m:t>
                        </m:r>
                        <m:r>
                          <a:rPr lang="en-US" sz="2800"/>
                          <m:t>𝑝</m:t>
                        </m:r>
                      </m:e>
                    </m:func>
                  </m:oMath>
                </a14:m>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m:ctrlPr>
                      </m:sSubPr>
                      <m:e>
                        <m:r>
                          <a:rPr lang="en-US" sz="2800"/>
                          <m:t>𝑛</m:t>
                        </m:r>
                      </m:e>
                      <m:sub>
                        <m:r>
                          <a:rPr lang="en-US" sz="2800"/>
                          <m:t>𝑔</m:t>
                        </m:r>
                      </m:sub>
                    </m:sSub>
                    <m:r>
                      <a:rPr lang="en-US" sz="2800"/>
                      <m:t>=</m:t>
                    </m:r>
                    <m:r>
                      <a:rPr lang="en-US" sz="2800"/>
                      <m:t>60</m:t>
                    </m:r>
                  </m:oMath>
                </a14:m>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Nonzero entries of </a:t>
                </a:r>
                <a14:m>
                  <m:oMath xmlns:m="http://schemas.openxmlformats.org/officeDocument/2006/math">
                    <m:sSub>
                      <m:sSubPr>
                        <m:ctrlPr>
                          <a:rPr lang="en-US" sz="2800"/>
                        </m:ctrlPr>
                      </m:sSubPr>
                      <m:e>
                        <m:r>
                          <a:rPr lang="en-US" sz="2800"/>
                          <m:t>𝛽</m:t>
                        </m:r>
                      </m:e>
                      <m:sub>
                        <m:r>
                          <a:rPr lang="en-US" sz="2800"/>
                          <m:t>𝑔</m:t>
                        </m:r>
                      </m:sub>
                    </m:sSub>
                  </m:oMath>
                </a14:m>
                <a:r>
                  <a:rPr lang="en-US" sz="2800" dirty="0">
                    <a:latin typeface="Arial" panose="020B0604020202020204" pitchFamily="34" charset="0"/>
                    <a:cs typeface="Arial" panose="020B0604020202020204" pitchFamily="34" charset="0"/>
                  </a:rPr>
                  <a:t> are generated with </a:t>
                </a:r>
                <a14:m>
                  <m:oMath xmlns:m="http://schemas.openxmlformats.org/officeDocument/2006/math">
                    <m:r>
                      <a:rPr lang="en-US" sz="2800"/>
                      <m:t>𝑁</m:t>
                    </m:r>
                    <m:r>
                      <a:rPr lang="en-US" sz="2800"/>
                      <m:t>(</m:t>
                    </m:r>
                    <m:r>
                      <a:rPr lang="en-US" sz="2800"/>
                      <m:t>0</m:t>
                    </m:r>
                    <m:r>
                      <a:rPr lang="en-US" sz="2800"/>
                      <m:t>,</m:t>
                    </m:r>
                    <m:r>
                      <a:rPr lang="en-US" sz="2800"/>
                      <m:t>1</m:t>
                    </m:r>
                    <m:r>
                      <a:rPr lang="en-US" sz="2800"/>
                      <m:t>)</m:t>
                    </m:r>
                  </m:oMath>
                </a14:m>
                <a:r>
                  <a:rPr lang="en-US" sz="2800" dirty="0">
                    <a:latin typeface="Arial" panose="020B0604020202020204" pitchFamily="34" charset="0"/>
                    <a:cs typeface="Arial" panose="020B0604020202020204" pitchFamily="34" charset="0"/>
                  </a:rPr>
                  <a:t> and nonzero supports are picked uniformly at random. </a:t>
                </a:r>
              </a:p>
              <a:p>
                <a:pPr marL="342900" indent="-342900">
                  <a:buFont typeface="Arial" panose="020B0604020202020204" pitchFamily="34" charset="0"/>
                  <a:buChar char="•"/>
                </a:pPr>
                <a14:m>
                  <m:oMath xmlns:m="http://schemas.openxmlformats.org/officeDocument/2006/math">
                    <m:sSub>
                      <m:sSubPr>
                        <m:ctrlPr>
                          <a:rPr lang="en-US" sz="2800"/>
                        </m:ctrlPr>
                      </m:sSubPr>
                      <m:e>
                        <m:r>
                          <a:rPr lang="en-US" sz="2800"/>
                          <m:t>𝐱</m:t>
                        </m:r>
                      </m:e>
                      <m:sub>
                        <m:r>
                          <a:rPr lang="en-US" sz="2800"/>
                          <m:t>𝑔𝑖</m:t>
                        </m:r>
                      </m:sub>
                    </m:sSub>
                    <m:r>
                      <a:rPr lang="en-US" sz="2800"/>
                      <m:t>~ </m:t>
                    </m:r>
                    <m:r>
                      <a:rPr lang="en-US" sz="2800"/>
                      <m:t>𝑁</m:t>
                    </m:r>
                    <m:d>
                      <m:dPr>
                        <m:ctrlPr>
                          <a:rPr lang="en-US" sz="2800"/>
                        </m:ctrlPr>
                      </m:dPr>
                      <m:e>
                        <m:r>
                          <a:rPr lang="en-US" sz="2800"/>
                          <m:t>0</m:t>
                        </m:r>
                        <m:r>
                          <a:rPr lang="en-US" sz="2800"/>
                          <m:t>, </m:t>
                        </m:r>
                        <m:r>
                          <a:rPr lang="en-US" sz="2800"/>
                          <m:t>𝐼</m:t>
                        </m:r>
                      </m:e>
                    </m:d>
                  </m:oMath>
                </a14:m>
                <a:r>
                  <a:rPr lang="en-US" sz="2800" dirty="0">
                    <a:latin typeface="Arial" panose="020B0604020202020204" pitchFamily="34" charset="0"/>
                    <a:cs typeface="Arial" panose="020B0604020202020204" pitchFamily="34" charset="0"/>
                  </a:rPr>
                  <a:t> and we first noiseless case </a:t>
                </a:r>
                <a14:m>
                  <m:oMath xmlns:m="http://schemas.openxmlformats.org/officeDocument/2006/math">
                    <m:sSub>
                      <m:sSubPr>
                        <m:ctrlPr>
                          <a:rPr lang="en-US" sz="2800"/>
                        </m:ctrlPr>
                      </m:sSubPr>
                      <m:e>
                        <m:r>
                          <a:rPr lang="en-US" sz="2800"/>
                          <m:t>𝑦</m:t>
                        </m:r>
                      </m:e>
                      <m:sub>
                        <m:r>
                          <a:rPr lang="en-US" sz="2800"/>
                          <m:t>𝑔𝑖</m:t>
                        </m:r>
                      </m:sub>
                    </m:sSub>
                    <m:r>
                      <a:rPr lang="en-US" sz="2800"/>
                      <m:t>=</m:t>
                    </m:r>
                    <m:sSubSup>
                      <m:sSubSupPr>
                        <m:ctrlPr>
                          <a:rPr lang="en-US" sz="2800"/>
                        </m:ctrlPr>
                      </m:sSubSupPr>
                      <m:e>
                        <m:r>
                          <a:rPr lang="en-US" sz="2800"/>
                          <m:t>𝐱</m:t>
                        </m:r>
                      </m:e>
                      <m:sub>
                        <m:r>
                          <a:rPr lang="en-US" sz="2800"/>
                          <m:t>𝑔𝑖</m:t>
                        </m:r>
                      </m:sub>
                      <m:sup>
                        <m:r>
                          <a:rPr lang="en-US" sz="2800"/>
                          <m:t>𝑇</m:t>
                        </m:r>
                      </m:sup>
                    </m:sSubSup>
                    <m:r>
                      <a:rPr lang="en-US" sz="2800"/>
                      <m:t>(</m:t>
                    </m:r>
                    <m:sSub>
                      <m:sSubPr>
                        <m:ctrlPr>
                          <a:rPr lang="en-US" sz="2800"/>
                        </m:ctrlPr>
                      </m:sSubPr>
                      <m:e>
                        <m:sSub>
                          <m:sSubPr>
                            <m:ctrlPr>
                              <a:rPr lang="en-US" sz="2800"/>
                            </m:ctrlPr>
                          </m:sSubPr>
                          <m:e>
                            <m:r>
                              <a:rPr lang="en-US" sz="2800"/>
                              <m:t>𝛽</m:t>
                            </m:r>
                          </m:e>
                          <m:sub>
                            <m:r>
                              <a:rPr lang="en-US" sz="2800"/>
                              <m:t>0</m:t>
                            </m:r>
                          </m:sub>
                        </m:sSub>
                        <m:r>
                          <a:rPr lang="en-US" sz="2800"/>
                          <m:t>+</m:t>
                        </m:r>
                        <m:r>
                          <a:rPr lang="en-US" sz="2800"/>
                          <m:t>𝛽</m:t>
                        </m:r>
                      </m:e>
                      <m:sub>
                        <m:r>
                          <a:rPr lang="en-US" sz="2800"/>
                          <m:t>𝑔</m:t>
                        </m:r>
                      </m:sub>
                    </m:sSub>
                  </m:oMath>
                </a14:m>
                <a:r>
                  <a:rPr lang="en-US" sz="28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Set learning rates to </a:t>
                </a:r>
                <a14:m>
                  <m:oMath xmlns:m="http://schemas.openxmlformats.org/officeDocument/2006/math">
                    <m:sSub>
                      <m:sSubPr>
                        <m:ctrlPr>
                          <a:rPr lang="en-US" sz="2800"/>
                        </m:ctrlPr>
                      </m:sSubPr>
                      <m:e>
                        <m:r>
                          <a:rPr lang="en-US" sz="2800"/>
                          <m:t>𝜇</m:t>
                        </m:r>
                      </m:e>
                      <m:sub>
                        <m:r>
                          <a:rPr lang="en-US" sz="2800"/>
                          <m:t>0</m:t>
                        </m:r>
                      </m:sub>
                    </m:sSub>
                    <m:r>
                      <a:rPr lang="en-US" sz="2800"/>
                      <m:t>=</m:t>
                    </m:r>
                    <m:r>
                      <a:rPr lang="en-US" sz="2800"/>
                      <m:t>1</m:t>
                    </m:r>
                    <m:r>
                      <a:rPr lang="en-US" sz="2800"/>
                      <m:t>/</m:t>
                    </m:r>
                    <m:rad>
                      <m:radPr>
                        <m:degHide m:val="on"/>
                        <m:ctrlPr>
                          <a:rPr lang="en-US" sz="2800"/>
                        </m:ctrlPr>
                      </m:radPr>
                      <m:deg/>
                      <m:e>
                        <m:r>
                          <a:rPr lang="en-US" sz="2800"/>
                          <m:t>𝑛</m:t>
                        </m:r>
                      </m:e>
                    </m:rad>
                  </m:oMath>
                </a14:m>
                <a:r>
                  <a:rPr lang="en-US" sz="2800" dirty="0">
                    <a:latin typeface="Arial" panose="020B0604020202020204" pitchFamily="34" charset="0"/>
                    <a:cs typeface="Arial" panose="020B0604020202020204" pitchFamily="34" charset="0"/>
                  </a:rPr>
                  <a:t> and </a:t>
                </a:r>
                <a14:m>
                  <m:oMath xmlns:m="http://schemas.openxmlformats.org/officeDocument/2006/math">
                    <m:sSub>
                      <m:sSubPr>
                        <m:ctrlPr>
                          <a:rPr lang="en-US" sz="2800"/>
                        </m:ctrlPr>
                      </m:sSubPr>
                      <m:e>
                        <m:r>
                          <a:rPr lang="en-US" sz="2800"/>
                          <m:t>𝜇</m:t>
                        </m:r>
                      </m:e>
                      <m:sub>
                        <m:r>
                          <a:rPr lang="en-US" sz="2800"/>
                          <m:t>𝑔</m:t>
                        </m:r>
                      </m:sub>
                    </m:sSub>
                    <m:r>
                      <a:rPr lang="en-US" sz="2800"/>
                      <m:t>=</m:t>
                    </m:r>
                    <m:r>
                      <a:rPr lang="en-US" sz="2800"/>
                      <m:t>1</m:t>
                    </m:r>
                    <m:r>
                      <a:rPr lang="en-US" sz="2800"/>
                      <m:t>/</m:t>
                    </m:r>
                    <m:rad>
                      <m:radPr>
                        <m:degHide m:val="on"/>
                        <m:ctrlPr>
                          <a:rPr lang="en-US" sz="2800"/>
                        </m:ctrlPr>
                      </m:radPr>
                      <m:deg/>
                      <m:e>
                        <m:r>
                          <a:rPr lang="en-US" sz="2800"/>
                          <m:t>𝑛</m:t>
                        </m:r>
                        <m:sSub>
                          <m:sSubPr>
                            <m:ctrlPr>
                              <a:rPr lang="en-US" sz="2800"/>
                            </m:ctrlPr>
                          </m:sSubPr>
                          <m:e>
                            <m:r>
                              <a:rPr lang="en-US" sz="2800"/>
                              <m:t>𝑛</m:t>
                            </m:r>
                          </m:e>
                          <m:sub>
                            <m:r>
                              <a:rPr lang="en-US" sz="2800"/>
                              <m:t>𝑔</m:t>
                            </m:r>
                          </m:sub>
                        </m:sSub>
                      </m:e>
                    </m:rad>
                  </m:oMath>
                </a14:m>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Next, add noise to one group </a:t>
                </a:r>
                <a14:m>
                  <m:oMath xmlns:m="http://schemas.openxmlformats.org/officeDocument/2006/math">
                    <m:sSub>
                      <m:sSubPr>
                        <m:ctrlPr>
                          <a:rPr lang="en-US" sz="2800"/>
                        </m:ctrlPr>
                      </m:sSubPr>
                      <m:e>
                        <m:r>
                          <a:rPr lang="en-US" sz="2800"/>
                          <m:t>𝑦</m:t>
                        </m:r>
                      </m:e>
                      <m:sub>
                        <m:r>
                          <a:rPr lang="en-US" sz="2800"/>
                          <m:t>1</m:t>
                        </m:r>
                        <m:r>
                          <a:rPr lang="en-US" sz="2800"/>
                          <m:t>𝑖</m:t>
                        </m:r>
                      </m:sub>
                    </m:sSub>
                    <m:r>
                      <a:rPr lang="en-US" sz="2800"/>
                      <m:t>=</m:t>
                    </m:r>
                    <m:sSubSup>
                      <m:sSubSupPr>
                        <m:ctrlPr>
                          <a:rPr lang="en-US" sz="2800"/>
                        </m:ctrlPr>
                      </m:sSubSupPr>
                      <m:e>
                        <m:r>
                          <a:rPr lang="en-US" sz="2800"/>
                          <m:t>𝐱</m:t>
                        </m:r>
                      </m:e>
                      <m:sub>
                        <m:r>
                          <a:rPr lang="en-US" sz="2800"/>
                          <m:t>1</m:t>
                        </m:r>
                        <m:r>
                          <a:rPr lang="en-US" sz="2800"/>
                          <m:t>𝑖</m:t>
                        </m:r>
                      </m:sub>
                      <m:sup>
                        <m:r>
                          <a:rPr lang="en-US" sz="2800"/>
                          <m:t>𝑇</m:t>
                        </m:r>
                      </m:sup>
                    </m:sSubSup>
                    <m:sSub>
                      <m:sSubPr>
                        <m:ctrlPr>
                          <a:rPr lang="en-US" sz="2800"/>
                        </m:ctrlPr>
                      </m:sSubPr>
                      <m:e>
                        <m:sSub>
                          <m:sSubPr>
                            <m:ctrlPr>
                              <a:rPr lang="en-US" sz="2800"/>
                            </m:ctrlPr>
                          </m:sSubPr>
                          <m:e>
                            <m:r>
                              <a:rPr lang="en-US" sz="2800"/>
                              <m:t>(</m:t>
                            </m:r>
                            <m:r>
                              <a:rPr lang="en-US" sz="2800"/>
                              <m:t>𝛽</m:t>
                            </m:r>
                          </m:e>
                          <m:sub>
                            <m:r>
                              <a:rPr lang="en-US" sz="2800"/>
                              <m:t>0</m:t>
                            </m:r>
                          </m:sub>
                        </m:sSub>
                        <m:r>
                          <a:rPr lang="en-US" sz="2800"/>
                          <m:t>+</m:t>
                        </m:r>
                        <m:r>
                          <a:rPr lang="en-US" sz="2800"/>
                          <m:t>𝛽</m:t>
                        </m:r>
                      </m:e>
                      <m:sub>
                        <m:r>
                          <a:rPr lang="en-US" sz="2800"/>
                          <m:t>1</m:t>
                        </m:r>
                      </m:sub>
                    </m:sSub>
                    <m:r>
                      <a:rPr lang="en-US" sz="2800"/>
                      <m:t>)+</m:t>
                    </m:r>
                    <m:sSub>
                      <m:sSubPr>
                        <m:ctrlPr>
                          <a:rPr lang="en-US" sz="2800"/>
                        </m:ctrlPr>
                      </m:sSubPr>
                      <m:e>
                        <m:r>
                          <a:rPr lang="en-US" sz="2800"/>
                          <m:t>𝜔</m:t>
                        </m:r>
                      </m:e>
                      <m:sub>
                        <m:r>
                          <a:rPr lang="en-US" sz="2800"/>
                          <m:t>1</m:t>
                        </m:r>
                        <m:r>
                          <a:rPr lang="en-US" sz="2800"/>
                          <m:t>𝑖</m:t>
                        </m:r>
                      </m:sub>
                    </m:sSub>
                  </m:oMath>
                </a14:m>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Next, in the noiseless case increase samples to </a:t>
                </a:r>
                <a14:m>
                  <m:oMath xmlns:m="http://schemas.openxmlformats.org/officeDocument/2006/math">
                    <m:sSub>
                      <m:sSubPr>
                        <m:ctrlPr>
                          <a:rPr lang="en-US" sz="2800">
                            <a:latin typeface="Arial" panose="020B0604020202020204" pitchFamily="34" charset="0"/>
                            <a:cs typeface="Arial" panose="020B0604020202020204" pitchFamily="34" charset="0"/>
                          </a:rPr>
                        </m:ctrlPr>
                      </m:sSubPr>
                      <m:e>
                        <m:r>
                          <a:rPr lang="en-US" sz="2800">
                            <a:latin typeface="Arial" panose="020B0604020202020204" pitchFamily="34" charset="0"/>
                            <a:cs typeface="Arial" panose="020B0604020202020204" pitchFamily="34" charset="0"/>
                          </a:rPr>
                          <m:t>𝑛</m:t>
                        </m:r>
                      </m:e>
                      <m:sub>
                        <m:r>
                          <a:rPr lang="en-US" sz="2800">
                            <a:latin typeface="Arial" panose="020B0604020202020204" pitchFamily="34" charset="0"/>
                            <a:cs typeface="Arial" panose="020B0604020202020204" pitchFamily="34" charset="0"/>
                          </a:rPr>
                          <m:t>𝑔</m:t>
                        </m:r>
                      </m:sub>
                    </m:sSub>
                    <m:r>
                      <a:rPr lang="en-US" sz="2800">
                        <a:latin typeface="Arial" panose="020B0604020202020204" pitchFamily="34" charset="0"/>
                        <a:cs typeface="Arial" panose="020B0604020202020204" pitchFamily="34" charset="0"/>
                      </a:rPr>
                      <m:t>=</m:t>
                    </m:r>
                    <m:r>
                      <a:rPr lang="en-US" sz="2800">
                        <a:latin typeface="Arial" panose="020B0604020202020204" pitchFamily="34" charset="0"/>
                        <a:cs typeface="Arial" panose="020B0604020202020204" pitchFamily="34" charset="0"/>
                      </a:rPr>
                      <m:t>150</m:t>
                    </m:r>
                  </m:oMath>
                </a14:m>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Next, in the noiseless case set </a:t>
                </a:r>
                <a14:m>
                  <m:oMath xmlns:m="http://schemas.openxmlformats.org/officeDocument/2006/math">
                    <m:r>
                      <a:rPr lang="en-US" sz="2800">
                        <a:latin typeface="Arial" panose="020B0604020202020204" pitchFamily="34" charset="0"/>
                        <a:cs typeface="Arial" panose="020B0604020202020204" pitchFamily="34" charset="0"/>
                      </a:rPr>
                      <m:t>𝑝</m:t>
                    </m:r>
                    <m:r>
                      <a:rPr lang="en-US" sz="2800">
                        <a:latin typeface="Arial" panose="020B0604020202020204" pitchFamily="34" charset="0"/>
                        <a:cs typeface="Arial" panose="020B0604020202020204" pitchFamily="34" charset="0"/>
                      </a:rPr>
                      <m:t>=</m:t>
                    </m:r>
                    <m:r>
                      <a:rPr lang="en-US" sz="2800">
                        <a:latin typeface="Arial" panose="020B0604020202020204" pitchFamily="34" charset="0"/>
                        <a:cs typeface="Arial" panose="020B0604020202020204" pitchFamily="34" charset="0"/>
                      </a:rPr>
                      <m:t>1000</m:t>
                    </m:r>
                  </m:oMath>
                </a14:m>
                <a:r>
                  <a:rPr lang="en-US" sz="2800" dirty="0">
                    <a:latin typeface="Arial" panose="020B0604020202020204" pitchFamily="34" charset="0"/>
                    <a:cs typeface="Arial" panose="020B0604020202020204" pitchFamily="34" charset="0"/>
                  </a:rPr>
                  <a:t>, </a:t>
                </a:r>
                <a14:m>
                  <m:oMath xmlns:m="http://schemas.openxmlformats.org/officeDocument/2006/math">
                    <m:r>
                      <a:rPr lang="en-US" sz="2800">
                        <a:latin typeface="Arial" panose="020B0604020202020204" pitchFamily="34" charset="0"/>
                        <a:cs typeface="Arial" panose="020B0604020202020204" pitchFamily="34" charset="0"/>
                      </a:rPr>
                      <m:t>𝐺</m:t>
                    </m:r>
                    <m:r>
                      <a:rPr lang="en-US" sz="2800">
                        <a:latin typeface="Arial" panose="020B0604020202020204" pitchFamily="34" charset="0"/>
                        <a:cs typeface="Arial" panose="020B0604020202020204" pitchFamily="34" charset="0"/>
                      </a:rPr>
                      <m:t>=</m:t>
                    </m:r>
                    <m:r>
                      <a:rPr lang="en-US" sz="2800">
                        <a:latin typeface="Arial" panose="020B0604020202020204" pitchFamily="34" charset="0"/>
                        <a:cs typeface="Arial" panose="020B0604020202020204" pitchFamily="34" charset="0"/>
                      </a:rPr>
                      <m:t>100</m:t>
                    </m:r>
                  </m:oMath>
                </a14:m>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b="0" i="0" smtClean="0">
                            <a:latin typeface="Cambria Math" panose="02040503050406030204" pitchFamily="18" charset="0"/>
                            <a:cs typeface="Arial" panose="020B0604020202020204" pitchFamily="34" charset="0"/>
                          </a:rPr>
                        </m:ctrlPr>
                      </m:sSubPr>
                      <m:e>
                        <m:r>
                          <a:rPr lang="en-US" sz="2800">
                            <a:latin typeface="Arial" panose="020B0604020202020204" pitchFamily="34" charset="0"/>
                            <a:cs typeface="Arial" panose="020B0604020202020204" pitchFamily="34" charset="0"/>
                          </a:rPr>
                          <m:t>𝑠</m:t>
                        </m:r>
                      </m:e>
                      <m:sub>
                        <m:r>
                          <m:rPr>
                            <m:sty m:val="p"/>
                          </m:rPr>
                          <a:rPr lang="en-US" sz="2800" b="0" i="0" smtClean="0">
                            <a:latin typeface="Cambria Math" panose="02040503050406030204" pitchFamily="18" charset="0"/>
                            <a:cs typeface="Arial" panose="020B0604020202020204" pitchFamily="34" charset="0"/>
                          </a:rPr>
                          <m:t>g</m:t>
                        </m:r>
                      </m:sub>
                    </m:sSub>
                    <m:r>
                      <a:rPr lang="en-US" sz="2800">
                        <a:latin typeface="Arial" panose="020B0604020202020204" pitchFamily="34" charset="0"/>
                        <a:cs typeface="Arial" panose="020B0604020202020204" pitchFamily="34" charset="0"/>
                      </a:rPr>
                      <m:t>=</m:t>
                    </m:r>
                    <m:r>
                      <a:rPr lang="en-US" sz="2800">
                        <a:latin typeface="Arial" panose="020B0604020202020204" pitchFamily="34" charset="0"/>
                        <a:cs typeface="Arial" panose="020B0604020202020204" pitchFamily="34" charset="0"/>
                      </a:rPr>
                      <m:t>10</m:t>
                    </m:r>
                    <m:r>
                      <a:rPr lang="en-US" sz="2800" i="1">
                        <a:latin typeface="Arial" panose="020B0604020202020204" pitchFamily="34" charset="0"/>
                        <a:cs typeface="Arial" panose="020B0604020202020204" pitchFamily="34" charset="0"/>
                      </a:rPr>
                      <m:t>, </m:t>
                    </m:r>
                  </m:oMath>
                </a14:m>
                <a:endParaRPr lang="en-US" sz="2800" dirty="0">
                  <a:latin typeface="Arial" panose="020B0604020202020204" pitchFamily="34" charset="0"/>
                  <a:cs typeface="Arial" panose="020B0604020202020204" pitchFamily="34" charset="0"/>
                </a:endParaRPr>
              </a:p>
              <a:p>
                <a:r>
                  <a:rPr lang="en-US" sz="2800" dirty="0">
                    <a:latin typeface="Cambria Math" panose="02040503050406030204" pitchFamily="18" charset="0"/>
                    <a:cs typeface="Arial" panose="020B0604020202020204" pitchFamily="34" charset="0"/>
                  </a:rPr>
                  <a:t> </a:t>
                </a:r>
                <a14:m>
                  <m:oMath xmlns:m="http://schemas.openxmlformats.org/officeDocument/2006/math">
                    <m:sSub>
                      <m:sSubPr>
                        <m:ctrlPr>
                          <a:rPr lang="en-US" sz="2800">
                            <a:latin typeface="Cambria Math" panose="02040503050406030204" pitchFamily="18" charset="0"/>
                            <a:cs typeface="Arial" panose="020B0604020202020204" pitchFamily="34" charset="0"/>
                          </a:rPr>
                        </m:ctrlPr>
                      </m:sSubPr>
                      <m:e>
                        <m:r>
                          <a:rPr lang="en-US" sz="2800">
                            <a:latin typeface="Cambria Math" panose="02040503050406030204" pitchFamily="18" charset="0"/>
                            <a:cs typeface="Arial" panose="020B0604020202020204" pitchFamily="34" charset="0"/>
                          </a:rPr>
                          <m:t>𝑠</m:t>
                        </m:r>
                      </m:e>
                      <m:sub>
                        <m:r>
                          <a:rPr lang="en-US" sz="2800">
                            <a:latin typeface="Cambria Math" panose="02040503050406030204" pitchFamily="18" charset="0"/>
                            <a:cs typeface="Arial" panose="020B0604020202020204" pitchFamily="34" charset="0"/>
                          </a:rPr>
                          <m:t>0</m:t>
                        </m:r>
                      </m:sub>
                    </m:sSub>
                    <m:r>
                      <a:rPr lang="en-US" sz="2800">
                        <a:latin typeface="Cambria Math" panose="02040503050406030204" pitchFamily="18" charset="0"/>
                        <a:cs typeface="Arial" panose="020B0604020202020204" pitchFamily="34" charset="0"/>
                      </a:rPr>
                      <m:t>=</m:t>
                    </m:r>
                    <m:r>
                      <a:rPr lang="en-US" sz="2800">
                        <a:latin typeface="Cambria Math" panose="02040503050406030204" pitchFamily="18" charset="0"/>
                        <a:cs typeface="Arial" panose="020B0604020202020204" pitchFamily="34" charset="0"/>
                      </a:rPr>
                      <m:t>100</m:t>
                    </m:r>
                    <m:r>
                      <a:rPr lang="en-US" sz="2800">
                        <a:latin typeface="Cambria Math" panose="02040503050406030204" pitchFamily="18" charset="0"/>
                        <a:cs typeface="Arial" panose="020B0604020202020204" pitchFamily="34" charset="0"/>
                      </a:rPr>
                      <m:t>, </m:t>
                    </m:r>
                    <m:r>
                      <m:rPr>
                        <m:sty m:val="p"/>
                      </m:rPr>
                      <a:rPr lang="en-US" sz="2800">
                        <a:latin typeface="Cambria Math" panose="02040503050406030204" pitchFamily="18" charset="0"/>
                        <a:cs typeface="Arial" panose="020B0604020202020204" pitchFamily="34" charset="0"/>
                      </a:rPr>
                      <m:t>and</m:t>
                    </m:r>
                    <m:r>
                      <a:rPr lang="en-US" sz="2800">
                        <a:latin typeface="Cambria Math" panose="02040503050406030204" pitchFamily="18" charset="0"/>
                        <a:cs typeface="Arial" panose="020B0604020202020204" pitchFamily="34" charset="0"/>
                      </a:rPr>
                      <m:t> </m:t>
                    </m:r>
                    <m:sSub>
                      <m:sSubPr>
                        <m:ctrlPr>
                          <a:rPr lang="en-US" sz="2800">
                            <a:latin typeface="Cambria Math" panose="02040503050406030204" pitchFamily="18" charset="0"/>
                            <a:cs typeface="Arial" panose="020B0604020202020204" pitchFamily="34" charset="0"/>
                          </a:rPr>
                        </m:ctrlPr>
                      </m:sSubPr>
                      <m:e>
                        <m:r>
                          <a:rPr lang="en-US" sz="2800">
                            <a:latin typeface="Cambria Math" panose="02040503050406030204" pitchFamily="18" charset="0"/>
                            <a:cs typeface="Arial" panose="020B0604020202020204" pitchFamily="34" charset="0"/>
                          </a:rPr>
                          <m:t>𝑛</m:t>
                        </m:r>
                      </m:e>
                      <m:sub>
                        <m:r>
                          <a:rPr lang="en-US" sz="2800">
                            <a:latin typeface="Cambria Math" panose="02040503050406030204" pitchFamily="18" charset="0"/>
                            <a:cs typeface="Arial" panose="020B0604020202020204" pitchFamily="34" charset="0"/>
                          </a:rPr>
                          <m:t>𝑔</m:t>
                        </m:r>
                      </m:sub>
                    </m:sSub>
                    <m:r>
                      <a:rPr lang="en-US" sz="2800">
                        <a:latin typeface="Cambria Math" panose="02040503050406030204" pitchFamily="18" charset="0"/>
                        <a:cs typeface="Arial" panose="020B0604020202020204" pitchFamily="34" charset="0"/>
                      </a:rPr>
                      <m:t>=</m:t>
                    </m:r>
                    <m:r>
                      <a:rPr lang="en-US" sz="2800">
                        <a:latin typeface="Cambria Math" panose="02040503050406030204" pitchFamily="18" charset="0"/>
                        <a:cs typeface="Arial" panose="020B0604020202020204" pitchFamily="34" charset="0"/>
                      </a:rPr>
                      <m:t>150</m:t>
                    </m:r>
                  </m:oMath>
                </a14:m>
                <a:endParaRPr lang="en-US" sz="2800" dirty="0">
                  <a:latin typeface="Cambria Math" panose="02040503050406030204" pitchFamily="18" charset="0"/>
                  <a:cs typeface="Arial" panose="020B0604020202020204" pitchFamily="34" charset="0"/>
                </a:endParaRPr>
              </a:p>
              <a:p>
                <a:endParaRPr lang="en-US" dirty="0"/>
              </a:p>
            </p:txBody>
          </p:sp>
        </mc:Choice>
        <mc:Fallback>
          <p:sp>
            <p:nvSpPr>
              <p:cNvPr id="44" name="Text Placeholder 43"/>
              <p:cNvSpPr>
                <a:spLocks noGrp="1" noRot="1" noChangeAspect="1" noMove="1" noResize="1" noEditPoints="1" noAdjustHandles="1" noChangeArrowheads="1" noChangeShapeType="1" noTextEdit="1"/>
              </p:cNvSpPr>
              <p:nvPr>
                <p:ph type="body" sz="quarter" idx="26"/>
              </p:nvPr>
            </p:nvSpPr>
            <p:spPr>
              <a:xfrm>
                <a:off x="33185099" y="6021370"/>
                <a:ext cx="10201275" cy="11476261"/>
              </a:xfrm>
              <a:blipFill>
                <a:blip r:embed="rId11"/>
                <a:stretch>
                  <a:fillRect/>
                </a:stretch>
              </a:blipFill>
            </p:spPr>
            <p:txBody>
              <a:bodyPr/>
              <a:lstStyle/>
              <a:p>
                <a:r>
                  <a:rPr lang="en-US">
                    <a:noFill/>
                  </a:rPr>
                  <a:t> </a:t>
                </a:r>
              </a:p>
            </p:txBody>
          </p:sp>
        </mc:Fallback>
      </mc:AlternateContent>
      <p:sp>
        <p:nvSpPr>
          <p:cNvPr id="47" name="Text Placeholder 46"/>
          <p:cNvSpPr>
            <a:spLocks noGrp="1"/>
          </p:cNvSpPr>
          <p:nvPr>
            <p:ph type="body" sz="quarter" idx="29"/>
          </p:nvPr>
        </p:nvSpPr>
        <p:spPr>
          <a:xfrm>
            <a:off x="33153840" y="29337614"/>
            <a:ext cx="10201275" cy="92332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p>
            <a:r>
              <a:rPr lang="en-US" sz="4800" dirty="0"/>
              <a:t>Acknowledgements</a:t>
            </a:r>
          </a:p>
        </p:txBody>
      </p:sp>
      <p:sp>
        <p:nvSpPr>
          <p:cNvPr id="48" name="Text Placeholder 47"/>
          <p:cNvSpPr>
            <a:spLocks noGrp="1"/>
          </p:cNvSpPr>
          <p:nvPr>
            <p:ph type="body" sz="quarter" idx="30"/>
          </p:nvPr>
        </p:nvSpPr>
        <p:spPr>
          <a:xfrm>
            <a:off x="33121407" y="30127577"/>
            <a:ext cx="10201275" cy="1615805"/>
          </a:xfrm>
        </p:spPr>
        <p:txBody>
          <a:bodyPr/>
          <a:lstStyle/>
          <a:p>
            <a:r>
              <a:rPr lang="en-US" dirty="0">
                <a:latin typeface="Arial" panose="020B0604020202020204" pitchFamily="34" charset="0"/>
                <a:cs typeface="Arial" panose="020B0604020202020204" pitchFamily="34" charset="0"/>
              </a:rPr>
              <a:t>The research was supported by NSF grants IIS-1447566, IIS-1422557, CCF-1451986, CNS-1314560, IIS-0953274, IIS-1029711, and by NASA grant NNX12AQ39A.</a:t>
            </a:r>
          </a:p>
        </p:txBody>
      </p:sp>
      <p:sp>
        <p:nvSpPr>
          <p:cNvPr id="49" name="Text Placeholder 48"/>
          <p:cNvSpPr>
            <a:spLocks noGrp="1"/>
          </p:cNvSpPr>
          <p:nvPr>
            <p:ph type="body" sz="quarter" idx="96"/>
          </p:nvPr>
        </p:nvSpPr>
        <p:spPr>
          <a:xfrm>
            <a:off x="472362" y="14222001"/>
            <a:ext cx="10201275" cy="7466637"/>
          </a:xfrm>
        </p:spPr>
        <p:txBody>
          <a:bodyPr/>
          <a:lstStyle/>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Regression on a fixed number of pre-specified groups G.</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Middle ground between two extremes</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Individual per-group regression:</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One overall-group regression: </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The regression coefficients may vary sparsely between groups.</a:t>
            </a:r>
          </a:p>
          <a:p>
            <a:pPr marL="457200" indent="-457200">
              <a:buFont typeface="Arial" panose="020B0604020202020204" pitchFamily="34" charset="0"/>
              <a:buChar char="•"/>
            </a:pPr>
            <a:endParaRPr lang="en-US" sz="26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Parameter = shared component + individual per group component</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Efficiently learn the shared component from the pooled data. </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Learn individual parameters for each group.</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High dimensional setting:</a:t>
            </a:r>
          </a:p>
          <a:p>
            <a:pPr marL="45720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Parameters are structured [2, 5, 6], e.g., norms. </a:t>
            </a:r>
          </a:p>
          <a:p>
            <a:pPr marL="457200" indent="-457200">
              <a:buFont typeface="Arial" panose="020B0604020202020204" pitchFamily="34" charset="0"/>
              <a:buChar char="•"/>
            </a:pPr>
            <a:endParaRPr lang="en-US" sz="2600" dirty="0">
              <a:solidFill>
                <a:schemeClr val="accent1">
                  <a:lumMod val="50000"/>
                </a:schemeClr>
              </a:solidFill>
              <a:latin typeface="Arial" panose="020B0604020202020204" pitchFamily="34" charset="0"/>
              <a:cs typeface="Arial" panose="020B0604020202020204" pitchFamily="34" charset="0"/>
            </a:endParaRPr>
          </a:p>
          <a:p>
            <a:endParaRPr lang="en-US" dirty="0"/>
          </a:p>
          <a:p>
            <a:endParaRPr lang="en-US" dirty="0"/>
          </a:p>
        </p:txBody>
      </p:sp>
      <p:sp>
        <p:nvSpPr>
          <p:cNvPr id="52" name="Text Placeholder 51"/>
          <p:cNvSpPr>
            <a:spLocks noGrp="1"/>
          </p:cNvSpPr>
          <p:nvPr>
            <p:ph type="body" sz="quarter" idx="185"/>
          </p:nvPr>
        </p:nvSpPr>
        <p:spPr>
          <a:xfrm>
            <a:off x="10172700" y="277058"/>
            <a:ext cx="23863105" cy="1280160"/>
          </a:xfrm>
        </p:spPr>
        <p:txBody>
          <a:bodyPr>
            <a:noAutofit/>
          </a:bodyPr>
          <a:lstStyle/>
          <a:p>
            <a:r>
              <a:rPr lang="en-US" sz="8000" dirty="0"/>
              <a:t>Data Enrichment: Multi-task Learning in High Dimension </a:t>
            </a:r>
          </a:p>
          <a:p>
            <a:r>
              <a:rPr lang="en-US" sz="8000" dirty="0"/>
              <a:t>with Theoretical Guarantees</a:t>
            </a:r>
          </a:p>
        </p:txBody>
      </p:sp>
      <p:grpSp>
        <p:nvGrpSpPr>
          <p:cNvPr id="274" name="Group 273">
            <a:extLst>
              <a:ext uri="{FF2B5EF4-FFF2-40B4-BE49-F238E27FC236}">
                <a16:creationId xmlns:a16="http://schemas.microsoft.com/office/drawing/2014/main" id="{3ECD0039-F90E-4BFF-92AE-D716082AB5EB}"/>
              </a:ext>
            </a:extLst>
          </p:cNvPr>
          <p:cNvGrpSpPr/>
          <p:nvPr/>
        </p:nvGrpSpPr>
        <p:grpSpPr>
          <a:xfrm>
            <a:off x="1279126" y="7425813"/>
            <a:ext cx="8849924" cy="4395187"/>
            <a:chOff x="3963936" y="1349078"/>
            <a:chExt cx="6111784" cy="3097636"/>
          </a:xfrm>
        </p:grpSpPr>
        <p:grpSp>
          <p:nvGrpSpPr>
            <p:cNvPr id="275" name="Group 274">
              <a:extLst>
                <a:ext uri="{FF2B5EF4-FFF2-40B4-BE49-F238E27FC236}">
                  <a16:creationId xmlns:a16="http://schemas.microsoft.com/office/drawing/2014/main" id="{CD6FC50C-0406-4A59-A54C-21EEDAC7AFEF}"/>
                </a:ext>
              </a:extLst>
            </p:cNvPr>
            <p:cNvGrpSpPr/>
            <p:nvPr/>
          </p:nvGrpSpPr>
          <p:grpSpPr>
            <a:xfrm>
              <a:off x="5044731" y="1738300"/>
              <a:ext cx="4293682" cy="2708414"/>
              <a:chOff x="5685803" y="974853"/>
              <a:chExt cx="4293680" cy="2708415"/>
            </a:xfrm>
          </p:grpSpPr>
          <p:sp>
            <p:nvSpPr>
              <p:cNvPr id="289" name="Rectangle 288">
                <a:extLst>
                  <a:ext uri="{FF2B5EF4-FFF2-40B4-BE49-F238E27FC236}">
                    <a16:creationId xmlns:a16="http://schemas.microsoft.com/office/drawing/2014/main" id="{59E33764-51D7-4071-90CB-7D18E6C0CF25}"/>
                  </a:ext>
                </a:extLst>
              </p:cNvPr>
              <p:cNvSpPr/>
              <p:nvPr/>
            </p:nvSpPr>
            <p:spPr>
              <a:xfrm>
                <a:off x="5685803" y="125315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0" name="Rectangle 289">
                <a:extLst>
                  <a:ext uri="{FF2B5EF4-FFF2-40B4-BE49-F238E27FC236}">
                    <a16:creationId xmlns:a16="http://schemas.microsoft.com/office/drawing/2014/main" id="{454D906F-3F66-4617-88DF-E8C0DAF1A2CB}"/>
                  </a:ext>
                </a:extLst>
              </p:cNvPr>
              <p:cNvSpPr/>
              <p:nvPr/>
            </p:nvSpPr>
            <p:spPr>
              <a:xfrm>
                <a:off x="5954158" y="1253154"/>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1" name="Rectangle 290">
                <a:extLst>
                  <a:ext uri="{FF2B5EF4-FFF2-40B4-BE49-F238E27FC236}">
                    <a16:creationId xmlns:a16="http://schemas.microsoft.com/office/drawing/2014/main" id="{A81454CC-8CB1-4313-8C26-B8EA33EA0F34}"/>
                  </a:ext>
                </a:extLst>
              </p:cNvPr>
              <p:cNvSpPr/>
              <p:nvPr/>
            </p:nvSpPr>
            <p:spPr>
              <a:xfrm>
                <a:off x="5685803" y="979826"/>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2" name="Rectangle 291">
                <a:extLst>
                  <a:ext uri="{FF2B5EF4-FFF2-40B4-BE49-F238E27FC236}">
                    <a16:creationId xmlns:a16="http://schemas.microsoft.com/office/drawing/2014/main" id="{326E380C-1C95-4FCB-8051-760E643A685C}"/>
                  </a:ext>
                </a:extLst>
              </p:cNvPr>
              <p:cNvSpPr/>
              <p:nvPr/>
            </p:nvSpPr>
            <p:spPr>
              <a:xfrm>
                <a:off x="5954158" y="97982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3" name="Rectangle 292">
                <a:extLst>
                  <a:ext uri="{FF2B5EF4-FFF2-40B4-BE49-F238E27FC236}">
                    <a16:creationId xmlns:a16="http://schemas.microsoft.com/office/drawing/2014/main" id="{42E9F525-5C44-4970-83E2-E72A05B981BB}"/>
                  </a:ext>
                </a:extLst>
              </p:cNvPr>
              <p:cNvSpPr/>
              <p:nvPr/>
            </p:nvSpPr>
            <p:spPr>
              <a:xfrm>
                <a:off x="6490868" y="125315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4" name="Rectangle 293">
                <a:extLst>
                  <a:ext uri="{FF2B5EF4-FFF2-40B4-BE49-F238E27FC236}">
                    <a16:creationId xmlns:a16="http://schemas.microsoft.com/office/drawing/2014/main" id="{1D97D9EF-87A4-4733-82A1-E3843D8DBCDD}"/>
                  </a:ext>
                </a:extLst>
              </p:cNvPr>
              <p:cNvSpPr/>
              <p:nvPr/>
            </p:nvSpPr>
            <p:spPr>
              <a:xfrm>
                <a:off x="6490868" y="979826"/>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5" name="Rectangle 294">
                <a:extLst>
                  <a:ext uri="{FF2B5EF4-FFF2-40B4-BE49-F238E27FC236}">
                    <a16:creationId xmlns:a16="http://schemas.microsoft.com/office/drawing/2014/main" id="{0D11DE8F-79F4-4165-8ACD-11C4D6D852B6}"/>
                  </a:ext>
                </a:extLst>
              </p:cNvPr>
              <p:cNvSpPr/>
              <p:nvPr/>
            </p:nvSpPr>
            <p:spPr>
              <a:xfrm>
                <a:off x="5685803" y="1794837"/>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6" name="Rectangle 295">
                <a:extLst>
                  <a:ext uri="{FF2B5EF4-FFF2-40B4-BE49-F238E27FC236}">
                    <a16:creationId xmlns:a16="http://schemas.microsoft.com/office/drawing/2014/main" id="{0D2CC502-10E7-41E8-8CBB-2F0C54F8CCD4}"/>
                  </a:ext>
                </a:extLst>
              </p:cNvPr>
              <p:cNvSpPr/>
              <p:nvPr/>
            </p:nvSpPr>
            <p:spPr>
              <a:xfrm>
                <a:off x="5954158" y="179483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7" name="Rectangle 296">
                <a:extLst>
                  <a:ext uri="{FF2B5EF4-FFF2-40B4-BE49-F238E27FC236}">
                    <a16:creationId xmlns:a16="http://schemas.microsoft.com/office/drawing/2014/main" id="{E22EF41F-944C-4AEA-961C-BE1494F3E24D}"/>
                  </a:ext>
                </a:extLst>
              </p:cNvPr>
              <p:cNvSpPr/>
              <p:nvPr/>
            </p:nvSpPr>
            <p:spPr>
              <a:xfrm>
                <a:off x="5685803" y="1521509"/>
                <a:ext cx="268355" cy="268355"/>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8" name="Rectangle 297">
                <a:extLst>
                  <a:ext uri="{FF2B5EF4-FFF2-40B4-BE49-F238E27FC236}">
                    <a16:creationId xmlns:a16="http://schemas.microsoft.com/office/drawing/2014/main" id="{84A6DA88-076C-42E6-BF54-BEAE8A3D2EA9}"/>
                  </a:ext>
                </a:extLst>
              </p:cNvPr>
              <p:cNvSpPr/>
              <p:nvPr/>
            </p:nvSpPr>
            <p:spPr>
              <a:xfrm>
                <a:off x="5954158" y="152150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9" name="Rectangle 298">
                <a:extLst>
                  <a:ext uri="{FF2B5EF4-FFF2-40B4-BE49-F238E27FC236}">
                    <a16:creationId xmlns:a16="http://schemas.microsoft.com/office/drawing/2014/main" id="{C51A1742-8E72-4777-9C16-990D9A59F0B9}"/>
                  </a:ext>
                </a:extLst>
              </p:cNvPr>
              <p:cNvSpPr/>
              <p:nvPr/>
            </p:nvSpPr>
            <p:spPr>
              <a:xfrm>
                <a:off x="6490868" y="1799810"/>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0" name="Rectangle 299">
                <a:extLst>
                  <a:ext uri="{FF2B5EF4-FFF2-40B4-BE49-F238E27FC236}">
                    <a16:creationId xmlns:a16="http://schemas.microsoft.com/office/drawing/2014/main" id="{F5B95B87-154A-4CFD-B040-A1632CD4EF23}"/>
                  </a:ext>
                </a:extLst>
              </p:cNvPr>
              <p:cNvSpPr/>
              <p:nvPr/>
            </p:nvSpPr>
            <p:spPr>
              <a:xfrm>
                <a:off x="6490868" y="1521509"/>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1" name="Rectangle 300">
                <a:extLst>
                  <a:ext uri="{FF2B5EF4-FFF2-40B4-BE49-F238E27FC236}">
                    <a16:creationId xmlns:a16="http://schemas.microsoft.com/office/drawing/2014/main" id="{438DFC6C-4B7A-4994-BD0F-21DC1AC58C20}"/>
                  </a:ext>
                </a:extLst>
              </p:cNvPr>
              <p:cNvSpPr/>
              <p:nvPr/>
            </p:nvSpPr>
            <p:spPr>
              <a:xfrm>
                <a:off x="7027578" y="125315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2" name="Rectangle 301">
                <a:extLst>
                  <a:ext uri="{FF2B5EF4-FFF2-40B4-BE49-F238E27FC236}">
                    <a16:creationId xmlns:a16="http://schemas.microsoft.com/office/drawing/2014/main" id="{2E12CE66-766A-40C8-A9A2-BA7846C217B8}"/>
                  </a:ext>
                </a:extLst>
              </p:cNvPr>
              <p:cNvSpPr/>
              <p:nvPr/>
            </p:nvSpPr>
            <p:spPr>
              <a:xfrm>
                <a:off x="7027578" y="97982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3" name="Rectangle 302">
                <a:extLst>
                  <a:ext uri="{FF2B5EF4-FFF2-40B4-BE49-F238E27FC236}">
                    <a16:creationId xmlns:a16="http://schemas.microsoft.com/office/drawing/2014/main" id="{C3CF5581-FF90-4742-809E-B92365DC04F7}"/>
                  </a:ext>
                </a:extLst>
              </p:cNvPr>
              <p:cNvSpPr/>
              <p:nvPr/>
            </p:nvSpPr>
            <p:spPr>
              <a:xfrm>
                <a:off x="7295933" y="1253154"/>
                <a:ext cx="268355" cy="26835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Rectangle 303">
                <a:extLst>
                  <a:ext uri="{FF2B5EF4-FFF2-40B4-BE49-F238E27FC236}">
                    <a16:creationId xmlns:a16="http://schemas.microsoft.com/office/drawing/2014/main" id="{24178E16-6BB6-4213-BFE8-AE4CF063178A}"/>
                  </a:ext>
                </a:extLst>
              </p:cNvPr>
              <p:cNvSpPr/>
              <p:nvPr/>
            </p:nvSpPr>
            <p:spPr>
              <a:xfrm>
                <a:off x="7564288" y="125315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5" name="Rectangle 304">
                <a:extLst>
                  <a:ext uri="{FF2B5EF4-FFF2-40B4-BE49-F238E27FC236}">
                    <a16:creationId xmlns:a16="http://schemas.microsoft.com/office/drawing/2014/main" id="{083EF6D4-FB0C-4F94-8F60-22918F8AC901}"/>
                  </a:ext>
                </a:extLst>
              </p:cNvPr>
              <p:cNvSpPr/>
              <p:nvPr/>
            </p:nvSpPr>
            <p:spPr>
              <a:xfrm>
                <a:off x="7295933" y="97982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6" name="Rectangle 305">
                <a:extLst>
                  <a:ext uri="{FF2B5EF4-FFF2-40B4-BE49-F238E27FC236}">
                    <a16:creationId xmlns:a16="http://schemas.microsoft.com/office/drawing/2014/main" id="{4E93CCE6-7C16-4542-83D7-8F6AD2C524A3}"/>
                  </a:ext>
                </a:extLst>
              </p:cNvPr>
              <p:cNvSpPr/>
              <p:nvPr/>
            </p:nvSpPr>
            <p:spPr>
              <a:xfrm>
                <a:off x="7564288" y="979826"/>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Rectangle 306">
                <a:extLst>
                  <a:ext uri="{FF2B5EF4-FFF2-40B4-BE49-F238E27FC236}">
                    <a16:creationId xmlns:a16="http://schemas.microsoft.com/office/drawing/2014/main" id="{390C657A-2F67-4EB0-9762-E8C5671AD062}"/>
                  </a:ext>
                </a:extLst>
              </p:cNvPr>
              <p:cNvSpPr/>
              <p:nvPr/>
            </p:nvSpPr>
            <p:spPr>
              <a:xfrm>
                <a:off x="7027578" y="179483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 name="Rectangle 307">
                <a:extLst>
                  <a:ext uri="{FF2B5EF4-FFF2-40B4-BE49-F238E27FC236}">
                    <a16:creationId xmlns:a16="http://schemas.microsoft.com/office/drawing/2014/main" id="{24F7CF33-0C2D-498E-8683-22E9A6E1056A}"/>
                  </a:ext>
                </a:extLst>
              </p:cNvPr>
              <p:cNvSpPr/>
              <p:nvPr/>
            </p:nvSpPr>
            <p:spPr>
              <a:xfrm>
                <a:off x="7027578" y="1521509"/>
                <a:ext cx="268355" cy="2683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9" name="Rectangle 308">
                <a:extLst>
                  <a:ext uri="{FF2B5EF4-FFF2-40B4-BE49-F238E27FC236}">
                    <a16:creationId xmlns:a16="http://schemas.microsoft.com/office/drawing/2014/main" id="{1D8A8C63-6931-4732-B738-0256B654D7E6}"/>
                  </a:ext>
                </a:extLst>
              </p:cNvPr>
              <p:cNvSpPr/>
              <p:nvPr/>
            </p:nvSpPr>
            <p:spPr>
              <a:xfrm>
                <a:off x="7295933" y="1794837"/>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Rectangle 309">
                <a:extLst>
                  <a:ext uri="{FF2B5EF4-FFF2-40B4-BE49-F238E27FC236}">
                    <a16:creationId xmlns:a16="http://schemas.microsoft.com/office/drawing/2014/main" id="{0DDACFD8-DDD1-473A-9231-596CF351EA93}"/>
                  </a:ext>
                </a:extLst>
              </p:cNvPr>
              <p:cNvSpPr/>
              <p:nvPr/>
            </p:nvSpPr>
            <p:spPr>
              <a:xfrm>
                <a:off x="7564288" y="179483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1" name="Rectangle 310">
                <a:extLst>
                  <a:ext uri="{FF2B5EF4-FFF2-40B4-BE49-F238E27FC236}">
                    <a16:creationId xmlns:a16="http://schemas.microsoft.com/office/drawing/2014/main" id="{A78A6735-0369-4FD3-8AF5-6F1A6F48737C}"/>
                  </a:ext>
                </a:extLst>
              </p:cNvPr>
              <p:cNvSpPr/>
              <p:nvPr/>
            </p:nvSpPr>
            <p:spPr>
              <a:xfrm>
                <a:off x="7295933" y="1521509"/>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2" name="Rectangle 311">
                <a:extLst>
                  <a:ext uri="{FF2B5EF4-FFF2-40B4-BE49-F238E27FC236}">
                    <a16:creationId xmlns:a16="http://schemas.microsoft.com/office/drawing/2014/main" id="{6835E518-0831-4DE5-A1DD-0E9EBB95785A}"/>
                  </a:ext>
                </a:extLst>
              </p:cNvPr>
              <p:cNvSpPr/>
              <p:nvPr/>
            </p:nvSpPr>
            <p:spPr>
              <a:xfrm>
                <a:off x="7564288" y="152150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Rectangle 312">
                <a:extLst>
                  <a:ext uri="{FF2B5EF4-FFF2-40B4-BE49-F238E27FC236}">
                    <a16:creationId xmlns:a16="http://schemas.microsoft.com/office/drawing/2014/main" id="{29AF74E2-6275-42AB-BFFD-F1BB34A3DFF4}"/>
                  </a:ext>
                </a:extLst>
              </p:cNvPr>
              <p:cNvSpPr/>
              <p:nvPr/>
            </p:nvSpPr>
            <p:spPr>
              <a:xfrm>
                <a:off x="5685803" y="2331547"/>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4" name="Rectangle 313">
                <a:extLst>
                  <a:ext uri="{FF2B5EF4-FFF2-40B4-BE49-F238E27FC236}">
                    <a16:creationId xmlns:a16="http://schemas.microsoft.com/office/drawing/2014/main" id="{D9A89F3B-DC56-4C13-9D09-E1CE5D4A8B09}"/>
                  </a:ext>
                </a:extLst>
              </p:cNvPr>
              <p:cNvSpPr/>
              <p:nvPr/>
            </p:nvSpPr>
            <p:spPr>
              <a:xfrm>
                <a:off x="5954158" y="233154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5" name="Rectangle 314">
                <a:extLst>
                  <a:ext uri="{FF2B5EF4-FFF2-40B4-BE49-F238E27FC236}">
                    <a16:creationId xmlns:a16="http://schemas.microsoft.com/office/drawing/2014/main" id="{9687C9AA-9953-4E3A-99A5-B7EAD886D11F}"/>
                  </a:ext>
                </a:extLst>
              </p:cNvPr>
              <p:cNvSpPr/>
              <p:nvPr/>
            </p:nvSpPr>
            <p:spPr>
              <a:xfrm>
                <a:off x="5685803" y="205821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6" name="Rectangle 315">
                <a:extLst>
                  <a:ext uri="{FF2B5EF4-FFF2-40B4-BE49-F238E27FC236}">
                    <a16:creationId xmlns:a16="http://schemas.microsoft.com/office/drawing/2014/main" id="{D4E26CF5-ACF1-4B28-BC56-52D2765D5CA2}"/>
                  </a:ext>
                </a:extLst>
              </p:cNvPr>
              <p:cNvSpPr/>
              <p:nvPr/>
            </p:nvSpPr>
            <p:spPr>
              <a:xfrm>
                <a:off x="5954158" y="2058219"/>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7" name="Rectangle 316">
                <a:extLst>
                  <a:ext uri="{FF2B5EF4-FFF2-40B4-BE49-F238E27FC236}">
                    <a16:creationId xmlns:a16="http://schemas.microsoft.com/office/drawing/2014/main" id="{D24FE686-A2B5-497C-BB92-DFB149001402}"/>
                  </a:ext>
                </a:extLst>
              </p:cNvPr>
              <p:cNvSpPr/>
              <p:nvPr/>
            </p:nvSpPr>
            <p:spPr>
              <a:xfrm>
                <a:off x="6490868" y="233154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8" name="Rectangle 317">
                <a:extLst>
                  <a:ext uri="{FF2B5EF4-FFF2-40B4-BE49-F238E27FC236}">
                    <a16:creationId xmlns:a16="http://schemas.microsoft.com/office/drawing/2014/main" id="{36FDAD2E-1354-45D8-ADD5-2A071CF8555E}"/>
                  </a:ext>
                </a:extLst>
              </p:cNvPr>
              <p:cNvSpPr/>
              <p:nvPr/>
            </p:nvSpPr>
            <p:spPr>
              <a:xfrm>
                <a:off x="6490868" y="205821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9" name="Rectangle 318">
                <a:extLst>
                  <a:ext uri="{FF2B5EF4-FFF2-40B4-BE49-F238E27FC236}">
                    <a16:creationId xmlns:a16="http://schemas.microsoft.com/office/drawing/2014/main" id="{A2DBC7BF-4EB8-48A9-A141-C067E848F91E}"/>
                  </a:ext>
                </a:extLst>
              </p:cNvPr>
              <p:cNvSpPr/>
              <p:nvPr/>
            </p:nvSpPr>
            <p:spPr>
              <a:xfrm>
                <a:off x="5685803" y="287323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0" name="Rectangle 319">
                <a:extLst>
                  <a:ext uri="{FF2B5EF4-FFF2-40B4-BE49-F238E27FC236}">
                    <a16:creationId xmlns:a16="http://schemas.microsoft.com/office/drawing/2014/main" id="{5459626C-67A8-41B8-B0AE-193F724A1896}"/>
                  </a:ext>
                </a:extLst>
              </p:cNvPr>
              <p:cNvSpPr/>
              <p:nvPr/>
            </p:nvSpPr>
            <p:spPr>
              <a:xfrm>
                <a:off x="5954158" y="2873230"/>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1" name="Rectangle 320">
                <a:extLst>
                  <a:ext uri="{FF2B5EF4-FFF2-40B4-BE49-F238E27FC236}">
                    <a16:creationId xmlns:a16="http://schemas.microsoft.com/office/drawing/2014/main" id="{30B1360C-77DC-4C73-8E8A-EE9796E064F5}"/>
                  </a:ext>
                </a:extLst>
              </p:cNvPr>
              <p:cNvSpPr/>
              <p:nvPr/>
            </p:nvSpPr>
            <p:spPr>
              <a:xfrm>
                <a:off x="5685803" y="2599902"/>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2" name="Rectangle 321">
                <a:extLst>
                  <a:ext uri="{FF2B5EF4-FFF2-40B4-BE49-F238E27FC236}">
                    <a16:creationId xmlns:a16="http://schemas.microsoft.com/office/drawing/2014/main" id="{246BF35A-7970-4999-B517-636CDEBEE4AA}"/>
                  </a:ext>
                </a:extLst>
              </p:cNvPr>
              <p:cNvSpPr/>
              <p:nvPr/>
            </p:nvSpPr>
            <p:spPr>
              <a:xfrm>
                <a:off x="5954158" y="2599902"/>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3" name="Rectangle 322">
                <a:extLst>
                  <a:ext uri="{FF2B5EF4-FFF2-40B4-BE49-F238E27FC236}">
                    <a16:creationId xmlns:a16="http://schemas.microsoft.com/office/drawing/2014/main" id="{8B589565-ED7B-4EDE-AC20-A547488CD86B}"/>
                  </a:ext>
                </a:extLst>
              </p:cNvPr>
              <p:cNvSpPr/>
              <p:nvPr/>
            </p:nvSpPr>
            <p:spPr>
              <a:xfrm>
                <a:off x="6490868" y="287323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4" name="Rectangle 323">
                <a:extLst>
                  <a:ext uri="{FF2B5EF4-FFF2-40B4-BE49-F238E27FC236}">
                    <a16:creationId xmlns:a16="http://schemas.microsoft.com/office/drawing/2014/main" id="{76225B27-359E-4443-BE96-5EB4D431157A}"/>
                  </a:ext>
                </a:extLst>
              </p:cNvPr>
              <p:cNvSpPr/>
              <p:nvPr/>
            </p:nvSpPr>
            <p:spPr>
              <a:xfrm>
                <a:off x="6490868" y="2609848"/>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5" name="Rectangle 324">
                <a:extLst>
                  <a:ext uri="{FF2B5EF4-FFF2-40B4-BE49-F238E27FC236}">
                    <a16:creationId xmlns:a16="http://schemas.microsoft.com/office/drawing/2014/main" id="{AAFA7F09-EA29-4131-B92C-05E4AD29897C}"/>
                  </a:ext>
                </a:extLst>
              </p:cNvPr>
              <p:cNvSpPr/>
              <p:nvPr/>
            </p:nvSpPr>
            <p:spPr>
              <a:xfrm>
                <a:off x="7027578" y="2331547"/>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6" name="Rectangle 325">
                <a:extLst>
                  <a:ext uri="{FF2B5EF4-FFF2-40B4-BE49-F238E27FC236}">
                    <a16:creationId xmlns:a16="http://schemas.microsoft.com/office/drawing/2014/main" id="{A8F5007D-540D-4E17-BDE4-D2B545E9C773}"/>
                  </a:ext>
                </a:extLst>
              </p:cNvPr>
              <p:cNvSpPr/>
              <p:nvPr/>
            </p:nvSpPr>
            <p:spPr>
              <a:xfrm>
                <a:off x="7027578" y="205821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7" name="Rectangle 326">
                <a:extLst>
                  <a:ext uri="{FF2B5EF4-FFF2-40B4-BE49-F238E27FC236}">
                    <a16:creationId xmlns:a16="http://schemas.microsoft.com/office/drawing/2014/main" id="{31C33D94-E79A-4503-B8DA-D3CAA81C030B}"/>
                  </a:ext>
                </a:extLst>
              </p:cNvPr>
              <p:cNvSpPr/>
              <p:nvPr/>
            </p:nvSpPr>
            <p:spPr>
              <a:xfrm>
                <a:off x="7295933" y="233154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8" name="Rectangle 327">
                <a:extLst>
                  <a:ext uri="{FF2B5EF4-FFF2-40B4-BE49-F238E27FC236}">
                    <a16:creationId xmlns:a16="http://schemas.microsoft.com/office/drawing/2014/main" id="{192F3044-AFFD-47BC-94C2-530A28F8285B}"/>
                  </a:ext>
                </a:extLst>
              </p:cNvPr>
              <p:cNvSpPr/>
              <p:nvPr/>
            </p:nvSpPr>
            <p:spPr>
              <a:xfrm>
                <a:off x="7564288" y="233154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9" name="Rectangle 328">
                <a:extLst>
                  <a:ext uri="{FF2B5EF4-FFF2-40B4-BE49-F238E27FC236}">
                    <a16:creationId xmlns:a16="http://schemas.microsoft.com/office/drawing/2014/main" id="{36A520DB-3B82-405E-8F34-4C4B293DA64F}"/>
                  </a:ext>
                </a:extLst>
              </p:cNvPr>
              <p:cNvSpPr/>
              <p:nvPr/>
            </p:nvSpPr>
            <p:spPr>
              <a:xfrm>
                <a:off x="7295933" y="205821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0" name="Rectangle 329">
                <a:extLst>
                  <a:ext uri="{FF2B5EF4-FFF2-40B4-BE49-F238E27FC236}">
                    <a16:creationId xmlns:a16="http://schemas.microsoft.com/office/drawing/2014/main" id="{2AB8C5B7-BB65-4497-BB7E-2CFF89AA3FEA}"/>
                  </a:ext>
                </a:extLst>
              </p:cNvPr>
              <p:cNvSpPr/>
              <p:nvPr/>
            </p:nvSpPr>
            <p:spPr>
              <a:xfrm>
                <a:off x="7564288" y="2058219"/>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1" name="Rectangle 330">
                <a:extLst>
                  <a:ext uri="{FF2B5EF4-FFF2-40B4-BE49-F238E27FC236}">
                    <a16:creationId xmlns:a16="http://schemas.microsoft.com/office/drawing/2014/main" id="{66B13EF9-E9AD-42FC-BDBA-8C25A7C89F0F}"/>
                  </a:ext>
                </a:extLst>
              </p:cNvPr>
              <p:cNvSpPr/>
              <p:nvPr/>
            </p:nvSpPr>
            <p:spPr>
              <a:xfrm>
                <a:off x="7027578" y="287323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2" name="Rectangle 331">
                <a:extLst>
                  <a:ext uri="{FF2B5EF4-FFF2-40B4-BE49-F238E27FC236}">
                    <a16:creationId xmlns:a16="http://schemas.microsoft.com/office/drawing/2014/main" id="{06925E8D-A77E-4C58-A34A-C5A4EBB51030}"/>
                  </a:ext>
                </a:extLst>
              </p:cNvPr>
              <p:cNvSpPr/>
              <p:nvPr/>
            </p:nvSpPr>
            <p:spPr>
              <a:xfrm>
                <a:off x="7027578" y="2599902"/>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3" name="Rectangle 332">
                <a:extLst>
                  <a:ext uri="{FF2B5EF4-FFF2-40B4-BE49-F238E27FC236}">
                    <a16:creationId xmlns:a16="http://schemas.microsoft.com/office/drawing/2014/main" id="{24F8F7D4-E3B7-4B7D-B57D-C90F023314CD}"/>
                  </a:ext>
                </a:extLst>
              </p:cNvPr>
              <p:cNvSpPr/>
              <p:nvPr/>
            </p:nvSpPr>
            <p:spPr>
              <a:xfrm>
                <a:off x="7295933" y="2873230"/>
                <a:ext cx="268355" cy="268355"/>
              </a:xfrm>
              <a:prstGeom prst="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4" name="Rectangle 333">
                <a:extLst>
                  <a:ext uri="{FF2B5EF4-FFF2-40B4-BE49-F238E27FC236}">
                    <a16:creationId xmlns:a16="http://schemas.microsoft.com/office/drawing/2014/main" id="{6674A400-2459-44F1-923D-D69F0CF18FA7}"/>
                  </a:ext>
                </a:extLst>
              </p:cNvPr>
              <p:cNvSpPr/>
              <p:nvPr/>
            </p:nvSpPr>
            <p:spPr>
              <a:xfrm>
                <a:off x="7564288" y="287323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5" name="Rectangle 334">
                <a:extLst>
                  <a:ext uri="{FF2B5EF4-FFF2-40B4-BE49-F238E27FC236}">
                    <a16:creationId xmlns:a16="http://schemas.microsoft.com/office/drawing/2014/main" id="{A0C98859-A714-4824-A448-BE72338DC436}"/>
                  </a:ext>
                </a:extLst>
              </p:cNvPr>
              <p:cNvSpPr/>
              <p:nvPr/>
            </p:nvSpPr>
            <p:spPr>
              <a:xfrm>
                <a:off x="7295933" y="2599902"/>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6" name="Rectangle 335">
                <a:extLst>
                  <a:ext uri="{FF2B5EF4-FFF2-40B4-BE49-F238E27FC236}">
                    <a16:creationId xmlns:a16="http://schemas.microsoft.com/office/drawing/2014/main" id="{3D6FA0CE-EDDF-413C-AB6C-0B08E47A9208}"/>
                  </a:ext>
                </a:extLst>
              </p:cNvPr>
              <p:cNvSpPr/>
              <p:nvPr/>
            </p:nvSpPr>
            <p:spPr>
              <a:xfrm>
                <a:off x="7564288" y="2599902"/>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7" name="Rectangle 336">
                <a:extLst>
                  <a:ext uri="{FF2B5EF4-FFF2-40B4-BE49-F238E27FC236}">
                    <a16:creationId xmlns:a16="http://schemas.microsoft.com/office/drawing/2014/main" id="{58240E5F-7523-415D-92DA-EF66CB5220FF}"/>
                  </a:ext>
                </a:extLst>
              </p:cNvPr>
              <p:cNvSpPr/>
              <p:nvPr/>
            </p:nvSpPr>
            <p:spPr>
              <a:xfrm>
                <a:off x="7832643" y="2329061"/>
                <a:ext cx="268355" cy="2683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8" name="Rectangle 337">
                <a:extLst>
                  <a:ext uri="{FF2B5EF4-FFF2-40B4-BE49-F238E27FC236}">
                    <a16:creationId xmlns:a16="http://schemas.microsoft.com/office/drawing/2014/main" id="{C5202F30-D92F-44D9-829D-4B8250C13F96}"/>
                  </a:ext>
                </a:extLst>
              </p:cNvPr>
              <p:cNvSpPr/>
              <p:nvPr/>
            </p:nvSpPr>
            <p:spPr>
              <a:xfrm>
                <a:off x="8100998" y="2329061"/>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9" name="Rectangle 338">
                <a:extLst>
                  <a:ext uri="{FF2B5EF4-FFF2-40B4-BE49-F238E27FC236}">
                    <a16:creationId xmlns:a16="http://schemas.microsoft.com/office/drawing/2014/main" id="{73B93A0A-3498-429D-BD60-3E6352982FF8}"/>
                  </a:ext>
                </a:extLst>
              </p:cNvPr>
              <p:cNvSpPr/>
              <p:nvPr/>
            </p:nvSpPr>
            <p:spPr>
              <a:xfrm>
                <a:off x="7832643" y="2055733"/>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0" name="Rectangle 339">
                <a:extLst>
                  <a:ext uri="{FF2B5EF4-FFF2-40B4-BE49-F238E27FC236}">
                    <a16:creationId xmlns:a16="http://schemas.microsoft.com/office/drawing/2014/main" id="{54466E3D-9F76-4ABC-912A-685A941BB465}"/>
                  </a:ext>
                </a:extLst>
              </p:cNvPr>
              <p:cNvSpPr/>
              <p:nvPr/>
            </p:nvSpPr>
            <p:spPr>
              <a:xfrm>
                <a:off x="8100998" y="2055733"/>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1" name="Rectangle 340">
                <a:extLst>
                  <a:ext uri="{FF2B5EF4-FFF2-40B4-BE49-F238E27FC236}">
                    <a16:creationId xmlns:a16="http://schemas.microsoft.com/office/drawing/2014/main" id="{AE0A94B8-D305-404E-80AA-EC0D8BD71E22}"/>
                  </a:ext>
                </a:extLst>
              </p:cNvPr>
              <p:cNvSpPr/>
              <p:nvPr/>
            </p:nvSpPr>
            <p:spPr>
              <a:xfrm>
                <a:off x="8369353" y="2329061"/>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2" name="Rectangle 341">
                <a:extLst>
                  <a:ext uri="{FF2B5EF4-FFF2-40B4-BE49-F238E27FC236}">
                    <a16:creationId xmlns:a16="http://schemas.microsoft.com/office/drawing/2014/main" id="{74C8D0A6-93E4-47EA-935A-C661CD87D970}"/>
                  </a:ext>
                </a:extLst>
              </p:cNvPr>
              <p:cNvSpPr/>
              <p:nvPr/>
            </p:nvSpPr>
            <p:spPr>
              <a:xfrm>
                <a:off x="8637708" y="2329061"/>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3" name="Rectangle 342">
                <a:extLst>
                  <a:ext uri="{FF2B5EF4-FFF2-40B4-BE49-F238E27FC236}">
                    <a16:creationId xmlns:a16="http://schemas.microsoft.com/office/drawing/2014/main" id="{6ED0E92D-6128-4DC3-B6B6-26DC4A98B8E4}"/>
                  </a:ext>
                </a:extLst>
              </p:cNvPr>
              <p:cNvSpPr/>
              <p:nvPr/>
            </p:nvSpPr>
            <p:spPr>
              <a:xfrm>
                <a:off x="8369353" y="205573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4" name="Rectangle 343">
                <a:extLst>
                  <a:ext uri="{FF2B5EF4-FFF2-40B4-BE49-F238E27FC236}">
                    <a16:creationId xmlns:a16="http://schemas.microsoft.com/office/drawing/2014/main" id="{04525848-17A6-4FA3-A846-CF1393EC5A60}"/>
                  </a:ext>
                </a:extLst>
              </p:cNvPr>
              <p:cNvSpPr/>
              <p:nvPr/>
            </p:nvSpPr>
            <p:spPr>
              <a:xfrm>
                <a:off x="8637708" y="2055733"/>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5" name="Rectangle 344">
                <a:extLst>
                  <a:ext uri="{FF2B5EF4-FFF2-40B4-BE49-F238E27FC236}">
                    <a16:creationId xmlns:a16="http://schemas.microsoft.com/office/drawing/2014/main" id="{71766787-E57E-4DF1-B976-03B51C8E58D8}"/>
                  </a:ext>
                </a:extLst>
              </p:cNvPr>
              <p:cNvSpPr/>
              <p:nvPr/>
            </p:nvSpPr>
            <p:spPr>
              <a:xfrm>
                <a:off x="7832643" y="287074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6" name="Rectangle 345">
                <a:extLst>
                  <a:ext uri="{FF2B5EF4-FFF2-40B4-BE49-F238E27FC236}">
                    <a16:creationId xmlns:a16="http://schemas.microsoft.com/office/drawing/2014/main" id="{3909B9C6-28BE-4E02-AED7-D1FB37BA212E}"/>
                  </a:ext>
                </a:extLst>
              </p:cNvPr>
              <p:cNvSpPr/>
              <p:nvPr/>
            </p:nvSpPr>
            <p:spPr>
              <a:xfrm>
                <a:off x="8100998" y="2870744"/>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7" name="Rectangle 346">
                <a:extLst>
                  <a:ext uri="{FF2B5EF4-FFF2-40B4-BE49-F238E27FC236}">
                    <a16:creationId xmlns:a16="http://schemas.microsoft.com/office/drawing/2014/main" id="{74BA08D5-053C-4E78-8768-BD054DD92ACF}"/>
                  </a:ext>
                </a:extLst>
              </p:cNvPr>
              <p:cNvSpPr/>
              <p:nvPr/>
            </p:nvSpPr>
            <p:spPr>
              <a:xfrm>
                <a:off x="7832643" y="2597416"/>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8" name="Rectangle 347">
                <a:extLst>
                  <a:ext uri="{FF2B5EF4-FFF2-40B4-BE49-F238E27FC236}">
                    <a16:creationId xmlns:a16="http://schemas.microsoft.com/office/drawing/2014/main" id="{6383256A-9435-41A7-8071-E767F8A45A81}"/>
                  </a:ext>
                </a:extLst>
              </p:cNvPr>
              <p:cNvSpPr/>
              <p:nvPr/>
            </p:nvSpPr>
            <p:spPr>
              <a:xfrm>
                <a:off x="8100998"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9" name="Rectangle 348">
                <a:extLst>
                  <a:ext uri="{FF2B5EF4-FFF2-40B4-BE49-F238E27FC236}">
                    <a16:creationId xmlns:a16="http://schemas.microsoft.com/office/drawing/2014/main" id="{C1D1875C-F04C-49F2-9685-CF367666F6D5}"/>
                  </a:ext>
                </a:extLst>
              </p:cNvPr>
              <p:cNvSpPr/>
              <p:nvPr/>
            </p:nvSpPr>
            <p:spPr>
              <a:xfrm>
                <a:off x="8369353" y="287074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0" name="Rectangle 349">
                <a:extLst>
                  <a:ext uri="{FF2B5EF4-FFF2-40B4-BE49-F238E27FC236}">
                    <a16:creationId xmlns:a16="http://schemas.microsoft.com/office/drawing/2014/main" id="{7FC34DDA-4B34-4F50-AE4A-D18ECBAA3E01}"/>
                  </a:ext>
                </a:extLst>
              </p:cNvPr>
              <p:cNvSpPr/>
              <p:nvPr/>
            </p:nvSpPr>
            <p:spPr>
              <a:xfrm>
                <a:off x="8637708" y="287074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1" name="Rectangle 350">
                <a:extLst>
                  <a:ext uri="{FF2B5EF4-FFF2-40B4-BE49-F238E27FC236}">
                    <a16:creationId xmlns:a16="http://schemas.microsoft.com/office/drawing/2014/main" id="{0D15B9C6-4092-46FA-9E11-401A37FEA062}"/>
                  </a:ext>
                </a:extLst>
              </p:cNvPr>
              <p:cNvSpPr/>
              <p:nvPr/>
            </p:nvSpPr>
            <p:spPr>
              <a:xfrm>
                <a:off x="8369353"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2" name="Rectangle 351">
                <a:extLst>
                  <a:ext uri="{FF2B5EF4-FFF2-40B4-BE49-F238E27FC236}">
                    <a16:creationId xmlns:a16="http://schemas.microsoft.com/office/drawing/2014/main" id="{2F386DD4-4227-44DC-A6BA-70518799800F}"/>
                  </a:ext>
                </a:extLst>
              </p:cNvPr>
              <p:cNvSpPr/>
              <p:nvPr/>
            </p:nvSpPr>
            <p:spPr>
              <a:xfrm>
                <a:off x="8637708"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3" name="Rectangle 352">
                <a:extLst>
                  <a:ext uri="{FF2B5EF4-FFF2-40B4-BE49-F238E27FC236}">
                    <a16:creationId xmlns:a16="http://schemas.microsoft.com/office/drawing/2014/main" id="{BADDE648-CDFD-4E54-ABFA-862BDD95320F}"/>
                  </a:ext>
                </a:extLst>
              </p:cNvPr>
              <p:cNvSpPr/>
              <p:nvPr/>
            </p:nvSpPr>
            <p:spPr>
              <a:xfrm>
                <a:off x="9174418" y="2329061"/>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4" name="Rectangle 353">
                <a:extLst>
                  <a:ext uri="{FF2B5EF4-FFF2-40B4-BE49-F238E27FC236}">
                    <a16:creationId xmlns:a16="http://schemas.microsoft.com/office/drawing/2014/main" id="{2FE14412-2D75-4ADE-9B8C-3AD8CC60451A}"/>
                  </a:ext>
                </a:extLst>
              </p:cNvPr>
              <p:cNvSpPr/>
              <p:nvPr/>
            </p:nvSpPr>
            <p:spPr>
              <a:xfrm>
                <a:off x="9174418" y="2055733"/>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5" name="Rectangle 354">
                <a:extLst>
                  <a:ext uri="{FF2B5EF4-FFF2-40B4-BE49-F238E27FC236}">
                    <a16:creationId xmlns:a16="http://schemas.microsoft.com/office/drawing/2014/main" id="{3C5F6B11-12E7-4D3B-928B-DF5931893CEB}"/>
                  </a:ext>
                </a:extLst>
              </p:cNvPr>
              <p:cNvSpPr/>
              <p:nvPr/>
            </p:nvSpPr>
            <p:spPr>
              <a:xfrm>
                <a:off x="9711128" y="2329061"/>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6" name="Rectangle 355">
                <a:extLst>
                  <a:ext uri="{FF2B5EF4-FFF2-40B4-BE49-F238E27FC236}">
                    <a16:creationId xmlns:a16="http://schemas.microsoft.com/office/drawing/2014/main" id="{E54468F5-902E-4D30-B0F0-6C0A226F4E36}"/>
                  </a:ext>
                </a:extLst>
              </p:cNvPr>
              <p:cNvSpPr/>
              <p:nvPr/>
            </p:nvSpPr>
            <p:spPr>
              <a:xfrm>
                <a:off x="9711128" y="2055733"/>
                <a:ext cx="268355" cy="26835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7" name="Rectangle 356">
                <a:extLst>
                  <a:ext uri="{FF2B5EF4-FFF2-40B4-BE49-F238E27FC236}">
                    <a16:creationId xmlns:a16="http://schemas.microsoft.com/office/drawing/2014/main" id="{100AAA77-91EC-4F74-BF67-3EA43BB303EA}"/>
                  </a:ext>
                </a:extLst>
              </p:cNvPr>
              <p:cNvSpPr/>
              <p:nvPr/>
            </p:nvSpPr>
            <p:spPr>
              <a:xfrm>
                <a:off x="9174418" y="2870744"/>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8" name="Rectangle 357">
                <a:extLst>
                  <a:ext uri="{FF2B5EF4-FFF2-40B4-BE49-F238E27FC236}">
                    <a16:creationId xmlns:a16="http://schemas.microsoft.com/office/drawing/2014/main" id="{85E061D5-8C53-4DD3-AEAC-C53BCA2B35A1}"/>
                  </a:ext>
                </a:extLst>
              </p:cNvPr>
              <p:cNvSpPr/>
              <p:nvPr/>
            </p:nvSpPr>
            <p:spPr>
              <a:xfrm>
                <a:off x="9174418" y="2607362"/>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9" name="Rectangle 358">
                <a:extLst>
                  <a:ext uri="{FF2B5EF4-FFF2-40B4-BE49-F238E27FC236}">
                    <a16:creationId xmlns:a16="http://schemas.microsoft.com/office/drawing/2014/main" id="{A1924C2E-578D-4284-906F-0BBA626F745A}"/>
                  </a:ext>
                </a:extLst>
              </p:cNvPr>
              <p:cNvSpPr/>
              <p:nvPr/>
            </p:nvSpPr>
            <p:spPr>
              <a:xfrm>
                <a:off x="9711128" y="287074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0" name="Rectangle 359">
                <a:extLst>
                  <a:ext uri="{FF2B5EF4-FFF2-40B4-BE49-F238E27FC236}">
                    <a16:creationId xmlns:a16="http://schemas.microsoft.com/office/drawing/2014/main" id="{32E70D4D-4C72-4D5F-A466-E6B2451579CB}"/>
                  </a:ext>
                </a:extLst>
              </p:cNvPr>
              <p:cNvSpPr/>
              <p:nvPr/>
            </p:nvSpPr>
            <p:spPr>
              <a:xfrm>
                <a:off x="9711128"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1" name="Rectangle 360">
                <a:extLst>
                  <a:ext uri="{FF2B5EF4-FFF2-40B4-BE49-F238E27FC236}">
                    <a16:creationId xmlns:a16="http://schemas.microsoft.com/office/drawing/2014/main" id="{9D077645-9BE6-4A34-9E78-8BC79A6465F7}"/>
                  </a:ext>
                </a:extLst>
              </p:cNvPr>
              <p:cNvSpPr/>
              <p:nvPr/>
            </p:nvSpPr>
            <p:spPr>
              <a:xfrm>
                <a:off x="5685803" y="34024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2" name="Rectangle 361">
                <a:extLst>
                  <a:ext uri="{FF2B5EF4-FFF2-40B4-BE49-F238E27FC236}">
                    <a16:creationId xmlns:a16="http://schemas.microsoft.com/office/drawing/2014/main" id="{2176B104-0472-4594-AD81-FD1E0FA516C1}"/>
                  </a:ext>
                </a:extLst>
              </p:cNvPr>
              <p:cNvSpPr/>
              <p:nvPr/>
            </p:nvSpPr>
            <p:spPr>
              <a:xfrm>
                <a:off x="5954158" y="34024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3" name="Rectangle 362">
                <a:extLst>
                  <a:ext uri="{FF2B5EF4-FFF2-40B4-BE49-F238E27FC236}">
                    <a16:creationId xmlns:a16="http://schemas.microsoft.com/office/drawing/2014/main" id="{3E1290EA-EFCF-43E0-A49F-888F596865B1}"/>
                  </a:ext>
                </a:extLst>
              </p:cNvPr>
              <p:cNvSpPr/>
              <p:nvPr/>
            </p:nvSpPr>
            <p:spPr>
              <a:xfrm>
                <a:off x="5685803" y="3129153"/>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4" name="Rectangle 363">
                <a:extLst>
                  <a:ext uri="{FF2B5EF4-FFF2-40B4-BE49-F238E27FC236}">
                    <a16:creationId xmlns:a16="http://schemas.microsoft.com/office/drawing/2014/main" id="{A30D3701-57B3-4E67-9BE1-E15E00DDEE4F}"/>
                  </a:ext>
                </a:extLst>
              </p:cNvPr>
              <p:cNvSpPr/>
              <p:nvPr/>
            </p:nvSpPr>
            <p:spPr>
              <a:xfrm>
                <a:off x="5954158" y="31291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5" name="Rectangle 364">
                <a:extLst>
                  <a:ext uri="{FF2B5EF4-FFF2-40B4-BE49-F238E27FC236}">
                    <a16:creationId xmlns:a16="http://schemas.microsoft.com/office/drawing/2014/main" id="{7AA9E373-4E24-46D8-B2EE-C8AD8EE2A2AD}"/>
                  </a:ext>
                </a:extLst>
              </p:cNvPr>
              <p:cNvSpPr/>
              <p:nvPr/>
            </p:nvSpPr>
            <p:spPr>
              <a:xfrm>
                <a:off x="6490868" y="3407952"/>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6" name="Rectangle 365">
                <a:extLst>
                  <a:ext uri="{FF2B5EF4-FFF2-40B4-BE49-F238E27FC236}">
                    <a16:creationId xmlns:a16="http://schemas.microsoft.com/office/drawing/2014/main" id="{029DC55D-764D-43B4-951A-7DB665352FCC}"/>
                  </a:ext>
                </a:extLst>
              </p:cNvPr>
              <p:cNvSpPr/>
              <p:nvPr/>
            </p:nvSpPr>
            <p:spPr>
              <a:xfrm>
                <a:off x="6490868" y="31291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7" name="Rectangle 366">
                <a:extLst>
                  <a:ext uri="{FF2B5EF4-FFF2-40B4-BE49-F238E27FC236}">
                    <a16:creationId xmlns:a16="http://schemas.microsoft.com/office/drawing/2014/main" id="{B133AAC2-6347-4B24-9D0E-A587E501AC72}"/>
                  </a:ext>
                </a:extLst>
              </p:cNvPr>
              <p:cNvSpPr/>
              <p:nvPr/>
            </p:nvSpPr>
            <p:spPr>
              <a:xfrm>
                <a:off x="6222513" y="125315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8" name="Rectangle 367">
                <a:extLst>
                  <a:ext uri="{FF2B5EF4-FFF2-40B4-BE49-F238E27FC236}">
                    <a16:creationId xmlns:a16="http://schemas.microsoft.com/office/drawing/2014/main" id="{DF3EC241-BBA6-4ECD-A4EC-B13B4062C713}"/>
                  </a:ext>
                </a:extLst>
              </p:cNvPr>
              <p:cNvSpPr/>
              <p:nvPr/>
            </p:nvSpPr>
            <p:spPr>
              <a:xfrm>
                <a:off x="6222513" y="989772"/>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9" name="Rectangle 368">
                <a:extLst>
                  <a:ext uri="{FF2B5EF4-FFF2-40B4-BE49-F238E27FC236}">
                    <a16:creationId xmlns:a16="http://schemas.microsoft.com/office/drawing/2014/main" id="{0CC2DD0A-C0C8-4CB3-B443-9EC202D8F336}"/>
                  </a:ext>
                </a:extLst>
              </p:cNvPr>
              <p:cNvSpPr/>
              <p:nvPr/>
            </p:nvSpPr>
            <p:spPr>
              <a:xfrm>
                <a:off x="6222513" y="179483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0" name="Rectangle 369">
                <a:extLst>
                  <a:ext uri="{FF2B5EF4-FFF2-40B4-BE49-F238E27FC236}">
                    <a16:creationId xmlns:a16="http://schemas.microsoft.com/office/drawing/2014/main" id="{256518EF-A560-4E03-80D8-12FF52D774CC}"/>
                  </a:ext>
                </a:extLst>
              </p:cNvPr>
              <p:cNvSpPr/>
              <p:nvPr/>
            </p:nvSpPr>
            <p:spPr>
              <a:xfrm>
                <a:off x="6222513" y="1521509"/>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1" name="Rectangle 370">
                <a:extLst>
                  <a:ext uri="{FF2B5EF4-FFF2-40B4-BE49-F238E27FC236}">
                    <a16:creationId xmlns:a16="http://schemas.microsoft.com/office/drawing/2014/main" id="{78E8404A-79C5-4A2E-9B9F-CC027ABE4B37}"/>
                  </a:ext>
                </a:extLst>
              </p:cNvPr>
              <p:cNvSpPr/>
              <p:nvPr/>
            </p:nvSpPr>
            <p:spPr>
              <a:xfrm>
                <a:off x="6222513" y="2331547"/>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2" name="Rectangle 371">
                <a:extLst>
                  <a:ext uri="{FF2B5EF4-FFF2-40B4-BE49-F238E27FC236}">
                    <a16:creationId xmlns:a16="http://schemas.microsoft.com/office/drawing/2014/main" id="{26E9A190-504F-469D-9329-134FB8CEAA90}"/>
                  </a:ext>
                </a:extLst>
              </p:cNvPr>
              <p:cNvSpPr/>
              <p:nvPr/>
            </p:nvSpPr>
            <p:spPr>
              <a:xfrm>
                <a:off x="6222513" y="2058219"/>
                <a:ext cx="268355" cy="26835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3" name="Rectangle 372">
                <a:extLst>
                  <a:ext uri="{FF2B5EF4-FFF2-40B4-BE49-F238E27FC236}">
                    <a16:creationId xmlns:a16="http://schemas.microsoft.com/office/drawing/2014/main" id="{DB23890F-C8F9-477A-B412-CD82E8813A45}"/>
                  </a:ext>
                </a:extLst>
              </p:cNvPr>
              <p:cNvSpPr/>
              <p:nvPr/>
            </p:nvSpPr>
            <p:spPr>
              <a:xfrm>
                <a:off x="6222513" y="287323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4" name="Rectangle 373">
                <a:extLst>
                  <a:ext uri="{FF2B5EF4-FFF2-40B4-BE49-F238E27FC236}">
                    <a16:creationId xmlns:a16="http://schemas.microsoft.com/office/drawing/2014/main" id="{E55C8D70-30D3-4638-AEB4-E01201E99B96}"/>
                  </a:ext>
                </a:extLst>
              </p:cNvPr>
              <p:cNvSpPr/>
              <p:nvPr/>
            </p:nvSpPr>
            <p:spPr>
              <a:xfrm>
                <a:off x="6222513" y="2599902"/>
                <a:ext cx="268355" cy="268355"/>
              </a:xfrm>
              <a:prstGeom prst="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5" name="Rectangle 374">
                <a:extLst>
                  <a:ext uri="{FF2B5EF4-FFF2-40B4-BE49-F238E27FC236}">
                    <a16:creationId xmlns:a16="http://schemas.microsoft.com/office/drawing/2014/main" id="{2A976303-7713-48E4-8064-B715028CA858}"/>
                  </a:ext>
                </a:extLst>
              </p:cNvPr>
              <p:cNvSpPr/>
              <p:nvPr/>
            </p:nvSpPr>
            <p:spPr>
              <a:xfrm>
                <a:off x="6222513" y="34024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6" name="Rectangle 375">
                <a:extLst>
                  <a:ext uri="{FF2B5EF4-FFF2-40B4-BE49-F238E27FC236}">
                    <a16:creationId xmlns:a16="http://schemas.microsoft.com/office/drawing/2014/main" id="{45662264-D68D-42D5-93AF-07444B37DE1A}"/>
                  </a:ext>
                </a:extLst>
              </p:cNvPr>
              <p:cNvSpPr/>
              <p:nvPr/>
            </p:nvSpPr>
            <p:spPr>
              <a:xfrm>
                <a:off x="6222513" y="3129153"/>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7" name="Rectangle 376">
                <a:extLst>
                  <a:ext uri="{FF2B5EF4-FFF2-40B4-BE49-F238E27FC236}">
                    <a16:creationId xmlns:a16="http://schemas.microsoft.com/office/drawing/2014/main" id="{7720B4C2-0275-44D6-B136-3ED7EFD29157}"/>
                  </a:ext>
                </a:extLst>
              </p:cNvPr>
              <p:cNvSpPr/>
              <p:nvPr/>
            </p:nvSpPr>
            <p:spPr>
              <a:xfrm>
                <a:off x="7027578" y="34024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378" name="Group 377">
                <a:extLst>
                  <a:ext uri="{FF2B5EF4-FFF2-40B4-BE49-F238E27FC236}">
                    <a16:creationId xmlns:a16="http://schemas.microsoft.com/office/drawing/2014/main" id="{B88C1F29-84EE-4BBB-ADB2-BF34768EB0E9}"/>
                  </a:ext>
                </a:extLst>
              </p:cNvPr>
              <p:cNvGrpSpPr/>
              <p:nvPr/>
            </p:nvGrpSpPr>
            <p:grpSpPr>
              <a:xfrm>
                <a:off x="6759223" y="979826"/>
                <a:ext cx="268355" cy="2691010"/>
                <a:chOff x="6759223" y="979826"/>
                <a:chExt cx="268355" cy="2691010"/>
              </a:xfrm>
            </p:grpSpPr>
            <p:sp>
              <p:nvSpPr>
                <p:cNvPr id="440" name="Rectangle 439">
                  <a:extLst>
                    <a:ext uri="{FF2B5EF4-FFF2-40B4-BE49-F238E27FC236}">
                      <a16:creationId xmlns:a16="http://schemas.microsoft.com/office/drawing/2014/main" id="{2C6000D0-9CC9-4679-8B0E-E16C8FC5AA51}"/>
                    </a:ext>
                  </a:extLst>
                </p:cNvPr>
                <p:cNvSpPr/>
                <p:nvPr/>
              </p:nvSpPr>
              <p:spPr>
                <a:xfrm>
                  <a:off x="6759223" y="1253154"/>
                  <a:ext cx="268355" cy="2683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1" name="Rectangle 440">
                  <a:extLst>
                    <a:ext uri="{FF2B5EF4-FFF2-40B4-BE49-F238E27FC236}">
                      <a16:creationId xmlns:a16="http://schemas.microsoft.com/office/drawing/2014/main" id="{FA96EB3E-D727-4275-BAE0-B6B8875C417F}"/>
                    </a:ext>
                  </a:extLst>
                </p:cNvPr>
                <p:cNvSpPr/>
                <p:nvPr/>
              </p:nvSpPr>
              <p:spPr>
                <a:xfrm>
                  <a:off x="6759223" y="97982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2" name="Rectangle 441">
                  <a:extLst>
                    <a:ext uri="{FF2B5EF4-FFF2-40B4-BE49-F238E27FC236}">
                      <a16:creationId xmlns:a16="http://schemas.microsoft.com/office/drawing/2014/main" id="{08572CCC-3E85-458B-974C-38BCECEB259D}"/>
                    </a:ext>
                  </a:extLst>
                </p:cNvPr>
                <p:cNvSpPr/>
                <p:nvPr/>
              </p:nvSpPr>
              <p:spPr>
                <a:xfrm>
                  <a:off x="6759223" y="1794837"/>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3" name="Rectangle 442">
                  <a:extLst>
                    <a:ext uri="{FF2B5EF4-FFF2-40B4-BE49-F238E27FC236}">
                      <a16:creationId xmlns:a16="http://schemas.microsoft.com/office/drawing/2014/main" id="{2334E741-A04A-41A0-85C9-4148CEEAD40B}"/>
                    </a:ext>
                  </a:extLst>
                </p:cNvPr>
                <p:cNvSpPr/>
                <p:nvPr/>
              </p:nvSpPr>
              <p:spPr>
                <a:xfrm>
                  <a:off x="6759223" y="152150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4" name="Rectangle 443">
                  <a:extLst>
                    <a:ext uri="{FF2B5EF4-FFF2-40B4-BE49-F238E27FC236}">
                      <a16:creationId xmlns:a16="http://schemas.microsoft.com/office/drawing/2014/main" id="{52D12A31-AE7A-402C-A10A-7DBB4C0FC932}"/>
                    </a:ext>
                  </a:extLst>
                </p:cNvPr>
                <p:cNvSpPr/>
                <p:nvPr/>
              </p:nvSpPr>
              <p:spPr>
                <a:xfrm>
                  <a:off x="6759223" y="2331547"/>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5" name="Rectangle 444">
                  <a:extLst>
                    <a:ext uri="{FF2B5EF4-FFF2-40B4-BE49-F238E27FC236}">
                      <a16:creationId xmlns:a16="http://schemas.microsoft.com/office/drawing/2014/main" id="{60B59147-1654-40D0-8F13-222D557FE1C0}"/>
                    </a:ext>
                  </a:extLst>
                </p:cNvPr>
                <p:cNvSpPr/>
                <p:nvPr/>
              </p:nvSpPr>
              <p:spPr>
                <a:xfrm>
                  <a:off x="6759223" y="2058219"/>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6" name="Rectangle 445">
                  <a:extLst>
                    <a:ext uri="{FF2B5EF4-FFF2-40B4-BE49-F238E27FC236}">
                      <a16:creationId xmlns:a16="http://schemas.microsoft.com/office/drawing/2014/main" id="{D23AB332-C5E6-4B92-B35E-0795B34C4789}"/>
                    </a:ext>
                  </a:extLst>
                </p:cNvPr>
                <p:cNvSpPr/>
                <p:nvPr/>
              </p:nvSpPr>
              <p:spPr>
                <a:xfrm>
                  <a:off x="6759223" y="2878203"/>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7" name="Rectangle 446">
                  <a:extLst>
                    <a:ext uri="{FF2B5EF4-FFF2-40B4-BE49-F238E27FC236}">
                      <a16:creationId xmlns:a16="http://schemas.microsoft.com/office/drawing/2014/main" id="{F63CA772-467C-44F2-97E3-8CE578901542}"/>
                    </a:ext>
                  </a:extLst>
                </p:cNvPr>
                <p:cNvSpPr/>
                <p:nvPr/>
              </p:nvSpPr>
              <p:spPr>
                <a:xfrm>
                  <a:off x="6759223" y="2599902"/>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8" name="Rectangle 447">
                  <a:extLst>
                    <a:ext uri="{FF2B5EF4-FFF2-40B4-BE49-F238E27FC236}">
                      <a16:creationId xmlns:a16="http://schemas.microsoft.com/office/drawing/2014/main" id="{144A06A0-FE52-40D7-9165-649B6CEC50A2}"/>
                    </a:ext>
                  </a:extLst>
                </p:cNvPr>
                <p:cNvSpPr/>
                <p:nvPr/>
              </p:nvSpPr>
              <p:spPr>
                <a:xfrm>
                  <a:off x="6759223" y="3402481"/>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9" name="Rectangle 448">
                  <a:extLst>
                    <a:ext uri="{FF2B5EF4-FFF2-40B4-BE49-F238E27FC236}">
                      <a16:creationId xmlns:a16="http://schemas.microsoft.com/office/drawing/2014/main" id="{1D727477-BA69-4B38-9338-F2D943DA670C}"/>
                    </a:ext>
                  </a:extLst>
                </p:cNvPr>
                <p:cNvSpPr/>
                <p:nvPr/>
              </p:nvSpPr>
              <p:spPr>
                <a:xfrm>
                  <a:off x="6759223" y="31291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379" name="Rectangle 378">
                <a:extLst>
                  <a:ext uri="{FF2B5EF4-FFF2-40B4-BE49-F238E27FC236}">
                    <a16:creationId xmlns:a16="http://schemas.microsoft.com/office/drawing/2014/main" id="{9455D0AB-6DE0-44F8-8C3C-4AFC57DD9475}"/>
                  </a:ext>
                </a:extLst>
              </p:cNvPr>
              <p:cNvSpPr/>
              <p:nvPr/>
            </p:nvSpPr>
            <p:spPr>
              <a:xfrm>
                <a:off x="7027578" y="3129153"/>
                <a:ext cx="268355" cy="268355"/>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0" name="Rectangle 379">
                <a:extLst>
                  <a:ext uri="{FF2B5EF4-FFF2-40B4-BE49-F238E27FC236}">
                    <a16:creationId xmlns:a16="http://schemas.microsoft.com/office/drawing/2014/main" id="{132A7B76-3028-4ADD-89F7-30EE3A4A483A}"/>
                  </a:ext>
                </a:extLst>
              </p:cNvPr>
              <p:cNvSpPr/>
              <p:nvPr/>
            </p:nvSpPr>
            <p:spPr>
              <a:xfrm>
                <a:off x="7295933" y="3402481"/>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1" name="Rectangle 380">
                <a:extLst>
                  <a:ext uri="{FF2B5EF4-FFF2-40B4-BE49-F238E27FC236}">
                    <a16:creationId xmlns:a16="http://schemas.microsoft.com/office/drawing/2014/main" id="{AF79F7EA-2F32-4ABE-AC1E-A62459CE0BC6}"/>
                  </a:ext>
                </a:extLst>
              </p:cNvPr>
              <p:cNvSpPr/>
              <p:nvPr/>
            </p:nvSpPr>
            <p:spPr>
              <a:xfrm>
                <a:off x="7564288" y="34024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2" name="Rectangle 381">
                <a:extLst>
                  <a:ext uri="{FF2B5EF4-FFF2-40B4-BE49-F238E27FC236}">
                    <a16:creationId xmlns:a16="http://schemas.microsoft.com/office/drawing/2014/main" id="{058B99DF-BCFC-4812-8AEB-03C82CEFD7E7}"/>
                  </a:ext>
                </a:extLst>
              </p:cNvPr>
              <p:cNvSpPr/>
              <p:nvPr/>
            </p:nvSpPr>
            <p:spPr>
              <a:xfrm>
                <a:off x="7295933" y="31291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3" name="Rectangle 382">
                <a:extLst>
                  <a:ext uri="{FF2B5EF4-FFF2-40B4-BE49-F238E27FC236}">
                    <a16:creationId xmlns:a16="http://schemas.microsoft.com/office/drawing/2014/main" id="{F914A816-483F-4CA6-8659-FFC095B14223}"/>
                  </a:ext>
                </a:extLst>
              </p:cNvPr>
              <p:cNvSpPr/>
              <p:nvPr/>
            </p:nvSpPr>
            <p:spPr>
              <a:xfrm>
                <a:off x="7564288" y="3129153"/>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4" name="Rectangle 383">
                <a:extLst>
                  <a:ext uri="{FF2B5EF4-FFF2-40B4-BE49-F238E27FC236}">
                    <a16:creationId xmlns:a16="http://schemas.microsoft.com/office/drawing/2014/main" id="{915DCEA2-4F63-40D0-B75B-846FF61C35F3}"/>
                  </a:ext>
                </a:extLst>
              </p:cNvPr>
              <p:cNvSpPr/>
              <p:nvPr/>
            </p:nvSpPr>
            <p:spPr>
              <a:xfrm>
                <a:off x="7832643" y="1248181"/>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5" name="Rectangle 384">
                <a:extLst>
                  <a:ext uri="{FF2B5EF4-FFF2-40B4-BE49-F238E27FC236}">
                    <a16:creationId xmlns:a16="http://schemas.microsoft.com/office/drawing/2014/main" id="{91285F7D-F6A9-4411-AC13-B00D66616EF3}"/>
                  </a:ext>
                </a:extLst>
              </p:cNvPr>
              <p:cNvSpPr/>
              <p:nvPr/>
            </p:nvSpPr>
            <p:spPr>
              <a:xfrm>
                <a:off x="8100998" y="12481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6" name="Rectangle 385">
                <a:extLst>
                  <a:ext uri="{FF2B5EF4-FFF2-40B4-BE49-F238E27FC236}">
                    <a16:creationId xmlns:a16="http://schemas.microsoft.com/office/drawing/2014/main" id="{72B45495-786F-45AD-87EF-845EB1EFE86C}"/>
                  </a:ext>
                </a:extLst>
              </p:cNvPr>
              <p:cNvSpPr/>
              <p:nvPr/>
            </p:nvSpPr>
            <p:spPr>
              <a:xfrm>
                <a:off x="7832643" y="9748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7" name="Rectangle 386">
                <a:extLst>
                  <a:ext uri="{FF2B5EF4-FFF2-40B4-BE49-F238E27FC236}">
                    <a16:creationId xmlns:a16="http://schemas.microsoft.com/office/drawing/2014/main" id="{C3CC76B5-06A7-4D01-AC37-E20F019A93FE}"/>
                  </a:ext>
                </a:extLst>
              </p:cNvPr>
              <p:cNvSpPr/>
              <p:nvPr/>
            </p:nvSpPr>
            <p:spPr>
              <a:xfrm>
                <a:off x="8100998" y="974853"/>
                <a:ext cx="268355" cy="2683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8" name="Rectangle 387">
                <a:extLst>
                  <a:ext uri="{FF2B5EF4-FFF2-40B4-BE49-F238E27FC236}">
                    <a16:creationId xmlns:a16="http://schemas.microsoft.com/office/drawing/2014/main" id="{4C1ADF9F-8A92-4255-A605-D06161BDF252}"/>
                  </a:ext>
                </a:extLst>
              </p:cNvPr>
              <p:cNvSpPr/>
              <p:nvPr/>
            </p:nvSpPr>
            <p:spPr>
              <a:xfrm>
                <a:off x="8369353" y="1248181"/>
                <a:ext cx="268355" cy="26835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9" name="Rectangle 388">
                <a:extLst>
                  <a:ext uri="{FF2B5EF4-FFF2-40B4-BE49-F238E27FC236}">
                    <a16:creationId xmlns:a16="http://schemas.microsoft.com/office/drawing/2014/main" id="{906A1DE6-745A-4129-B915-F25BB3B0FA3F}"/>
                  </a:ext>
                </a:extLst>
              </p:cNvPr>
              <p:cNvSpPr/>
              <p:nvPr/>
            </p:nvSpPr>
            <p:spPr>
              <a:xfrm>
                <a:off x="8637708" y="1248181"/>
                <a:ext cx="268355" cy="268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0" name="Rectangle 389">
                <a:extLst>
                  <a:ext uri="{FF2B5EF4-FFF2-40B4-BE49-F238E27FC236}">
                    <a16:creationId xmlns:a16="http://schemas.microsoft.com/office/drawing/2014/main" id="{2226CB55-93AA-42D1-8168-4B10D6352BB3}"/>
                  </a:ext>
                </a:extLst>
              </p:cNvPr>
              <p:cNvSpPr/>
              <p:nvPr/>
            </p:nvSpPr>
            <p:spPr>
              <a:xfrm>
                <a:off x="8369353" y="9748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1" name="Rectangle 390">
                <a:extLst>
                  <a:ext uri="{FF2B5EF4-FFF2-40B4-BE49-F238E27FC236}">
                    <a16:creationId xmlns:a16="http://schemas.microsoft.com/office/drawing/2014/main" id="{526AEE46-40D6-407F-A536-C4F5770E363C}"/>
                  </a:ext>
                </a:extLst>
              </p:cNvPr>
              <p:cNvSpPr/>
              <p:nvPr/>
            </p:nvSpPr>
            <p:spPr>
              <a:xfrm>
                <a:off x="8637708" y="9748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2" name="Rectangle 391">
                <a:extLst>
                  <a:ext uri="{FF2B5EF4-FFF2-40B4-BE49-F238E27FC236}">
                    <a16:creationId xmlns:a16="http://schemas.microsoft.com/office/drawing/2014/main" id="{EEF8C4EF-E3A5-4863-89BD-E34FC2E39591}"/>
                  </a:ext>
                </a:extLst>
              </p:cNvPr>
              <p:cNvSpPr/>
              <p:nvPr/>
            </p:nvSpPr>
            <p:spPr>
              <a:xfrm>
                <a:off x="7832643" y="1789864"/>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3" name="Rectangle 392">
                <a:extLst>
                  <a:ext uri="{FF2B5EF4-FFF2-40B4-BE49-F238E27FC236}">
                    <a16:creationId xmlns:a16="http://schemas.microsoft.com/office/drawing/2014/main" id="{9FA7CC7F-2787-4B08-BD61-3BD9BD30944A}"/>
                  </a:ext>
                </a:extLst>
              </p:cNvPr>
              <p:cNvSpPr/>
              <p:nvPr/>
            </p:nvSpPr>
            <p:spPr>
              <a:xfrm>
                <a:off x="8100998" y="178986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4" name="Rectangle 393">
                <a:extLst>
                  <a:ext uri="{FF2B5EF4-FFF2-40B4-BE49-F238E27FC236}">
                    <a16:creationId xmlns:a16="http://schemas.microsoft.com/office/drawing/2014/main" id="{AD80A125-1DBB-410C-914A-05AB3636C4D1}"/>
                  </a:ext>
                </a:extLst>
              </p:cNvPr>
              <p:cNvSpPr/>
              <p:nvPr/>
            </p:nvSpPr>
            <p:spPr>
              <a:xfrm>
                <a:off x="7832643" y="151653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5" name="Rectangle 394">
                <a:extLst>
                  <a:ext uri="{FF2B5EF4-FFF2-40B4-BE49-F238E27FC236}">
                    <a16:creationId xmlns:a16="http://schemas.microsoft.com/office/drawing/2014/main" id="{83789B20-1D07-4F3B-B756-8A09427FB1A4}"/>
                  </a:ext>
                </a:extLst>
              </p:cNvPr>
              <p:cNvSpPr/>
              <p:nvPr/>
            </p:nvSpPr>
            <p:spPr>
              <a:xfrm>
                <a:off x="8100998" y="1516536"/>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6" name="Rectangle 395">
                <a:extLst>
                  <a:ext uri="{FF2B5EF4-FFF2-40B4-BE49-F238E27FC236}">
                    <a16:creationId xmlns:a16="http://schemas.microsoft.com/office/drawing/2014/main" id="{FB23E5E0-399F-4ADD-AE91-A68FB1DAF80D}"/>
                  </a:ext>
                </a:extLst>
              </p:cNvPr>
              <p:cNvSpPr/>
              <p:nvPr/>
            </p:nvSpPr>
            <p:spPr>
              <a:xfrm>
                <a:off x="8369353" y="1789864"/>
                <a:ext cx="268355" cy="268355"/>
              </a:xfrm>
              <a:prstGeom prst="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7" name="Rectangle 396">
                <a:extLst>
                  <a:ext uri="{FF2B5EF4-FFF2-40B4-BE49-F238E27FC236}">
                    <a16:creationId xmlns:a16="http://schemas.microsoft.com/office/drawing/2014/main" id="{FB9D6C86-622C-4928-A9EE-71E96438600F}"/>
                  </a:ext>
                </a:extLst>
              </p:cNvPr>
              <p:cNvSpPr/>
              <p:nvPr/>
            </p:nvSpPr>
            <p:spPr>
              <a:xfrm>
                <a:off x="8637708" y="178986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8" name="Rectangle 397">
                <a:extLst>
                  <a:ext uri="{FF2B5EF4-FFF2-40B4-BE49-F238E27FC236}">
                    <a16:creationId xmlns:a16="http://schemas.microsoft.com/office/drawing/2014/main" id="{6E5D77EF-0556-48D2-BBEA-060FE239BCC0}"/>
                  </a:ext>
                </a:extLst>
              </p:cNvPr>
              <p:cNvSpPr/>
              <p:nvPr/>
            </p:nvSpPr>
            <p:spPr>
              <a:xfrm>
                <a:off x="8369353" y="151653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9" name="Rectangle 398">
                <a:extLst>
                  <a:ext uri="{FF2B5EF4-FFF2-40B4-BE49-F238E27FC236}">
                    <a16:creationId xmlns:a16="http://schemas.microsoft.com/office/drawing/2014/main" id="{04F4D0DA-1D30-4F98-BC7B-438425C51FBE}"/>
                  </a:ext>
                </a:extLst>
              </p:cNvPr>
              <p:cNvSpPr/>
              <p:nvPr/>
            </p:nvSpPr>
            <p:spPr>
              <a:xfrm>
                <a:off x="8637708" y="151653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0" name="Rectangle 399">
                <a:extLst>
                  <a:ext uri="{FF2B5EF4-FFF2-40B4-BE49-F238E27FC236}">
                    <a16:creationId xmlns:a16="http://schemas.microsoft.com/office/drawing/2014/main" id="{4AE85B79-2BDB-4170-8975-6B91A6BE820C}"/>
                  </a:ext>
                </a:extLst>
              </p:cNvPr>
              <p:cNvSpPr/>
              <p:nvPr/>
            </p:nvSpPr>
            <p:spPr>
              <a:xfrm>
                <a:off x="9174418" y="12481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1" name="Rectangle 400">
                <a:extLst>
                  <a:ext uri="{FF2B5EF4-FFF2-40B4-BE49-F238E27FC236}">
                    <a16:creationId xmlns:a16="http://schemas.microsoft.com/office/drawing/2014/main" id="{DDB183E4-275E-4AEC-956D-FF2AEF79ED82}"/>
                  </a:ext>
                </a:extLst>
              </p:cNvPr>
              <p:cNvSpPr/>
              <p:nvPr/>
            </p:nvSpPr>
            <p:spPr>
              <a:xfrm>
                <a:off x="9174418" y="974853"/>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2" name="Rectangle 401">
                <a:extLst>
                  <a:ext uri="{FF2B5EF4-FFF2-40B4-BE49-F238E27FC236}">
                    <a16:creationId xmlns:a16="http://schemas.microsoft.com/office/drawing/2014/main" id="{9E61F691-6948-4F37-8331-F6D0E52A3CC1}"/>
                  </a:ext>
                </a:extLst>
              </p:cNvPr>
              <p:cNvSpPr/>
              <p:nvPr/>
            </p:nvSpPr>
            <p:spPr>
              <a:xfrm>
                <a:off x="9711128" y="12481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3" name="Rectangle 402">
                <a:extLst>
                  <a:ext uri="{FF2B5EF4-FFF2-40B4-BE49-F238E27FC236}">
                    <a16:creationId xmlns:a16="http://schemas.microsoft.com/office/drawing/2014/main" id="{795020B4-1B8F-4B91-8419-C5B61E9F1E7D}"/>
                  </a:ext>
                </a:extLst>
              </p:cNvPr>
              <p:cNvSpPr/>
              <p:nvPr/>
            </p:nvSpPr>
            <p:spPr>
              <a:xfrm>
                <a:off x="9711128" y="974853"/>
                <a:ext cx="268355" cy="268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4" name="Rectangle 403">
                <a:extLst>
                  <a:ext uri="{FF2B5EF4-FFF2-40B4-BE49-F238E27FC236}">
                    <a16:creationId xmlns:a16="http://schemas.microsoft.com/office/drawing/2014/main" id="{FF7DA03A-9138-42B6-982F-2B8741934389}"/>
                  </a:ext>
                </a:extLst>
              </p:cNvPr>
              <p:cNvSpPr/>
              <p:nvPr/>
            </p:nvSpPr>
            <p:spPr>
              <a:xfrm>
                <a:off x="9174418" y="178986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5" name="Rectangle 404">
                <a:extLst>
                  <a:ext uri="{FF2B5EF4-FFF2-40B4-BE49-F238E27FC236}">
                    <a16:creationId xmlns:a16="http://schemas.microsoft.com/office/drawing/2014/main" id="{A412B861-9D89-4E3B-BC6B-DCA98FBAA326}"/>
                  </a:ext>
                </a:extLst>
              </p:cNvPr>
              <p:cNvSpPr/>
              <p:nvPr/>
            </p:nvSpPr>
            <p:spPr>
              <a:xfrm>
                <a:off x="9174418" y="151653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6" name="Rectangle 405">
                <a:extLst>
                  <a:ext uri="{FF2B5EF4-FFF2-40B4-BE49-F238E27FC236}">
                    <a16:creationId xmlns:a16="http://schemas.microsoft.com/office/drawing/2014/main" id="{679C38EE-5E4F-4CB0-A671-E67479B178D8}"/>
                  </a:ext>
                </a:extLst>
              </p:cNvPr>
              <p:cNvSpPr/>
              <p:nvPr/>
            </p:nvSpPr>
            <p:spPr>
              <a:xfrm>
                <a:off x="9711128" y="178986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7" name="Rectangle 406">
                <a:extLst>
                  <a:ext uri="{FF2B5EF4-FFF2-40B4-BE49-F238E27FC236}">
                    <a16:creationId xmlns:a16="http://schemas.microsoft.com/office/drawing/2014/main" id="{07ED62CB-5F7B-4C0D-8A7B-29D7A90B3A4F}"/>
                  </a:ext>
                </a:extLst>
              </p:cNvPr>
              <p:cNvSpPr/>
              <p:nvPr/>
            </p:nvSpPr>
            <p:spPr>
              <a:xfrm>
                <a:off x="9711128" y="1516536"/>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8" name="Rectangle 407">
                <a:extLst>
                  <a:ext uri="{FF2B5EF4-FFF2-40B4-BE49-F238E27FC236}">
                    <a16:creationId xmlns:a16="http://schemas.microsoft.com/office/drawing/2014/main" id="{0FB2CDEF-2B18-4ABB-AC4D-0A7E98FDDB67}"/>
                  </a:ext>
                </a:extLst>
              </p:cNvPr>
              <p:cNvSpPr/>
              <p:nvPr/>
            </p:nvSpPr>
            <p:spPr>
              <a:xfrm>
                <a:off x="7832643" y="3409940"/>
                <a:ext cx="268355" cy="268355"/>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9" name="Rectangle 408">
                <a:extLst>
                  <a:ext uri="{FF2B5EF4-FFF2-40B4-BE49-F238E27FC236}">
                    <a16:creationId xmlns:a16="http://schemas.microsoft.com/office/drawing/2014/main" id="{358DF2DA-B7A1-4064-BB23-AD1F9241E6FE}"/>
                  </a:ext>
                </a:extLst>
              </p:cNvPr>
              <p:cNvSpPr/>
              <p:nvPr/>
            </p:nvSpPr>
            <p:spPr>
              <a:xfrm>
                <a:off x="8100998" y="3409940"/>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 name="Rectangle 409">
                <a:extLst>
                  <a:ext uri="{FF2B5EF4-FFF2-40B4-BE49-F238E27FC236}">
                    <a16:creationId xmlns:a16="http://schemas.microsoft.com/office/drawing/2014/main" id="{3CF4E8F3-4075-4DE1-99C2-36C9F21BB398}"/>
                  </a:ext>
                </a:extLst>
              </p:cNvPr>
              <p:cNvSpPr/>
              <p:nvPr/>
            </p:nvSpPr>
            <p:spPr>
              <a:xfrm>
                <a:off x="7832643" y="3136612"/>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1" name="Rectangle 410">
                <a:extLst>
                  <a:ext uri="{FF2B5EF4-FFF2-40B4-BE49-F238E27FC236}">
                    <a16:creationId xmlns:a16="http://schemas.microsoft.com/office/drawing/2014/main" id="{794C3B6B-C84B-482A-9CE0-67BBF544C776}"/>
                  </a:ext>
                </a:extLst>
              </p:cNvPr>
              <p:cNvSpPr/>
              <p:nvPr/>
            </p:nvSpPr>
            <p:spPr>
              <a:xfrm>
                <a:off x="8100998" y="3141585"/>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 name="Rectangle 411">
                <a:extLst>
                  <a:ext uri="{FF2B5EF4-FFF2-40B4-BE49-F238E27FC236}">
                    <a16:creationId xmlns:a16="http://schemas.microsoft.com/office/drawing/2014/main" id="{CA3A7935-9CF7-4C5E-8B33-9BDC69F2165D}"/>
                  </a:ext>
                </a:extLst>
              </p:cNvPr>
              <p:cNvSpPr/>
              <p:nvPr/>
            </p:nvSpPr>
            <p:spPr>
              <a:xfrm>
                <a:off x="8369353" y="3409940"/>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3" name="Rectangle 412">
                <a:extLst>
                  <a:ext uri="{FF2B5EF4-FFF2-40B4-BE49-F238E27FC236}">
                    <a16:creationId xmlns:a16="http://schemas.microsoft.com/office/drawing/2014/main" id="{74F6233D-1B9C-4ED4-8D5D-9257E4E99CB7}"/>
                  </a:ext>
                </a:extLst>
              </p:cNvPr>
              <p:cNvSpPr/>
              <p:nvPr/>
            </p:nvSpPr>
            <p:spPr>
              <a:xfrm>
                <a:off x="8637708" y="3409940"/>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4" name="Rectangle 413">
                <a:extLst>
                  <a:ext uri="{FF2B5EF4-FFF2-40B4-BE49-F238E27FC236}">
                    <a16:creationId xmlns:a16="http://schemas.microsoft.com/office/drawing/2014/main" id="{4EF2EE52-D058-4260-BBEA-7B99E34A3A25}"/>
                  </a:ext>
                </a:extLst>
              </p:cNvPr>
              <p:cNvSpPr/>
              <p:nvPr/>
            </p:nvSpPr>
            <p:spPr>
              <a:xfrm>
                <a:off x="8369353" y="3136612"/>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5" name="Rectangle 414">
                <a:extLst>
                  <a:ext uri="{FF2B5EF4-FFF2-40B4-BE49-F238E27FC236}">
                    <a16:creationId xmlns:a16="http://schemas.microsoft.com/office/drawing/2014/main" id="{D97F5E8A-9CBC-4EC8-811F-88052641F5BA}"/>
                  </a:ext>
                </a:extLst>
              </p:cNvPr>
              <p:cNvSpPr/>
              <p:nvPr/>
            </p:nvSpPr>
            <p:spPr>
              <a:xfrm>
                <a:off x="8637708" y="3136612"/>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6" name="Rectangle 415">
                <a:extLst>
                  <a:ext uri="{FF2B5EF4-FFF2-40B4-BE49-F238E27FC236}">
                    <a16:creationId xmlns:a16="http://schemas.microsoft.com/office/drawing/2014/main" id="{34F1A5BC-ECEC-4A89-8744-8DB86CF6248E}"/>
                  </a:ext>
                </a:extLst>
              </p:cNvPr>
              <p:cNvSpPr/>
              <p:nvPr/>
            </p:nvSpPr>
            <p:spPr>
              <a:xfrm>
                <a:off x="9174418" y="3414913"/>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7" name="Rectangle 416">
                <a:extLst>
                  <a:ext uri="{FF2B5EF4-FFF2-40B4-BE49-F238E27FC236}">
                    <a16:creationId xmlns:a16="http://schemas.microsoft.com/office/drawing/2014/main" id="{0EABE09F-6BCB-4784-8F26-C125BBF11E54}"/>
                  </a:ext>
                </a:extLst>
              </p:cNvPr>
              <p:cNvSpPr/>
              <p:nvPr/>
            </p:nvSpPr>
            <p:spPr>
              <a:xfrm>
                <a:off x="9174418" y="3136612"/>
                <a:ext cx="268355" cy="268355"/>
              </a:xfrm>
              <a:prstGeom prst="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8" name="Rectangle 417">
                <a:extLst>
                  <a:ext uri="{FF2B5EF4-FFF2-40B4-BE49-F238E27FC236}">
                    <a16:creationId xmlns:a16="http://schemas.microsoft.com/office/drawing/2014/main" id="{044B627E-E01C-401D-AEA8-BFF378A8B5CB}"/>
                  </a:ext>
                </a:extLst>
              </p:cNvPr>
              <p:cNvSpPr/>
              <p:nvPr/>
            </p:nvSpPr>
            <p:spPr>
              <a:xfrm>
                <a:off x="9711128" y="3409940"/>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9" name="Rectangle 418">
                <a:extLst>
                  <a:ext uri="{FF2B5EF4-FFF2-40B4-BE49-F238E27FC236}">
                    <a16:creationId xmlns:a16="http://schemas.microsoft.com/office/drawing/2014/main" id="{17F44FD2-B1E6-4D00-AC9C-920DCDB84C73}"/>
                  </a:ext>
                </a:extLst>
              </p:cNvPr>
              <p:cNvSpPr/>
              <p:nvPr/>
            </p:nvSpPr>
            <p:spPr>
              <a:xfrm>
                <a:off x="9711128" y="3136612"/>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0" name="Rectangle 419">
                <a:extLst>
                  <a:ext uri="{FF2B5EF4-FFF2-40B4-BE49-F238E27FC236}">
                    <a16:creationId xmlns:a16="http://schemas.microsoft.com/office/drawing/2014/main" id="{C3221336-0783-44CB-A9B3-68D86CF7011D}"/>
                  </a:ext>
                </a:extLst>
              </p:cNvPr>
              <p:cNvSpPr/>
              <p:nvPr/>
            </p:nvSpPr>
            <p:spPr>
              <a:xfrm>
                <a:off x="8906063" y="2329061"/>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1" name="Rectangle 420">
                <a:extLst>
                  <a:ext uri="{FF2B5EF4-FFF2-40B4-BE49-F238E27FC236}">
                    <a16:creationId xmlns:a16="http://schemas.microsoft.com/office/drawing/2014/main" id="{B7B75115-D604-474A-BD7F-27E143769F0D}"/>
                  </a:ext>
                </a:extLst>
              </p:cNvPr>
              <p:cNvSpPr/>
              <p:nvPr/>
            </p:nvSpPr>
            <p:spPr>
              <a:xfrm>
                <a:off x="8906063" y="2055733"/>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2" name="Rectangle 421">
                <a:extLst>
                  <a:ext uri="{FF2B5EF4-FFF2-40B4-BE49-F238E27FC236}">
                    <a16:creationId xmlns:a16="http://schemas.microsoft.com/office/drawing/2014/main" id="{4477220E-C9B2-4605-8929-78735CD27131}"/>
                  </a:ext>
                </a:extLst>
              </p:cNvPr>
              <p:cNvSpPr/>
              <p:nvPr/>
            </p:nvSpPr>
            <p:spPr>
              <a:xfrm>
                <a:off x="8906063" y="2870744"/>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3" name="Rectangle 422">
                <a:extLst>
                  <a:ext uri="{FF2B5EF4-FFF2-40B4-BE49-F238E27FC236}">
                    <a16:creationId xmlns:a16="http://schemas.microsoft.com/office/drawing/2014/main" id="{065A404B-4B45-47C4-933E-3170416B2DAA}"/>
                  </a:ext>
                </a:extLst>
              </p:cNvPr>
              <p:cNvSpPr/>
              <p:nvPr/>
            </p:nvSpPr>
            <p:spPr>
              <a:xfrm>
                <a:off x="8906063"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4" name="Rectangle 423">
                <a:extLst>
                  <a:ext uri="{FF2B5EF4-FFF2-40B4-BE49-F238E27FC236}">
                    <a16:creationId xmlns:a16="http://schemas.microsoft.com/office/drawing/2014/main" id="{B0D81B3A-1DFA-4898-BD00-4656D2F801E8}"/>
                  </a:ext>
                </a:extLst>
              </p:cNvPr>
              <p:cNvSpPr/>
              <p:nvPr/>
            </p:nvSpPr>
            <p:spPr>
              <a:xfrm>
                <a:off x="8906063" y="1248181"/>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5" name="Rectangle 424">
                <a:extLst>
                  <a:ext uri="{FF2B5EF4-FFF2-40B4-BE49-F238E27FC236}">
                    <a16:creationId xmlns:a16="http://schemas.microsoft.com/office/drawing/2014/main" id="{E0F49C67-5DA8-432E-B7E6-EC879FE8CE94}"/>
                  </a:ext>
                </a:extLst>
              </p:cNvPr>
              <p:cNvSpPr/>
              <p:nvPr/>
            </p:nvSpPr>
            <p:spPr>
              <a:xfrm>
                <a:off x="8906063" y="974853"/>
                <a:ext cx="268355" cy="2683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6" name="Rectangle 425">
                <a:extLst>
                  <a:ext uri="{FF2B5EF4-FFF2-40B4-BE49-F238E27FC236}">
                    <a16:creationId xmlns:a16="http://schemas.microsoft.com/office/drawing/2014/main" id="{0787D463-BC29-4F36-837A-C9F29047039C}"/>
                  </a:ext>
                </a:extLst>
              </p:cNvPr>
              <p:cNvSpPr/>
              <p:nvPr/>
            </p:nvSpPr>
            <p:spPr>
              <a:xfrm>
                <a:off x="8906063" y="1789864"/>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7" name="Rectangle 426">
                <a:extLst>
                  <a:ext uri="{FF2B5EF4-FFF2-40B4-BE49-F238E27FC236}">
                    <a16:creationId xmlns:a16="http://schemas.microsoft.com/office/drawing/2014/main" id="{87F7EC7D-FA61-4F2C-BE47-A8F0F814473A}"/>
                  </a:ext>
                </a:extLst>
              </p:cNvPr>
              <p:cNvSpPr/>
              <p:nvPr/>
            </p:nvSpPr>
            <p:spPr>
              <a:xfrm>
                <a:off x="8906063" y="151653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8" name="Rectangle 427">
                <a:extLst>
                  <a:ext uri="{FF2B5EF4-FFF2-40B4-BE49-F238E27FC236}">
                    <a16:creationId xmlns:a16="http://schemas.microsoft.com/office/drawing/2014/main" id="{0666F7A5-521D-4C64-AA76-EECB5C910AD5}"/>
                  </a:ext>
                </a:extLst>
              </p:cNvPr>
              <p:cNvSpPr/>
              <p:nvPr/>
            </p:nvSpPr>
            <p:spPr>
              <a:xfrm>
                <a:off x="8906063" y="3409940"/>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9" name="Rectangle 428">
                <a:extLst>
                  <a:ext uri="{FF2B5EF4-FFF2-40B4-BE49-F238E27FC236}">
                    <a16:creationId xmlns:a16="http://schemas.microsoft.com/office/drawing/2014/main" id="{3D8E998F-44A6-47DC-A81D-82965199B223}"/>
                  </a:ext>
                </a:extLst>
              </p:cNvPr>
              <p:cNvSpPr/>
              <p:nvPr/>
            </p:nvSpPr>
            <p:spPr>
              <a:xfrm>
                <a:off x="8906063" y="3146558"/>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0" name="Rectangle 429">
                <a:extLst>
                  <a:ext uri="{FF2B5EF4-FFF2-40B4-BE49-F238E27FC236}">
                    <a16:creationId xmlns:a16="http://schemas.microsoft.com/office/drawing/2014/main" id="{1318BD78-7F38-410B-9E59-357CC8D4E767}"/>
                  </a:ext>
                </a:extLst>
              </p:cNvPr>
              <p:cNvSpPr/>
              <p:nvPr/>
            </p:nvSpPr>
            <p:spPr>
              <a:xfrm>
                <a:off x="9442773" y="2329061"/>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1" name="Rectangle 430">
                <a:extLst>
                  <a:ext uri="{FF2B5EF4-FFF2-40B4-BE49-F238E27FC236}">
                    <a16:creationId xmlns:a16="http://schemas.microsoft.com/office/drawing/2014/main" id="{F25AD997-5608-4B92-8474-727B095DEDAE}"/>
                  </a:ext>
                </a:extLst>
              </p:cNvPr>
              <p:cNvSpPr/>
              <p:nvPr/>
            </p:nvSpPr>
            <p:spPr>
              <a:xfrm>
                <a:off x="9442773" y="2055733"/>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2" name="Rectangle 431">
                <a:extLst>
                  <a:ext uri="{FF2B5EF4-FFF2-40B4-BE49-F238E27FC236}">
                    <a16:creationId xmlns:a16="http://schemas.microsoft.com/office/drawing/2014/main" id="{7EA74945-C18E-4BDC-B47A-B984695F39B8}"/>
                  </a:ext>
                </a:extLst>
              </p:cNvPr>
              <p:cNvSpPr/>
              <p:nvPr/>
            </p:nvSpPr>
            <p:spPr>
              <a:xfrm>
                <a:off x="9442773" y="2870744"/>
                <a:ext cx="268355" cy="268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3" name="Rectangle 432">
                <a:extLst>
                  <a:ext uri="{FF2B5EF4-FFF2-40B4-BE49-F238E27FC236}">
                    <a16:creationId xmlns:a16="http://schemas.microsoft.com/office/drawing/2014/main" id="{12DDA737-7CEA-4B6F-9D01-055A28CCB875}"/>
                  </a:ext>
                </a:extLst>
              </p:cNvPr>
              <p:cNvSpPr/>
              <p:nvPr/>
            </p:nvSpPr>
            <p:spPr>
              <a:xfrm>
                <a:off x="9442773" y="2597416"/>
                <a:ext cx="268355" cy="268355"/>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4" name="Rectangle 433">
                <a:extLst>
                  <a:ext uri="{FF2B5EF4-FFF2-40B4-BE49-F238E27FC236}">
                    <a16:creationId xmlns:a16="http://schemas.microsoft.com/office/drawing/2014/main" id="{B39C9A26-E75F-4EAD-8577-457FF78D47CA}"/>
                  </a:ext>
                </a:extLst>
              </p:cNvPr>
              <p:cNvSpPr/>
              <p:nvPr/>
            </p:nvSpPr>
            <p:spPr>
              <a:xfrm>
                <a:off x="9442773" y="1248181"/>
                <a:ext cx="268355" cy="268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5" name="Rectangle 434">
                <a:extLst>
                  <a:ext uri="{FF2B5EF4-FFF2-40B4-BE49-F238E27FC236}">
                    <a16:creationId xmlns:a16="http://schemas.microsoft.com/office/drawing/2014/main" id="{AD3D8858-5434-4074-96D7-638BFEE5AE1C}"/>
                  </a:ext>
                </a:extLst>
              </p:cNvPr>
              <p:cNvSpPr/>
              <p:nvPr/>
            </p:nvSpPr>
            <p:spPr>
              <a:xfrm>
                <a:off x="9442773" y="97485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6" name="Rectangle 435">
                <a:extLst>
                  <a:ext uri="{FF2B5EF4-FFF2-40B4-BE49-F238E27FC236}">
                    <a16:creationId xmlns:a16="http://schemas.microsoft.com/office/drawing/2014/main" id="{19061CFA-1799-4FC9-8617-F6DDF6CC224E}"/>
                  </a:ext>
                </a:extLst>
              </p:cNvPr>
              <p:cNvSpPr/>
              <p:nvPr/>
            </p:nvSpPr>
            <p:spPr>
              <a:xfrm>
                <a:off x="9441060" y="1775433"/>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7" name="Rectangle 436">
                <a:extLst>
                  <a:ext uri="{FF2B5EF4-FFF2-40B4-BE49-F238E27FC236}">
                    <a16:creationId xmlns:a16="http://schemas.microsoft.com/office/drawing/2014/main" id="{2D02B831-73F7-4196-8CE9-257ABD37E54F}"/>
                  </a:ext>
                </a:extLst>
              </p:cNvPr>
              <p:cNvSpPr/>
              <p:nvPr/>
            </p:nvSpPr>
            <p:spPr>
              <a:xfrm>
                <a:off x="9442773" y="1516536"/>
                <a:ext cx="268355" cy="268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8" name="Rectangle 437">
                <a:extLst>
                  <a:ext uri="{FF2B5EF4-FFF2-40B4-BE49-F238E27FC236}">
                    <a16:creationId xmlns:a16="http://schemas.microsoft.com/office/drawing/2014/main" id="{117F5DD9-0E5F-4C92-BEFE-39D4752103D0}"/>
                  </a:ext>
                </a:extLst>
              </p:cNvPr>
              <p:cNvSpPr/>
              <p:nvPr/>
            </p:nvSpPr>
            <p:spPr>
              <a:xfrm>
                <a:off x="9442773" y="3409940"/>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9" name="Rectangle 438">
                <a:extLst>
                  <a:ext uri="{FF2B5EF4-FFF2-40B4-BE49-F238E27FC236}">
                    <a16:creationId xmlns:a16="http://schemas.microsoft.com/office/drawing/2014/main" id="{243F5799-F707-4E9A-9F3E-B7073F5E34A0}"/>
                  </a:ext>
                </a:extLst>
              </p:cNvPr>
              <p:cNvSpPr/>
              <p:nvPr/>
            </p:nvSpPr>
            <p:spPr>
              <a:xfrm>
                <a:off x="9442773" y="3136612"/>
                <a:ext cx="268355" cy="2683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276" name="Group 275">
              <a:extLst>
                <a:ext uri="{FF2B5EF4-FFF2-40B4-BE49-F238E27FC236}">
                  <a16:creationId xmlns:a16="http://schemas.microsoft.com/office/drawing/2014/main" id="{64312535-D8FD-4C40-9F98-DD9CCF2AB23B}"/>
                </a:ext>
              </a:extLst>
            </p:cNvPr>
            <p:cNvGrpSpPr/>
            <p:nvPr/>
          </p:nvGrpSpPr>
          <p:grpSpPr>
            <a:xfrm>
              <a:off x="4994339" y="1349078"/>
              <a:ext cx="4279966" cy="286962"/>
              <a:chOff x="4879356" y="624565"/>
              <a:chExt cx="4279964" cy="286962"/>
            </a:xfrm>
          </p:grpSpPr>
          <p:sp>
            <p:nvSpPr>
              <p:cNvPr id="285" name="TextBox 284">
                <a:extLst>
                  <a:ext uri="{FF2B5EF4-FFF2-40B4-BE49-F238E27FC236}">
                    <a16:creationId xmlns:a16="http://schemas.microsoft.com/office/drawing/2014/main" id="{A32DE133-68E6-4DF2-9CF0-AE6DA86CF323}"/>
                  </a:ext>
                </a:extLst>
              </p:cNvPr>
              <p:cNvSpPr txBox="1"/>
              <p:nvPr/>
            </p:nvSpPr>
            <p:spPr>
              <a:xfrm>
                <a:off x="4879356" y="624565"/>
                <a:ext cx="252224" cy="281989"/>
              </a:xfrm>
              <a:prstGeom prst="rect">
                <a:avLst/>
              </a:prstGeom>
              <a:noFill/>
            </p:spPr>
            <p:txBody>
              <a:bodyPr wrap="none" rtlCol="0">
                <a:spAutoFit/>
              </a:bodyPr>
              <a:lstStyle/>
              <a:p>
                <a:r>
                  <a:rPr lang="en-US" sz="2000" b="1" i="1" dirty="0"/>
                  <a:t>f</a:t>
                </a:r>
                <a:r>
                  <a:rPr lang="en-US" sz="2000" b="1" i="1" baseline="-25000" dirty="0"/>
                  <a:t>1</a:t>
                </a:r>
                <a:endParaRPr lang="en-US" sz="2000" b="1" i="1" dirty="0"/>
              </a:p>
            </p:txBody>
          </p:sp>
          <p:sp>
            <p:nvSpPr>
              <p:cNvPr id="286" name="TextBox 285">
                <a:extLst>
                  <a:ext uri="{FF2B5EF4-FFF2-40B4-BE49-F238E27FC236}">
                    <a16:creationId xmlns:a16="http://schemas.microsoft.com/office/drawing/2014/main" id="{D99883FC-1C9D-4ADA-AC4D-80D5ACB189FE}"/>
                  </a:ext>
                </a:extLst>
              </p:cNvPr>
              <p:cNvSpPr txBox="1"/>
              <p:nvPr/>
            </p:nvSpPr>
            <p:spPr>
              <a:xfrm>
                <a:off x="5142617" y="627956"/>
                <a:ext cx="252224" cy="281989"/>
              </a:xfrm>
              <a:prstGeom prst="rect">
                <a:avLst/>
              </a:prstGeom>
              <a:noFill/>
            </p:spPr>
            <p:txBody>
              <a:bodyPr wrap="none" rtlCol="0">
                <a:spAutoFit/>
              </a:bodyPr>
              <a:lstStyle/>
              <a:p>
                <a:r>
                  <a:rPr lang="en-US" sz="2000" b="1" i="1" dirty="0"/>
                  <a:t>f</a:t>
                </a:r>
                <a:r>
                  <a:rPr lang="en-US" sz="2000" b="1" i="1" baseline="-25000" dirty="0"/>
                  <a:t>2</a:t>
                </a:r>
                <a:endParaRPr lang="en-US" sz="2000" b="1" i="1" dirty="0"/>
              </a:p>
            </p:txBody>
          </p:sp>
          <p:sp>
            <p:nvSpPr>
              <p:cNvPr id="287" name="TextBox 286">
                <a:extLst>
                  <a:ext uri="{FF2B5EF4-FFF2-40B4-BE49-F238E27FC236}">
                    <a16:creationId xmlns:a16="http://schemas.microsoft.com/office/drawing/2014/main" id="{D67B68DB-F415-494B-9258-291C1E70CCAF}"/>
                  </a:ext>
                </a:extLst>
              </p:cNvPr>
              <p:cNvSpPr txBox="1"/>
              <p:nvPr/>
            </p:nvSpPr>
            <p:spPr>
              <a:xfrm>
                <a:off x="8904805" y="624565"/>
                <a:ext cx="254515" cy="281989"/>
              </a:xfrm>
              <a:prstGeom prst="rect">
                <a:avLst/>
              </a:prstGeom>
              <a:noFill/>
            </p:spPr>
            <p:txBody>
              <a:bodyPr wrap="none" rtlCol="0">
                <a:spAutoFit/>
              </a:bodyPr>
              <a:lstStyle/>
              <a:p>
                <a:r>
                  <a:rPr lang="en-US" sz="2000" b="1" i="1" dirty="0" err="1"/>
                  <a:t>f</a:t>
                </a:r>
                <a:r>
                  <a:rPr lang="en-US" sz="2000" b="1" i="1" baseline="-25000" dirty="0" err="1"/>
                  <a:t>p</a:t>
                </a:r>
                <a:endParaRPr lang="en-US" sz="2000" b="1" i="1" dirty="0"/>
              </a:p>
            </p:txBody>
          </p:sp>
          <p:sp>
            <p:nvSpPr>
              <p:cNvPr id="288" name="TextBox 287">
                <a:extLst>
                  <a:ext uri="{FF2B5EF4-FFF2-40B4-BE49-F238E27FC236}">
                    <a16:creationId xmlns:a16="http://schemas.microsoft.com/office/drawing/2014/main" id="{480BD9A8-1929-4C2E-B7BA-933B196018F8}"/>
                  </a:ext>
                </a:extLst>
              </p:cNvPr>
              <p:cNvSpPr txBox="1"/>
              <p:nvPr/>
            </p:nvSpPr>
            <p:spPr>
              <a:xfrm>
                <a:off x="7014737" y="629538"/>
                <a:ext cx="311787" cy="281989"/>
              </a:xfrm>
              <a:prstGeom prst="rect">
                <a:avLst/>
              </a:prstGeom>
              <a:noFill/>
            </p:spPr>
            <p:txBody>
              <a:bodyPr wrap="none" rtlCol="0">
                <a:spAutoFit/>
              </a:bodyPr>
              <a:lstStyle/>
              <a:p>
                <a:r>
                  <a:rPr lang="en-US" sz="2000" b="1" i="1" dirty="0"/>
                  <a:t>….</a:t>
                </a:r>
              </a:p>
            </p:txBody>
          </p:sp>
        </p:grpSp>
        <p:sp>
          <p:nvSpPr>
            <p:cNvPr id="277" name="TextBox 276">
              <a:extLst>
                <a:ext uri="{FF2B5EF4-FFF2-40B4-BE49-F238E27FC236}">
                  <a16:creationId xmlns:a16="http://schemas.microsoft.com/office/drawing/2014/main" id="{872B6566-1184-48EB-9999-A878CE1ACF2E}"/>
                </a:ext>
              </a:extLst>
            </p:cNvPr>
            <p:cNvSpPr txBox="1"/>
            <p:nvPr/>
          </p:nvSpPr>
          <p:spPr>
            <a:xfrm>
              <a:off x="3963936" y="2005231"/>
              <a:ext cx="913433" cy="498903"/>
            </a:xfrm>
            <a:prstGeom prst="rect">
              <a:avLst/>
            </a:prstGeom>
            <a:noFill/>
          </p:spPr>
          <p:txBody>
            <a:bodyPr wrap="square" rtlCol="0">
              <a:spAutoFit/>
            </a:bodyPr>
            <a:lstStyle/>
            <a:p>
              <a:r>
                <a:rPr lang="en-US" sz="2000" b="1" dirty="0"/>
                <a:t>Sub-type 1</a:t>
              </a:r>
            </a:p>
          </p:txBody>
        </p:sp>
        <p:sp>
          <p:nvSpPr>
            <p:cNvPr id="278" name="Left Brace 277">
              <a:extLst>
                <a:ext uri="{FF2B5EF4-FFF2-40B4-BE49-F238E27FC236}">
                  <a16:creationId xmlns:a16="http://schemas.microsoft.com/office/drawing/2014/main" id="{ABA0C78A-EB01-4940-9776-1AF7DF6186F3}"/>
                </a:ext>
              </a:extLst>
            </p:cNvPr>
            <p:cNvSpPr/>
            <p:nvPr/>
          </p:nvSpPr>
          <p:spPr>
            <a:xfrm>
              <a:off x="4868141" y="1753221"/>
              <a:ext cx="72737" cy="795119"/>
            </a:xfrm>
            <a:prstGeom prst="leftBrace">
              <a:avLst>
                <a:gd name="adj1" fmla="val 79727"/>
                <a:gd name="adj2" fmla="val 4881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2000"/>
            </a:p>
          </p:txBody>
        </p:sp>
        <p:sp>
          <p:nvSpPr>
            <p:cNvPr id="279" name="TextBox 278">
              <a:extLst>
                <a:ext uri="{FF2B5EF4-FFF2-40B4-BE49-F238E27FC236}">
                  <a16:creationId xmlns:a16="http://schemas.microsoft.com/office/drawing/2014/main" id="{B147BAD0-23A7-4AAC-AFD9-49FE3674770E}"/>
                </a:ext>
              </a:extLst>
            </p:cNvPr>
            <p:cNvSpPr txBox="1"/>
            <p:nvPr/>
          </p:nvSpPr>
          <p:spPr>
            <a:xfrm>
              <a:off x="9331509" y="1666678"/>
              <a:ext cx="741919" cy="281989"/>
            </a:xfrm>
            <a:prstGeom prst="rect">
              <a:avLst/>
            </a:prstGeom>
            <a:noFill/>
          </p:spPr>
          <p:txBody>
            <a:bodyPr wrap="none" rtlCol="0">
              <a:spAutoFit/>
            </a:bodyPr>
            <a:lstStyle/>
            <a:p>
              <a:r>
                <a:rPr lang="en-US" sz="2000" b="1" i="1" dirty="0"/>
                <a:t>patient</a:t>
              </a:r>
              <a:r>
                <a:rPr lang="en-US" sz="2000" b="1" i="1" baseline="-25000" dirty="0"/>
                <a:t>1</a:t>
              </a:r>
              <a:endParaRPr lang="en-US" sz="2000" b="1" i="1" dirty="0"/>
            </a:p>
          </p:txBody>
        </p:sp>
        <p:sp>
          <p:nvSpPr>
            <p:cNvPr id="280" name="TextBox 279">
              <a:extLst>
                <a:ext uri="{FF2B5EF4-FFF2-40B4-BE49-F238E27FC236}">
                  <a16:creationId xmlns:a16="http://schemas.microsoft.com/office/drawing/2014/main" id="{58084A4C-9E26-473C-A279-1A80F9D24EF3}"/>
                </a:ext>
              </a:extLst>
            </p:cNvPr>
            <p:cNvSpPr txBox="1"/>
            <p:nvPr/>
          </p:nvSpPr>
          <p:spPr>
            <a:xfrm>
              <a:off x="9331509" y="4106146"/>
              <a:ext cx="744211" cy="281989"/>
            </a:xfrm>
            <a:prstGeom prst="rect">
              <a:avLst/>
            </a:prstGeom>
            <a:noFill/>
          </p:spPr>
          <p:txBody>
            <a:bodyPr wrap="none" rtlCol="0">
              <a:spAutoFit/>
            </a:bodyPr>
            <a:lstStyle/>
            <a:p>
              <a:r>
                <a:rPr lang="en-US" sz="2000" b="1" i="1" dirty="0" err="1"/>
                <a:t>patient</a:t>
              </a:r>
              <a:r>
                <a:rPr lang="en-US" sz="2000" b="1" i="1" baseline="-25000" dirty="0" err="1"/>
                <a:t>n</a:t>
              </a:r>
              <a:endParaRPr lang="en-US" sz="2000" b="1" i="1" dirty="0"/>
            </a:p>
          </p:txBody>
        </p:sp>
        <p:sp>
          <p:nvSpPr>
            <p:cNvPr id="281" name="TextBox 280">
              <a:extLst>
                <a:ext uri="{FF2B5EF4-FFF2-40B4-BE49-F238E27FC236}">
                  <a16:creationId xmlns:a16="http://schemas.microsoft.com/office/drawing/2014/main" id="{2F97B5EE-35F5-43D4-8333-624C08E1D111}"/>
                </a:ext>
              </a:extLst>
            </p:cNvPr>
            <p:cNvSpPr txBox="1"/>
            <p:nvPr/>
          </p:nvSpPr>
          <p:spPr>
            <a:xfrm rot="5400000">
              <a:off x="9651340" y="2837134"/>
              <a:ext cx="307522" cy="285900"/>
            </a:xfrm>
            <a:prstGeom prst="rect">
              <a:avLst/>
            </a:prstGeom>
            <a:noFill/>
          </p:spPr>
          <p:txBody>
            <a:bodyPr wrap="none" rtlCol="0">
              <a:spAutoFit/>
            </a:bodyPr>
            <a:lstStyle/>
            <a:p>
              <a:r>
                <a:rPr lang="en-US" sz="2000" b="1" i="1" dirty="0"/>
                <a:t>….</a:t>
              </a:r>
            </a:p>
          </p:txBody>
        </p:sp>
        <p:sp>
          <p:nvSpPr>
            <p:cNvPr id="282" name="TextBox 281">
              <a:extLst>
                <a:ext uri="{FF2B5EF4-FFF2-40B4-BE49-F238E27FC236}">
                  <a16:creationId xmlns:a16="http://schemas.microsoft.com/office/drawing/2014/main" id="{26C1E8CE-9F40-4A44-B2CA-9E2C6599B326}"/>
                </a:ext>
              </a:extLst>
            </p:cNvPr>
            <p:cNvSpPr txBox="1"/>
            <p:nvPr/>
          </p:nvSpPr>
          <p:spPr>
            <a:xfrm>
              <a:off x="3970604" y="3612945"/>
              <a:ext cx="933905" cy="498903"/>
            </a:xfrm>
            <a:prstGeom prst="rect">
              <a:avLst/>
            </a:prstGeom>
            <a:noFill/>
          </p:spPr>
          <p:txBody>
            <a:bodyPr wrap="square" rtlCol="0">
              <a:spAutoFit/>
            </a:bodyPr>
            <a:lstStyle/>
            <a:p>
              <a:r>
                <a:rPr lang="en-US" sz="2000" b="1" dirty="0"/>
                <a:t>Sub-type G</a:t>
              </a:r>
            </a:p>
          </p:txBody>
        </p:sp>
        <p:sp>
          <p:nvSpPr>
            <p:cNvPr id="283" name="Left Brace 282">
              <a:extLst>
                <a:ext uri="{FF2B5EF4-FFF2-40B4-BE49-F238E27FC236}">
                  <a16:creationId xmlns:a16="http://schemas.microsoft.com/office/drawing/2014/main" id="{C6210BB7-46F4-4EF0-9170-BDC07402C14F}"/>
                </a:ext>
              </a:extLst>
            </p:cNvPr>
            <p:cNvSpPr/>
            <p:nvPr/>
          </p:nvSpPr>
          <p:spPr>
            <a:xfrm>
              <a:off x="4868141" y="3184629"/>
              <a:ext cx="82725" cy="1199440"/>
            </a:xfrm>
            <a:prstGeom prst="leftBrace">
              <a:avLst>
                <a:gd name="adj1" fmla="val 79727"/>
                <a:gd name="adj2" fmla="val 4881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2000"/>
            </a:p>
          </p:txBody>
        </p:sp>
        <p:sp>
          <p:nvSpPr>
            <p:cNvPr id="284" name="TextBox 283">
              <a:extLst>
                <a:ext uri="{FF2B5EF4-FFF2-40B4-BE49-F238E27FC236}">
                  <a16:creationId xmlns:a16="http://schemas.microsoft.com/office/drawing/2014/main" id="{798AD510-C6B5-4CC6-B0FD-2469C3409FBC}"/>
                </a:ext>
              </a:extLst>
            </p:cNvPr>
            <p:cNvSpPr txBox="1"/>
            <p:nvPr/>
          </p:nvSpPr>
          <p:spPr>
            <a:xfrm rot="5400000">
              <a:off x="4795261" y="2745018"/>
              <a:ext cx="307522" cy="285900"/>
            </a:xfrm>
            <a:prstGeom prst="rect">
              <a:avLst/>
            </a:prstGeom>
            <a:noFill/>
          </p:spPr>
          <p:txBody>
            <a:bodyPr wrap="none" rtlCol="0">
              <a:spAutoFit/>
            </a:bodyPr>
            <a:lstStyle/>
            <a:p>
              <a:r>
                <a:rPr lang="en-US" sz="2000" b="1" i="1" dirty="0"/>
                <a:t>….</a:t>
              </a:r>
            </a:p>
          </p:txBody>
        </p:sp>
      </p:grpSp>
      <p:sp>
        <p:nvSpPr>
          <p:cNvPr id="450" name="Text Placeholder 35 2">
            <a:extLst>
              <a:ext uri="{FF2B5EF4-FFF2-40B4-BE49-F238E27FC236}">
                <a16:creationId xmlns:a16="http://schemas.microsoft.com/office/drawing/2014/main" id="{AB90FAA4-5A65-4D38-BC4E-DF3DBD7E4062}"/>
              </a:ext>
            </a:extLst>
          </p:cNvPr>
          <p:cNvSpPr txBox="1">
            <a:spLocks/>
          </p:cNvSpPr>
          <p:nvPr/>
        </p:nvSpPr>
        <p:spPr>
          <a:xfrm>
            <a:off x="552498" y="6948050"/>
            <a:ext cx="10196513" cy="184663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3000" b="1" dirty="0">
                <a:latin typeface="Arial" panose="020B0604020202020204" pitchFamily="34" charset="0"/>
                <a:cs typeface="Arial" panose="020B0604020202020204" pitchFamily="34" charset="0"/>
              </a:rPr>
              <a:t>Input:</a:t>
            </a:r>
          </a:p>
          <a:p>
            <a:endParaRPr lang="en-US" dirty="0"/>
          </a:p>
          <a:p>
            <a:endParaRPr lang="en-US" dirty="0"/>
          </a:p>
        </p:txBody>
      </p:sp>
      <p:sp>
        <p:nvSpPr>
          <p:cNvPr id="451" name="Text Placeholder 35 3">
            <a:extLst>
              <a:ext uri="{FF2B5EF4-FFF2-40B4-BE49-F238E27FC236}">
                <a16:creationId xmlns:a16="http://schemas.microsoft.com/office/drawing/2014/main" id="{E0627AA6-E1F6-48C0-AC03-E9DD05F43AF0}"/>
              </a:ext>
            </a:extLst>
          </p:cNvPr>
          <p:cNvSpPr txBox="1">
            <a:spLocks/>
          </p:cNvSpPr>
          <p:nvPr/>
        </p:nvSpPr>
        <p:spPr>
          <a:xfrm>
            <a:off x="455836" y="11442851"/>
            <a:ext cx="10679916" cy="260376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endParaRPr lang="en-US" sz="1200" b="1" dirty="0"/>
          </a:p>
          <a:p>
            <a:pPr marL="342900" indent="-342900">
              <a:buFont typeface="Arial" panose="020B0604020202020204" pitchFamily="34" charset="0"/>
              <a:buChar char="•"/>
            </a:pPr>
            <a:r>
              <a:rPr lang="en-US" sz="3000" b="1" dirty="0">
                <a:latin typeface="Arial" panose="020B0604020202020204" pitchFamily="34" charset="0"/>
                <a:cs typeface="Arial" panose="020B0604020202020204" pitchFamily="34" charset="0"/>
              </a:rPr>
              <a:t>Output: </a:t>
            </a:r>
          </a:p>
          <a:p>
            <a:pPr marL="914400" lvl="1" indent="-3429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Predicting cell line response to treatment.</a:t>
            </a:r>
          </a:p>
          <a:p>
            <a:pPr marL="914400" lvl="1" indent="-3429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Determining the set of important features for response  </a:t>
            </a:r>
            <a:r>
              <a:rPr lang="en-US" sz="2600" b="1" i="1" dirty="0">
                <a:solidFill>
                  <a:schemeClr val="accent1">
                    <a:lumMod val="50000"/>
                  </a:schemeClr>
                </a:solidFill>
                <a:latin typeface="Arial" panose="020B0604020202020204" pitchFamily="34" charset="0"/>
                <a:cs typeface="Arial" panose="020B0604020202020204" pitchFamily="34" charset="0"/>
              </a:rPr>
              <a:t>f</a:t>
            </a:r>
            <a:r>
              <a:rPr lang="en-US" sz="2600" b="1" i="1" baseline="-25000" dirty="0">
                <a:solidFill>
                  <a:schemeClr val="accent1">
                    <a:lumMod val="50000"/>
                  </a:schemeClr>
                </a:solidFill>
                <a:latin typeface="Arial" panose="020B0604020202020204" pitchFamily="34" charset="0"/>
                <a:cs typeface="Arial" panose="020B0604020202020204" pitchFamily="34" charset="0"/>
              </a:rPr>
              <a:t>i</a:t>
            </a:r>
            <a:r>
              <a:rPr lang="en-US" sz="2600" dirty="0">
                <a:solidFill>
                  <a:schemeClr val="accent1">
                    <a:lumMod val="50000"/>
                  </a:schemeClr>
                </a:solidFill>
                <a:latin typeface="Arial" panose="020B0604020202020204" pitchFamily="34" charset="0"/>
                <a:cs typeface="Arial" panose="020B0604020202020204" pitchFamily="34" charset="0"/>
              </a:rPr>
              <a:t> s</a:t>
            </a:r>
          </a:p>
          <a:p>
            <a:endParaRPr lang="en-US" dirty="0"/>
          </a:p>
        </p:txBody>
      </p:sp>
      <p:pic>
        <p:nvPicPr>
          <p:cNvPr id="456" name="Picture 455">
            <a:extLst>
              <a:ext uri="{FF2B5EF4-FFF2-40B4-BE49-F238E27FC236}">
                <a16:creationId xmlns:a16="http://schemas.microsoft.com/office/drawing/2014/main" id="{5EE90ADE-0045-4A7E-B5A7-E3D5BCBC813F}"/>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6314685" y="19216128"/>
            <a:ext cx="843810" cy="241905"/>
          </a:xfrm>
          <a:prstGeom prst="rect">
            <a:avLst/>
          </a:prstGeom>
        </p:spPr>
      </p:pic>
      <p:sp>
        <p:nvSpPr>
          <p:cNvPr id="484" name="Text Placeholder 39 2">
            <a:extLst>
              <a:ext uri="{FF2B5EF4-FFF2-40B4-BE49-F238E27FC236}">
                <a16:creationId xmlns:a16="http://schemas.microsoft.com/office/drawing/2014/main" id="{D63D501D-67D9-4B83-A1CC-BCD1DBB6423A}"/>
              </a:ext>
            </a:extLst>
          </p:cNvPr>
          <p:cNvSpPr txBox="1">
            <a:spLocks/>
          </p:cNvSpPr>
          <p:nvPr/>
        </p:nvSpPr>
        <p:spPr>
          <a:xfrm>
            <a:off x="22002707" y="17736269"/>
            <a:ext cx="10717439"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Computational Guarantees</a:t>
            </a:r>
          </a:p>
        </p:txBody>
      </p:sp>
      <p:grpSp>
        <p:nvGrpSpPr>
          <p:cNvPr id="108" name="Group 107"/>
          <p:cNvGrpSpPr/>
          <p:nvPr/>
        </p:nvGrpSpPr>
        <p:grpSpPr>
          <a:xfrm>
            <a:off x="11607812" y="26430857"/>
            <a:ext cx="9762105" cy="4978983"/>
            <a:chOff x="23246432" y="27114915"/>
            <a:chExt cx="8551653" cy="4361614"/>
          </a:xfrm>
        </p:grpSpPr>
        <p:grpSp>
          <p:nvGrpSpPr>
            <p:cNvPr id="537" name="Group 536">
              <a:extLst>
                <a:ext uri="{FF2B5EF4-FFF2-40B4-BE49-F238E27FC236}">
                  <a16:creationId xmlns:a16="http://schemas.microsoft.com/office/drawing/2014/main" id="{5675D072-C100-4388-BA37-C536197516FA}"/>
                </a:ext>
              </a:extLst>
            </p:cNvPr>
            <p:cNvGrpSpPr/>
            <p:nvPr/>
          </p:nvGrpSpPr>
          <p:grpSpPr>
            <a:xfrm>
              <a:off x="23246432" y="27114915"/>
              <a:ext cx="4369232" cy="4361614"/>
              <a:chOff x="4244029" y="1624681"/>
              <a:chExt cx="2397028" cy="2392849"/>
            </a:xfrm>
          </p:grpSpPr>
          <p:sp>
            <p:nvSpPr>
              <p:cNvPr id="538" name="Oval 537">
                <a:extLst>
                  <a:ext uri="{FF2B5EF4-FFF2-40B4-BE49-F238E27FC236}">
                    <a16:creationId xmlns:a16="http://schemas.microsoft.com/office/drawing/2014/main" id="{130C3DE6-D38A-4052-8B84-07BF4EA8422A}"/>
                  </a:ext>
                </a:extLst>
              </p:cNvPr>
              <p:cNvSpPr/>
              <p:nvPr/>
            </p:nvSpPr>
            <p:spPr>
              <a:xfrm>
                <a:off x="4390156" y="3005570"/>
                <a:ext cx="83128" cy="83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9" name="Oval 538">
                <a:extLst>
                  <a:ext uri="{FF2B5EF4-FFF2-40B4-BE49-F238E27FC236}">
                    <a16:creationId xmlns:a16="http://schemas.microsoft.com/office/drawing/2014/main" id="{06F9D6B1-C2AD-4806-A25F-88F8DB45D1E6}"/>
                  </a:ext>
                </a:extLst>
              </p:cNvPr>
              <p:cNvSpPr/>
              <p:nvPr/>
            </p:nvSpPr>
            <p:spPr>
              <a:xfrm>
                <a:off x="4599706" y="3767570"/>
                <a:ext cx="83128" cy="8312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0" name="Oval 539">
                <a:extLst>
                  <a:ext uri="{FF2B5EF4-FFF2-40B4-BE49-F238E27FC236}">
                    <a16:creationId xmlns:a16="http://schemas.microsoft.com/office/drawing/2014/main" id="{DB3CA23C-44E1-40F3-A469-1F3BC5E5A957}"/>
                  </a:ext>
                </a:extLst>
              </p:cNvPr>
              <p:cNvSpPr/>
              <p:nvPr/>
            </p:nvSpPr>
            <p:spPr>
              <a:xfrm>
                <a:off x="5147393" y="2067357"/>
                <a:ext cx="83128" cy="83128"/>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41" name="Straight Arrow Connector 540">
                <a:extLst>
                  <a:ext uri="{FF2B5EF4-FFF2-40B4-BE49-F238E27FC236}">
                    <a16:creationId xmlns:a16="http://schemas.microsoft.com/office/drawing/2014/main" id="{7471D6C9-2799-4C6B-8E8D-25FFF9A47B9F}"/>
                  </a:ext>
                </a:extLst>
              </p:cNvPr>
              <p:cNvCxnSpPr>
                <a:stCxn id="538" idx="4"/>
                <a:endCxn id="539" idx="0"/>
              </p:cNvCxnSpPr>
              <p:nvPr/>
            </p:nvCxnSpPr>
            <p:spPr>
              <a:xfrm>
                <a:off x="4431720" y="3088698"/>
                <a:ext cx="209550" cy="678872"/>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542" name="Straight Arrow Connector 541">
                <a:extLst>
                  <a:ext uri="{FF2B5EF4-FFF2-40B4-BE49-F238E27FC236}">
                    <a16:creationId xmlns:a16="http://schemas.microsoft.com/office/drawing/2014/main" id="{1E3EA5A8-0971-4267-878A-B1D522A5EB40}"/>
                  </a:ext>
                </a:extLst>
              </p:cNvPr>
              <p:cNvCxnSpPr>
                <a:cxnSpLocks/>
                <a:stCxn id="540" idx="3"/>
                <a:endCxn id="538" idx="7"/>
              </p:cNvCxnSpPr>
              <p:nvPr/>
            </p:nvCxnSpPr>
            <p:spPr>
              <a:xfrm flipH="1">
                <a:off x="4461110" y="2138311"/>
                <a:ext cx="698457" cy="879433"/>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543" name="TextBox 542">
                <a:extLst>
                  <a:ext uri="{FF2B5EF4-FFF2-40B4-BE49-F238E27FC236}">
                    <a16:creationId xmlns:a16="http://schemas.microsoft.com/office/drawing/2014/main" id="{3F42C257-3E57-4C20-BFF6-A8955B53BD74}"/>
                  </a:ext>
                </a:extLst>
              </p:cNvPr>
              <p:cNvSpPr txBox="1"/>
              <p:nvPr/>
            </p:nvSpPr>
            <p:spPr>
              <a:xfrm rot="15172229">
                <a:off x="3795377" y="3311009"/>
                <a:ext cx="1156551" cy="256491"/>
              </a:xfrm>
              <a:prstGeom prst="rect">
                <a:avLst/>
              </a:prstGeom>
              <a:noFill/>
            </p:spPr>
            <p:txBody>
              <a:bodyPr wrap="none" rtlCol="0">
                <a:spAutoFit/>
              </a:bodyPr>
              <a:lstStyle/>
              <a:p>
                <a:r>
                  <a:rPr lang="en-US" sz="2000" b="1" dirty="0"/>
                  <a:t>Statistical Error</a:t>
                </a:r>
              </a:p>
            </p:txBody>
          </p:sp>
          <mc:AlternateContent xmlns:mc="http://schemas.openxmlformats.org/markup-compatibility/2006" xmlns:a14="http://schemas.microsoft.com/office/drawing/2010/main">
            <mc:Choice Requires="a14">
              <p:sp>
                <p:nvSpPr>
                  <p:cNvPr id="544" name="Rectangle 543">
                    <a:extLst>
                      <a:ext uri="{FF2B5EF4-FFF2-40B4-BE49-F238E27FC236}">
                        <a16:creationId xmlns:a16="http://schemas.microsoft.com/office/drawing/2014/main" id="{5658180D-91DC-4E0D-9D84-42B8DDFDCF66}"/>
                      </a:ext>
                    </a:extLst>
                  </p:cNvPr>
                  <p:cNvSpPr/>
                  <p:nvPr/>
                </p:nvSpPr>
                <p:spPr>
                  <a:xfrm>
                    <a:off x="4636780" y="3731363"/>
                    <a:ext cx="271254" cy="2564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m:t>
                              </m:r>
                            </m:sup>
                          </m:sSup>
                        </m:oMath>
                      </m:oMathPara>
                    </a14:m>
                    <a:endParaRPr lang="en-US" sz="2000" b="1" dirty="0"/>
                  </a:p>
                </p:txBody>
              </p:sp>
            </mc:Choice>
            <mc:Fallback xmlns="">
              <p:sp>
                <p:nvSpPr>
                  <p:cNvPr id="544" name="Rectangle 543">
                    <a:extLst>
                      <a:ext uri="{FF2B5EF4-FFF2-40B4-BE49-F238E27FC236}">
                        <a16:creationId xmlns:a16="http://schemas.microsoft.com/office/drawing/2014/main" id="{5658180D-91DC-4E0D-9D84-42B8DDFDCF66}"/>
                      </a:ext>
                    </a:extLst>
                  </p:cNvPr>
                  <p:cNvSpPr>
                    <a:spLocks noRot="1" noChangeAspect="1" noMove="1" noResize="1" noEditPoints="1" noAdjustHandles="1" noChangeArrowheads="1" noChangeShapeType="1" noTextEdit="1"/>
                  </p:cNvSpPr>
                  <p:nvPr/>
                </p:nvSpPr>
                <p:spPr>
                  <a:xfrm>
                    <a:off x="4636780" y="3731363"/>
                    <a:ext cx="271254" cy="256491"/>
                  </a:xfrm>
                  <a:prstGeom prst="rect">
                    <a:avLst/>
                  </a:prstGeom>
                  <a:blipFill>
                    <a:blip r:embed="rId69"/>
                    <a:stretch>
                      <a:fillRect l="-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5" name="Rectangle 544">
                    <a:extLst>
                      <a:ext uri="{FF2B5EF4-FFF2-40B4-BE49-F238E27FC236}">
                        <a16:creationId xmlns:a16="http://schemas.microsoft.com/office/drawing/2014/main" id="{E779BDC6-0032-41A8-8A6D-6B9B83CFE8BF}"/>
                      </a:ext>
                    </a:extLst>
                  </p:cNvPr>
                  <p:cNvSpPr/>
                  <p:nvPr/>
                </p:nvSpPr>
                <p:spPr>
                  <a:xfrm>
                    <a:off x="4244029" y="2774234"/>
                    <a:ext cx="271254" cy="2671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𝜷</m:t>
                              </m:r>
                            </m:e>
                          </m:acc>
                        </m:oMath>
                      </m:oMathPara>
                    </a14:m>
                    <a:endParaRPr lang="en-US" sz="2000" b="1" dirty="0"/>
                  </a:p>
                </p:txBody>
              </p:sp>
            </mc:Choice>
            <mc:Fallback xmlns="">
              <p:sp>
                <p:nvSpPr>
                  <p:cNvPr id="545" name="Rectangle 544">
                    <a:extLst>
                      <a:ext uri="{FF2B5EF4-FFF2-40B4-BE49-F238E27FC236}">
                        <a16:creationId xmlns:a16="http://schemas.microsoft.com/office/drawing/2014/main" id="{E779BDC6-0032-41A8-8A6D-6B9B83CFE8BF}"/>
                      </a:ext>
                    </a:extLst>
                  </p:cNvPr>
                  <p:cNvSpPr>
                    <a:spLocks noRot="1" noChangeAspect="1" noMove="1" noResize="1" noEditPoints="1" noAdjustHandles="1" noChangeArrowheads="1" noChangeShapeType="1" noTextEdit="1"/>
                  </p:cNvSpPr>
                  <p:nvPr/>
                </p:nvSpPr>
                <p:spPr>
                  <a:xfrm>
                    <a:off x="4244029" y="2774234"/>
                    <a:ext cx="271254" cy="267137"/>
                  </a:xfrm>
                  <a:prstGeom prst="rect">
                    <a:avLst/>
                  </a:prstGeom>
                  <a:blipFill>
                    <a:blip r:embed="rId70"/>
                    <a:stretch>
                      <a:fillRect t="-7500" r="-172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6" name="Rectangle 545">
                    <a:extLst>
                      <a:ext uri="{FF2B5EF4-FFF2-40B4-BE49-F238E27FC236}">
                        <a16:creationId xmlns:a16="http://schemas.microsoft.com/office/drawing/2014/main" id="{29C55EB6-CE87-4685-974B-6249EAAE12F3}"/>
                      </a:ext>
                    </a:extLst>
                  </p:cNvPr>
                  <p:cNvSpPr/>
                  <p:nvPr/>
                </p:nvSpPr>
                <p:spPr>
                  <a:xfrm>
                    <a:off x="5147393" y="1839206"/>
                    <a:ext cx="271254" cy="2564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𝒕</m:t>
                              </m:r>
                            </m:sup>
                          </m:sSup>
                        </m:oMath>
                      </m:oMathPara>
                    </a14:m>
                    <a:endParaRPr lang="en-US" sz="2000" b="1" dirty="0"/>
                  </a:p>
                </p:txBody>
              </p:sp>
            </mc:Choice>
            <mc:Fallback xmlns="">
              <p:sp>
                <p:nvSpPr>
                  <p:cNvPr id="546" name="Rectangle 545">
                    <a:extLst>
                      <a:ext uri="{FF2B5EF4-FFF2-40B4-BE49-F238E27FC236}">
                        <a16:creationId xmlns:a16="http://schemas.microsoft.com/office/drawing/2014/main" id="{29C55EB6-CE87-4685-974B-6249EAAE12F3}"/>
                      </a:ext>
                    </a:extLst>
                  </p:cNvPr>
                  <p:cNvSpPr>
                    <a:spLocks noRot="1" noChangeAspect="1" noMove="1" noResize="1" noEditPoints="1" noAdjustHandles="1" noChangeArrowheads="1" noChangeShapeType="1" noTextEdit="1"/>
                  </p:cNvSpPr>
                  <p:nvPr/>
                </p:nvSpPr>
                <p:spPr>
                  <a:xfrm>
                    <a:off x="5147393" y="1839206"/>
                    <a:ext cx="271254" cy="256491"/>
                  </a:xfrm>
                  <a:prstGeom prst="rect">
                    <a:avLst/>
                  </a:prstGeom>
                  <a:blipFill>
                    <a:blip r:embed="rId71"/>
                    <a:stretch>
                      <a:fillRect l="-1235"/>
                    </a:stretch>
                  </a:blipFill>
                </p:spPr>
                <p:txBody>
                  <a:bodyPr/>
                  <a:lstStyle/>
                  <a:p>
                    <a:r>
                      <a:rPr lang="en-US">
                        <a:noFill/>
                      </a:rPr>
                      <a:t> </a:t>
                    </a:r>
                  </a:p>
                </p:txBody>
              </p:sp>
            </mc:Fallback>
          </mc:AlternateContent>
          <p:sp>
            <p:nvSpPr>
              <p:cNvPr id="547" name="TextBox 546">
                <a:extLst>
                  <a:ext uri="{FF2B5EF4-FFF2-40B4-BE49-F238E27FC236}">
                    <a16:creationId xmlns:a16="http://schemas.microsoft.com/office/drawing/2014/main" id="{ACAA1A6F-D7C9-4D8F-BB30-E330B44FB799}"/>
                  </a:ext>
                </a:extLst>
              </p:cNvPr>
              <p:cNvSpPr txBox="1"/>
              <p:nvPr/>
            </p:nvSpPr>
            <p:spPr>
              <a:xfrm rot="18514649">
                <a:off x="4164456" y="2188056"/>
                <a:ext cx="1383241" cy="256491"/>
              </a:xfrm>
              <a:prstGeom prst="rect">
                <a:avLst/>
              </a:prstGeom>
              <a:noFill/>
            </p:spPr>
            <p:txBody>
              <a:bodyPr wrap="none" rtlCol="0">
                <a:spAutoFit/>
              </a:bodyPr>
              <a:lstStyle/>
              <a:p>
                <a:r>
                  <a:rPr lang="en-US" sz="2000" b="1" dirty="0"/>
                  <a:t>Optimization Error</a:t>
                </a:r>
              </a:p>
            </p:txBody>
          </p:sp>
          <p:cxnSp>
            <p:nvCxnSpPr>
              <p:cNvPr id="548" name="Straight Arrow Connector 547">
                <a:extLst>
                  <a:ext uri="{FF2B5EF4-FFF2-40B4-BE49-F238E27FC236}">
                    <a16:creationId xmlns:a16="http://schemas.microsoft.com/office/drawing/2014/main" id="{FD61CC47-5F17-40F0-B1D4-8BFF4C5A44AD}"/>
                  </a:ext>
                </a:extLst>
              </p:cNvPr>
              <p:cNvCxnSpPr>
                <a:cxnSpLocks/>
                <a:stCxn id="540" idx="4"/>
                <a:endCxn id="539" idx="7"/>
              </p:cNvCxnSpPr>
              <p:nvPr/>
            </p:nvCxnSpPr>
            <p:spPr>
              <a:xfrm flipH="1">
                <a:off x="4670660" y="2150485"/>
                <a:ext cx="518297" cy="1629259"/>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549" name="Oval 548">
                <a:extLst>
                  <a:ext uri="{FF2B5EF4-FFF2-40B4-BE49-F238E27FC236}">
                    <a16:creationId xmlns:a16="http://schemas.microsoft.com/office/drawing/2014/main" id="{F8E3B1E6-CA8C-44AE-A84D-BC12697A2D8C}"/>
                  </a:ext>
                </a:extLst>
              </p:cNvPr>
              <p:cNvSpPr/>
              <p:nvPr/>
            </p:nvSpPr>
            <p:spPr>
              <a:xfrm>
                <a:off x="6050525" y="2219980"/>
                <a:ext cx="83128" cy="83128"/>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550" name="Rectangle 549">
                    <a:extLst>
                      <a:ext uri="{FF2B5EF4-FFF2-40B4-BE49-F238E27FC236}">
                        <a16:creationId xmlns:a16="http://schemas.microsoft.com/office/drawing/2014/main" id="{87C67AC0-FEDF-401A-8A55-13F853E066BA}"/>
                      </a:ext>
                    </a:extLst>
                  </p:cNvPr>
                  <p:cNvSpPr/>
                  <p:nvPr/>
                </p:nvSpPr>
                <p:spPr>
                  <a:xfrm>
                    <a:off x="6050525" y="1991829"/>
                    <a:ext cx="271254" cy="2609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𝟐</m:t>
                              </m:r>
                            </m:sup>
                          </m:sSup>
                        </m:oMath>
                      </m:oMathPara>
                    </a14:m>
                    <a:endParaRPr lang="en-US" sz="2000" b="1" dirty="0"/>
                  </a:p>
                </p:txBody>
              </p:sp>
            </mc:Choice>
            <mc:Fallback xmlns="">
              <p:sp>
                <p:nvSpPr>
                  <p:cNvPr id="550" name="Rectangle 549">
                    <a:extLst>
                      <a:ext uri="{FF2B5EF4-FFF2-40B4-BE49-F238E27FC236}">
                        <a16:creationId xmlns:a16="http://schemas.microsoft.com/office/drawing/2014/main" id="{87C67AC0-FEDF-401A-8A55-13F853E066BA}"/>
                      </a:ext>
                    </a:extLst>
                  </p:cNvPr>
                  <p:cNvSpPr>
                    <a:spLocks noRot="1" noChangeAspect="1" noMove="1" noResize="1" noEditPoints="1" noAdjustHandles="1" noChangeArrowheads="1" noChangeShapeType="1" noTextEdit="1"/>
                  </p:cNvSpPr>
                  <p:nvPr/>
                </p:nvSpPr>
                <p:spPr>
                  <a:xfrm>
                    <a:off x="6050525" y="1991829"/>
                    <a:ext cx="271254" cy="260971"/>
                  </a:xfrm>
                  <a:prstGeom prst="rect">
                    <a:avLst/>
                  </a:prstGeom>
                  <a:blipFill>
                    <a:blip r:embed="rId72"/>
                    <a:stretch>
                      <a:fillRect l="-4938"/>
                    </a:stretch>
                  </a:blipFill>
                </p:spPr>
                <p:txBody>
                  <a:bodyPr/>
                  <a:lstStyle/>
                  <a:p>
                    <a:r>
                      <a:rPr lang="en-US">
                        <a:noFill/>
                      </a:rPr>
                      <a:t> </a:t>
                    </a:r>
                  </a:p>
                </p:txBody>
              </p:sp>
            </mc:Fallback>
          </mc:AlternateContent>
          <p:sp>
            <p:nvSpPr>
              <p:cNvPr id="551" name="Oval 550">
                <a:extLst>
                  <a:ext uri="{FF2B5EF4-FFF2-40B4-BE49-F238E27FC236}">
                    <a16:creationId xmlns:a16="http://schemas.microsoft.com/office/drawing/2014/main" id="{12A0A383-CF8D-4772-8DB0-45739707940C}"/>
                  </a:ext>
                </a:extLst>
              </p:cNvPr>
              <p:cNvSpPr/>
              <p:nvPr/>
            </p:nvSpPr>
            <p:spPr>
              <a:xfrm>
                <a:off x="6369803" y="2522025"/>
                <a:ext cx="83128" cy="83128"/>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552" name="Rectangle 551">
                    <a:extLst>
                      <a:ext uri="{FF2B5EF4-FFF2-40B4-BE49-F238E27FC236}">
                        <a16:creationId xmlns:a16="http://schemas.microsoft.com/office/drawing/2014/main" id="{A4EC6CBF-41D2-443C-B1D3-2A4E18D3883D}"/>
                      </a:ext>
                    </a:extLst>
                  </p:cNvPr>
                  <p:cNvSpPr/>
                  <p:nvPr/>
                </p:nvSpPr>
                <p:spPr>
                  <a:xfrm>
                    <a:off x="6369803" y="2278875"/>
                    <a:ext cx="271254" cy="2609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𝟏</m:t>
                              </m:r>
                            </m:sup>
                          </m:sSup>
                        </m:oMath>
                      </m:oMathPara>
                    </a14:m>
                    <a:endParaRPr lang="en-US" sz="2000" b="1" dirty="0"/>
                  </a:p>
                </p:txBody>
              </p:sp>
            </mc:Choice>
            <mc:Fallback xmlns="">
              <p:sp>
                <p:nvSpPr>
                  <p:cNvPr id="552" name="Rectangle 551">
                    <a:extLst>
                      <a:ext uri="{FF2B5EF4-FFF2-40B4-BE49-F238E27FC236}">
                        <a16:creationId xmlns:a16="http://schemas.microsoft.com/office/drawing/2014/main" id="{A4EC6CBF-41D2-443C-B1D3-2A4E18D3883D}"/>
                      </a:ext>
                    </a:extLst>
                  </p:cNvPr>
                  <p:cNvSpPr>
                    <a:spLocks noRot="1" noChangeAspect="1" noMove="1" noResize="1" noEditPoints="1" noAdjustHandles="1" noChangeArrowheads="1" noChangeShapeType="1" noTextEdit="1"/>
                  </p:cNvSpPr>
                  <p:nvPr/>
                </p:nvSpPr>
                <p:spPr>
                  <a:xfrm>
                    <a:off x="6369803" y="2278875"/>
                    <a:ext cx="271254" cy="260971"/>
                  </a:xfrm>
                  <a:prstGeom prst="rect">
                    <a:avLst/>
                  </a:prstGeom>
                  <a:blipFill>
                    <a:blip r:embed="rId73"/>
                    <a:stretch>
                      <a:fillRect l="-3704"/>
                    </a:stretch>
                  </a:blipFill>
                </p:spPr>
                <p:txBody>
                  <a:bodyPr/>
                  <a:lstStyle/>
                  <a:p>
                    <a:r>
                      <a:rPr lang="en-US">
                        <a:noFill/>
                      </a:rPr>
                      <a:t> </a:t>
                    </a:r>
                  </a:p>
                </p:txBody>
              </p:sp>
            </mc:Fallback>
          </mc:AlternateContent>
          <p:cxnSp>
            <p:nvCxnSpPr>
              <p:cNvPr id="553" name="Straight Arrow Connector 552">
                <a:extLst>
                  <a:ext uri="{FF2B5EF4-FFF2-40B4-BE49-F238E27FC236}">
                    <a16:creationId xmlns:a16="http://schemas.microsoft.com/office/drawing/2014/main" id="{F07868C0-7414-492C-8F1A-6F6C66F5F609}"/>
                  </a:ext>
                </a:extLst>
              </p:cNvPr>
              <p:cNvCxnSpPr>
                <a:stCxn id="551" idx="1"/>
                <a:endCxn id="549" idx="5"/>
              </p:cNvCxnSpPr>
              <p:nvPr/>
            </p:nvCxnSpPr>
            <p:spPr>
              <a:xfrm flipH="1" flipV="1">
                <a:off x="6121479" y="2290934"/>
                <a:ext cx="260498" cy="243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54" name="Straight Arrow Connector 553">
                <a:extLst>
                  <a:ext uri="{FF2B5EF4-FFF2-40B4-BE49-F238E27FC236}">
                    <a16:creationId xmlns:a16="http://schemas.microsoft.com/office/drawing/2014/main" id="{2836D8BE-E4F9-49D9-A62B-2D909BCCD1F1}"/>
                  </a:ext>
                </a:extLst>
              </p:cNvPr>
              <p:cNvCxnSpPr>
                <a:cxnSpLocks/>
                <a:stCxn id="549" idx="1"/>
                <a:endCxn id="555" idx="3"/>
              </p:cNvCxnSpPr>
              <p:nvPr/>
            </p:nvCxnSpPr>
            <p:spPr>
              <a:xfrm flipH="1" flipV="1">
                <a:off x="5864354" y="2142856"/>
                <a:ext cx="198344" cy="8929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55" name="TextBox 554">
                <a:extLst>
                  <a:ext uri="{FF2B5EF4-FFF2-40B4-BE49-F238E27FC236}">
                    <a16:creationId xmlns:a16="http://schemas.microsoft.com/office/drawing/2014/main" id="{1CD84710-7821-41EC-84F4-67330ED124D8}"/>
                  </a:ext>
                </a:extLst>
              </p:cNvPr>
              <p:cNvSpPr txBox="1"/>
              <p:nvPr/>
            </p:nvSpPr>
            <p:spPr>
              <a:xfrm rot="843446">
                <a:off x="5545302" y="1975274"/>
                <a:ext cx="323902" cy="256491"/>
              </a:xfrm>
              <a:prstGeom prst="rect">
                <a:avLst/>
              </a:prstGeom>
              <a:noFill/>
            </p:spPr>
            <p:txBody>
              <a:bodyPr wrap="none" rtlCol="0">
                <a:spAutoFit/>
              </a:bodyPr>
              <a:lstStyle/>
              <a:p>
                <a:r>
                  <a:rPr lang="en-US" sz="2000" b="1" dirty="0"/>
                  <a:t>…..</a:t>
                </a:r>
              </a:p>
            </p:txBody>
          </p:sp>
          <p:sp>
            <p:nvSpPr>
              <p:cNvPr id="556" name="Oval 555">
                <a:extLst>
                  <a:ext uri="{FF2B5EF4-FFF2-40B4-BE49-F238E27FC236}">
                    <a16:creationId xmlns:a16="http://schemas.microsoft.com/office/drawing/2014/main" id="{9192FFD0-4490-4EDB-8B32-8A6934B684B5}"/>
                  </a:ext>
                </a:extLst>
              </p:cNvPr>
              <p:cNvSpPr/>
              <p:nvPr/>
            </p:nvSpPr>
            <p:spPr>
              <a:xfrm>
                <a:off x="5436000" y="2044059"/>
                <a:ext cx="83128" cy="83128"/>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557" name="Rectangle 556">
                    <a:extLst>
                      <a:ext uri="{FF2B5EF4-FFF2-40B4-BE49-F238E27FC236}">
                        <a16:creationId xmlns:a16="http://schemas.microsoft.com/office/drawing/2014/main" id="{2ED63C6F-E63D-45D4-9EC0-78A9BC014D34}"/>
                      </a:ext>
                    </a:extLst>
                  </p:cNvPr>
                  <p:cNvSpPr/>
                  <p:nvPr/>
                </p:nvSpPr>
                <p:spPr>
                  <a:xfrm>
                    <a:off x="5436000" y="1815908"/>
                    <a:ext cx="271254" cy="2609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𝒕</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sup>
                          </m:sSup>
                        </m:oMath>
                      </m:oMathPara>
                    </a14:m>
                    <a:endParaRPr lang="en-US" sz="2000" b="1" dirty="0"/>
                  </a:p>
                </p:txBody>
              </p:sp>
            </mc:Choice>
            <mc:Fallback xmlns="">
              <p:sp>
                <p:nvSpPr>
                  <p:cNvPr id="557" name="Rectangle 556">
                    <a:extLst>
                      <a:ext uri="{FF2B5EF4-FFF2-40B4-BE49-F238E27FC236}">
                        <a16:creationId xmlns:a16="http://schemas.microsoft.com/office/drawing/2014/main" id="{2ED63C6F-E63D-45D4-9EC0-78A9BC014D34}"/>
                      </a:ext>
                    </a:extLst>
                  </p:cNvPr>
                  <p:cNvSpPr>
                    <a:spLocks noRot="1" noChangeAspect="1" noMove="1" noResize="1" noEditPoints="1" noAdjustHandles="1" noChangeArrowheads="1" noChangeShapeType="1" noTextEdit="1"/>
                  </p:cNvSpPr>
                  <p:nvPr/>
                </p:nvSpPr>
                <p:spPr>
                  <a:xfrm>
                    <a:off x="5436000" y="1815908"/>
                    <a:ext cx="271254" cy="260971"/>
                  </a:xfrm>
                  <a:prstGeom prst="rect">
                    <a:avLst/>
                  </a:prstGeom>
                  <a:blipFill>
                    <a:blip r:embed="rId74"/>
                    <a:stretch>
                      <a:fillRect l="-6173" r="-33333"/>
                    </a:stretch>
                  </a:blipFill>
                </p:spPr>
                <p:txBody>
                  <a:bodyPr/>
                  <a:lstStyle/>
                  <a:p>
                    <a:r>
                      <a:rPr lang="en-US">
                        <a:noFill/>
                      </a:rPr>
                      <a:t> </a:t>
                    </a:r>
                  </a:p>
                </p:txBody>
              </p:sp>
            </mc:Fallback>
          </mc:AlternateContent>
          <p:cxnSp>
            <p:nvCxnSpPr>
              <p:cNvPr id="558" name="Straight Arrow Connector 557">
                <a:extLst>
                  <a:ext uri="{FF2B5EF4-FFF2-40B4-BE49-F238E27FC236}">
                    <a16:creationId xmlns:a16="http://schemas.microsoft.com/office/drawing/2014/main" id="{73EBE14E-8EC9-48A6-93B1-930A1E424231}"/>
                  </a:ext>
                </a:extLst>
              </p:cNvPr>
              <p:cNvCxnSpPr>
                <a:cxnSpLocks/>
                <a:stCxn id="556" idx="1"/>
              </p:cNvCxnSpPr>
              <p:nvPr/>
            </p:nvCxnSpPr>
            <p:spPr>
              <a:xfrm flipH="1">
                <a:off x="5231325" y="2056233"/>
                <a:ext cx="216849" cy="2939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grpSp>
          <p:nvGrpSpPr>
            <p:cNvPr id="2" name="Group 1">
              <a:extLst>
                <a:ext uri="{FF2B5EF4-FFF2-40B4-BE49-F238E27FC236}">
                  <a16:creationId xmlns:a16="http://schemas.microsoft.com/office/drawing/2014/main" id="{B4472FBD-518B-41E9-A7A5-EF4368301033}"/>
                </a:ext>
              </a:extLst>
            </p:cNvPr>
            <p:cNvGrpSpPr/>
            <p:nvPr/>
          </p:nvGrpSpPr>
          <p:grpSpPr>
            <a:xfrm>
              <a:off x="27660997" y="28206193"/>
              <a:ext cx="4137088" cy="2179058"/>
              <a:chOff x="20976588" y="28600005"/>
              <a:chExt cx="3705910" cy="1730731"/>
            </a:xfrm>
          </p:grpSpPr>
          <p:sp>
            <p:nvSpPr>
              <p:cNvPr id="560" name="Oval 559">
                <a:extLst>
                  <a:ext uri="{FF2B5EF4-FFF2-40B4-BE49-F238E27FC236}">
                    <a16:creationId xmlns:a16="http://schemas.microsoft.com/office/drawing/2014/main" id="{3FBE8C9E-5841-4BD4-83AB-541758273CE9}"/>
                  </a:ext>
                </a:extLst>
              </p:cNvPr>
              <p:cNvSpPr/>
              <p:nvPr/>
            </p:nvSpPr>
            <p:spPr>
              <a:xfrm rot="4422309">
                <a:off x="22505026" y="28941826"/>
                <a:ext cx="118703" cy="1282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1" name="Oval 560">
                <a:extLst>
                  <a:ext uri="{FF2B5EF4-FFF2-40B4-BE49-F238E27FC236}">
                    <a16:creationId xmlns:a16="http://schemas.microsoft.com/office/drawing/2014/main" id="{0B115D1B-2657-415F-AD74-BAAE86650F7A}"/>
                  </a:ext>
                </a:extLst>
              </p:cNvPr>
              <p:cNvSpPr/>
              <p:nvPr/>
            </p:nvSpPr>
            <p:spPr>
              <a:xfrm rot="4422309">
                <a:off x="21460898" y="29558797"/>
                <a:ext cx="118703" cy="1282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2" name="Oval 561">
                <a:extLst>
                  <a:ext uri="{FF2B5EF4-FFF2-40B4-BE49-F238E27FC236}">
                    <a16:creationId xmlns:a16="http://schemas.microsoft.com/office/drawing/2014/main" id="{3E4EDD6A-26B8-4BE2-A9E5-2B26D7A4996B}"/>
                  </a:ext>
                </a:extLst>
              </p:cNvPr>
              <p:cNvSpPr/>
              <p:nvPr/>
            </p:nvSpPr>
            <p:spPr>
              <a:xfrm rot="4422309">
                <a:off x="24197371" y="29573663"/>
                <a:ext cx="118703" cy="128215"/>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63" name="Straight Arrow Connector 562">
                <a:extLst>
                  <a:ext uri="{FF2B5EF4-FFF2-40B4-BE49-F238E27FC236}">
                    <a16:creationId xmlns:a16="http://schemas.microsoft.com/office/drawing/2014/main" id="{B9E7D636-8E56-445A-B10D-73B25BAF2BB4}"/>
                  </a:ext>
                </a:extLst>
              </p:cNvPr>
              <p:cNvCxnSpPr>
                <a:stCxn id="560" idx="4"/>
                <a:endCxn id="561" idx="0"/>
              </p:cNvCxnSpPr>
              <p:nvPr/>
            </p:nvCxnSpPr>
            <p:spPr>
              <a:xfrm rot="4422309">
                <a:off x="21892700" y="28790879"/>
                <a:ext cx="299227" cy="104708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FB19B97D-6DAB-47DF-8897-2502FCA36FA9}"/>
                  </a:ext>
                </a:extLst>
              </p:cNvPr>
              <p:cNvCxnSpPr>
                <a:cxnSpLocks/>
                <a:stCxn id="562" idx="3"/>
                <a:endCxn id="560" idx="7"/>
              </p:cNvCxnSpPr>
              <p:nvPr/>
            </p:nvCxnSpPr>
            <p:spPr>
              <a:xfrm rot="4422309" flipH="1">
                <a:off x="22911869" y="28643641"/>
                <a:ext cx="997361" cy="135642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65" name="TextBox 564">
                <a:extLst>
                  <a:ext uri="{FF2B5EF4-FFF2-40B4-BE49-F238E27FC236}">
                    <a16:creationId xmlns:a16="http://schemas.microsoft.com/office/drawing/2014/main" id="{4E46CDE6-5E80-4D6B-B5B3-2BD3830FDD64}"/>
                  </a:ext>
                </a:extLst>
              </p:cNvPr>
              <p:cNvSpPr txBox="1"/>
              <p:nvPr/>
            </p:nvSpPr>
            <p:spPr>
              <a:xfrm rot="19594538">
                <a:off x="20976588" y="28906646"/>
                <a:ext cx="1804148" cy="400110"/>
              </a:xfrm>
              <a:prstGeom prst="rect">
                <a:avLst/>
              </a:prstGeom>
              <a:noFill/>
            </p:spPr>
            <p:txBody>
              <a:bodyPr wrap="none" rtlCol="0">
                <a:spAutoFit/>
              </a:bodyPr>
              <a:lstStyle/>
              <a:p>
                <a:r>
                  <a:rPr lang="en-US" sz="2000" b="1" dirty="0"/>
                  <a:t>Statistical Error</a:t>
                </a:r>
              </a:p>
            </p:txBody>
          </p:sp>
          <mc:AlternateContent xmlns:mc="http://schemas.openxmlformats.org/markup-compatibility/2006" xmlns:a14="http://schemas.microsoft.com/office/drawing/2010/main">
            <mc:Choice Requires="a14">
              <p:sp>
                <p:nvSpPr>
                  <p:cNvPr id="566" name="Rectangle 565">
                    <a:extLst>
                      <a:ext uri="{FF2B5EF4-FFF2-40B4-BE49-F238E27FC236}">
                        <a16:creationId xmlns:a16="http://schemas.microsoft.com/office/drawing/2014/main" id="{4DD9D269-19D5-47D3-9129-3246B2085DB2}"/>
                      </a:ext>
                    </a:extLst>
                  </p:cNvPr>
                  <p:cNvSpPr/>
                  <p:nvPr/>
                </p:nvSpPr>
                <p:spPr>
                  <a:xfrm rot="87426">
                    <a:off x="21126918" y="29557036"/>
                    <a:ext cx="40892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m:t>
                              </m:r>
                            </m:sup>
                          </m:sSup>
                        </m:oMath>
                      </m:oMathPara>
                    </a14:m>
                    <a:endParaRPr lang="en-US" sz="2000" b="1" dirty="0"/>
                  </a:p>
                </p:txBody>
              </p:sp>
            </mc:Choice>
            <mc:Fallback xmlns="">
              <p:sp>
                <p:nvSpPr>
                  <p:cNvPr id="566" name="Rectangle 565">
                    <a:extLst>
                      <a:ext uri="{FF2B5EF4-FFF2-40B4-BE49-F238E27FC236}">
                        <a16:creationId xmlns:a16="http://schemas.microsoft.com/office/drawing/2014/main" id="{4DD9D269-19D5-47D3-9129-3246B2085DB2}"/>
                      </a:ext>
                    </a:extLst>
                  </p:cNvPr>
                  <p:cNvSpPr>
                    <a:spLocks noRot="1" noChangeAspect="1" noMove="1" noResize="1" noEditPoints="1" noAdjustHandles="1" noChangeArrowheads="1" noChangeShapeType="1" noTextEdit="1"/>
                  </p:cNvSpPr>
                  <p:nvPr/>
                </p:nvSpPr>
                <p:spPr>
                  <a:xfrm rot="87426">
                    <a:off x="21126918" y="29557036"/>
                    <a:ext cx="408927" cy="400110"/>
                  </a:xfrm>
                  <a:prstGeom prst="rect">
                    <a:avLst/>
                  </a:prstGeom>
                  <a:blipFill>
                    <a:blip r:embed="rId75"/>
                    <a:stretch>
                      <a:fillRect l="-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7" name="Rectangle 566">
                    <a:extLst>
                      <a:ext uri="{FF2B5EF4-FFF2-40B4-BE49-F238E27FC236}">
                        <a16:creationId xmlns:a16="http://schemas.microsoft.com/office/drawing/2014/main" id="{61AA9F2D-11B6-4B1E-B9D0-5DD34A9049B5}"/>
                      </a:ext>
                    </a:extLst>
                  </p:cNvPr>
                  <p:cNvSpPr/>
                  <p:nvPr/>
                </p:nvSpPr>
                <p:spPr>
                  <a:xfrm rot="87426">
                    <a:off x="22414561" y="28600005"/>
                    <a:ext cx="418377" cy="4167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𝜷</m:t>
                              </m:r>
                            </m:e>
                          </m:acc>
                        </m:oMath>
                      </m:oMathPara>
                    </a14:m>
                    <a:endParaRPr lang="en-US" sz="2000" b="1" dirty="0"/>
                  </a:p>
                </p:txBody>
              </p:sp>
            </mc:Choice>
            <mc:Fallback xmlns="">
              <p:sp>
                <p:nvSpPr>
                  <p:cNvPr id="567" name="Rectangle 566">
                    <a:extLst>
                      <a:ext uri="{FF2B5EF4-FFF2-40B4-BE49-F238E27FC236}">
                        <a16:creationId xmlns:a16="http://schemas.microsoft.com/office/drawing/2014/main" id="{61AA9F2D-11B6-4B1E-B9D0-5DD34A9049B5}"/>
                      </a:ext>
                    </a:extLst>
                  </p:cNvPr>
                  <p:cNvSpPr>
                    <a:spLocks noRot="1" noChangeAspect="1" noMove="1" noResize="1" noEditPoints="1" noAdjustHandles="1" noChangeArrowheads="1" noChangeShapeType="1" noTextEdit="1"/>
                  </p:cNvSpPr>
                  <p:nvPr/>
                </p:nvSpPr>
                <p:spPr>
                  <a:xfrm rot="87426">
                    <a:off x="22414561" y="28600005"/>
                    <a:ext cx="418377" cy="416717"/>
                  </a:xfrm>
                  <a:prstGeom prst="rect">
                    <a:avLst/>
                  </a:prstGeom>
                  <a:blipFill>
                    <a:blip r:embed="rId76"/>
                    <a:stretch>
                      <a:fillRect t="-6742" r="-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8" name="Rectangle 567">
                    <a:extLst>
                      <a:ext uri="{FF2B5EF4-FFF2-40B4-BE49-F238E27FC236}">
                        <a16:creationId xmlns:a16="http://schemas.microsoft.com/office/drawing/2014/main" id="{0DE4E85C-833F-4E28-A5DE-54114A03BF15}"/>
                      </a:ext>
                    </a:extLst>
                  </p:cNvPr>
                  <p:cNvSpPr/>
                  <p:nvPr/>
                </p:nvSpPr>
                <p:spPr>
                  <a:xfrm rot="87426">
                    <a:off x="24129137" y="29597022"/>
                    <a:ext cx="4183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𝜷</m:t>
                              </m:r>
                            </m:e>
                            <m:sup>
                              <m:r>
                                <a:rPr lang="en-US" sz="2000" b="1" i="1" smtClean="0">
                                  <a:solidFill>
                                    <a:schemeClr val="tx1"/>
                                  </a:solidFill>
                                  <a:latin typeface="Cambria Math" panose="02040503050406030204" pitchFamily="18" charset="0"/>
                                </a:rPr>
                                <m:t>𝒕</m:t>
                              </m:r>
                            </m:sup>
                          </m:sSup>
                        </m:oMath>
                      </m:oMathPara>
                    </a14:m>
                    <a:endParaRPr lang="en-US" sz="2000" b="1" dirty="0"/>
                  </a:p>
                </p:txBody>
              </p:sp>
            </mc:Choice>
            <mc:Fallback xmlns="">
              <p:sp>
                <p:nvSpPr>
                  <p:cNvPr id="568" name="Rectangle 567">
                    <a:extLst>
                      <a:ext uri="{FF2B5EF4-FFF2-40B4-BE49-F238E27FC236}">
                        <a16:creationId xmlns:a16="http://schemas.microsoft.com/office/drawing/2014/main" id="{0DE4E85C-833F-4E28-A5DE-54114A03BF15}"/>
                      </a:ext>
                    </a:extLst>
                  </p:cNvPr>
                  <p:cNvSpPr>
                    <a:spLocks noRot="1" noChangeAspect="1" noMove="1" noResize="1" noEditPoints="1" noAdjustHandles="1" noChangeArrowheads="1" noChangeShapeType="1" noTextEdit="1"/>
                  </p:cNvSpPr>
                  <p:nvPr/>
                </p:nvSpPr>
                <p:spPr>
                  <a:xfrm rot="87426">
                    <a:off x="24129137" y="29597022"/>
                    <a:ext cx="418377" cy="400110"/>
                  </a:xfrm>
                  <a:prstGeom prst="rect">
                    <a:avLst/>
                  </a:prstGeom>
                  <a:blipFill>
                    <a:blip r:embed="rId77"/>
                    <a:stretch>
                      <a:fillRect l="-1250"/>
                    </a:stretch>
                  </a:blipFill>
                </p:spPr>
                <p:txBody>
                  <a:bodyPr/>
                  <a:lstStyle/>
                  <a:p>
                    <a:r>
                      <a:rPr lang="en-US">
                        <a:noFill/>
                      </a:rPr>
                      <a:t> </a:t>
                    </a:r>
                  </a:p>
                </p:txBody>
              </p:sp>
            </mc:Fallback>
          </mc:AlternateContent>
          <p:sp>
            <p:nvSpPr>
              <p:cNvPr id="569" name="TextBox 568">
                <a:extLst>
                  <a:ext uri="{FF2B5EF4-FFF2-40B4-BE49-F238E27FC236}">
                    <a16:creationId xmlns:a16="http://schemas.microsoft.com/office/drawing/2014/main" id="{99ADB8B6-D230-4803-A169-3DB51CD0EFDD}"/>
                  </a:ext>
                </a:extLst>
              </p:cNvPr>
              <p:cNvSpPr txBox="1"/>
              <p:nvPr/>
            </p:nvSpPr>
            <p:spPr>
              <a:xfrm rot="1336958">
                <a:off x="22524728" y="28976753"/>
                <a:ext cx="2157770" cy="400110"/>
              </a:xfrm>
              <a:prstGeom prst="rect">
                <a:avLst/>
              </a:prstGeom>
              <a:noFill/>
            </p:spPr>
            <p:txBody>
              <a:bodyPr wrap="none" rtlCol="0">
                <a:spAutoFit/>
              </a:bodyPr>
              <a:lstStyle/>
              <a:p>
                <a:r>
                  <a:rPr lang="en-US" sz="2000" b="1" dirty="0"/>
                  <a:t>Optimization Error</a:t>
                </a:r>
              </a:p>
            </p:txBody>
          </p:sp>
          <p:cxnSp>
            <p:nvCxnSpPr>
              <p:cNvPr id="570" name="Straight Arrow Connector 569">
                <a:extLst>
                  <a:ext uri="{FF2B5EF4-FFF2-40B4-BE49-F238E27FC236}">
                    <a16:creationId xmlns:a16="http://schemas.microsoft.com/office/drawing/2014/main" id="{43D38E71-9CED-4B4E-A6AF-03BF99186ED1}"/>
                  </a:ext>
                </a:extLst>
              </p:cNvPr>
              <p:cNvCxnSpPr>
                <a:cxnSpLocks/>
                <a:stCxn id="562" idx="4"/>
                <a:endCxn id="561" idx="7"/>
              </p:cNvCxnSpPr>
              <p:nvPr/>
            </p:nvCxnSpPr>
            <p:spPr>
              <a:xfrm rot="4422309" flipH="1">
                <a:off x="22515311" y="28396643"/>
                <a:ext cx="740102" cy="251294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72" name="TextBox 571">
                    <a:extLst>
                      <a:ext uri="{FF2B5EF4-FFF2-40B4-BE49-F238E27FC236}">
                        <a16:creationId xmlns:a16="http://schemas.microsoft.com/office/drawing/2014/main" id="{EAEB6ED0-B24E-4B0B-BFA8-6E41236C1CF4}"/>
                      </a:ext>
                    </a:extLst>
                  </p:cNvPr>
                  <p:cNvSpPr txBox="1"/>
                  <p:nvPr/>
                </p:nvSpPr>
                <p:spPr>
                  <a:xfrm>
                    <a:off x="21260607" y="29841829"/>
                    <a:ext cx="3164516" cy="4889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𝑶</m:t>
                          </m:r>
                          <m:d>
                            <m:dPr>
                              <m:ctrlPr>
                                <a:rPr lang="en-US" sz="2000" b="1" i="1" smtClean="0">
                                  <a:solidFill>
                                    <a:srgbClr val="FF0000"/>
                                  </a:solidFill>
                                  <a:latin typeface="Cambria Math" panose="02040503050406030204" pitchFamily="18" charset="0"/>
                                </a:rPr>
                              </m:ctrlPr>
                            </m:dPr>
                            <m:e>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𝜶</m:t>
                                  </m:r>
                                </m:e>
                                <m:sup>
                                  <m:r>
                                    <a:rPr lang="en-US" sz="2000" b="1" i="1" smtClean="0">
                                      <a:solidFill>
                                        <a:srgbClr val="FF0000"/>
                                      </a:solidFill>
                                      <a:latin typeface="Cambria Math" panose="02040503050406030204" pitchFamily="18" charset="0"/>
                                    </a:rPr>
                                    <m:t>𝒕</m:t>
                                  </m:r>
                                </m:sup>
                              </m:sSup>
                            </m:e>
                          </m:d>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smtClean="0">
                              <a:solidFill>
                                <a:srgbClr val="FF0000"/>
                              </a:solidFill>
                              <a:latin typeface="Cambria Math" panose="02040503050406030204" pitchFamily="18" charset="0"/>
                            </a:rPr>
                            <m:t> </m:t>
                          </m:r>
                          <m:r>
                            <a:rPr lang="en-US" sz="2000" b="1" i="0">
                              <a:solidFill>
                                <a:srgbClr val="FF0000"/>
                              </a:solidFill>
                              <a:latin typeface="Cambria Math" panose="02040503050406030204" pitchFamily="18" charset="0"/>
                            </a:rPr>
                            <m:t>𝐒𝐭𝐚𝐭𝐢𝐬𝐭𝐢𝐜𝐚𝐥</m:t>
                          </m:r>
                          <m:r>
                            <a:rPr lang="en-US" sz="2000" b="1" i="0">
                              <a:solidFill>
                                <a:srgbClr val="FF0000"/>
                              </a:solidFill>
                              <a:latin typeface="Cambria Math" panose="02040503050406030204" pitchFamily="18" charset="0"/>
                            </a:rPr>
                            <m:t> </m:t>
                          </m:r>
                          <m:r>
                            <a:rPr lang="en-US" sz="2000" b="1" i="0">
                              <a:solidFill>
                                <a:srgbClr val="FF0000"/>
                              </a:solidFill>
                              <a:latin typeface="Cambria Math" panose="02040503050406030204" pitchFamily="18" charset="0"/>
                            </a:rPr>
                            <m:t>𝐄𝐫𝐫𝐨𝐫</m:t>
                          </m:r>
                        </m:oMath>
                      </m:oMathPara>
                    </a14:m>
                    <a:endParaRPr sz="2000" dirty="0"/>
                  </a:p>
                  <a:p>
                    <a:endParaRPr lang="en-US" sz="2000" b="1" dirty="0">
                      <a:solidFill>
                        <a:srgbClr val="0000FF"/>
                      </a:solidFill>
                    </a:endParaRPr>
                  </a:p>
                </p:txBody>
              </p:sp>
            </mc:Choice>
            <mc:Fallback xmlns="">
              <p:sp>
                <p:nvSpPr>
                  <p:cNvPr id="572" name="TextBox 571">
                    <a:extLst>
                      <a:ext uri="{FF2B5EF4-FFF2-40B4-BE49-F238E27FC236}">
                        <a16:creationId xmlns:a16="http://schemas.microsoft.com/office/drawing/2014/main" id="{EAEB6ED0-B24E-4B0B-BFA8-6E41236C1CF4}"/>
                      </a:ext>
                    </a:extLst>
                  </p:cNvPr>
                  <p:cNvSpPr txBox="1">
                    <a:spLocks noRot="1" noChangeAspect="1" noMove="1" noResize="1" noEditPoints="1" noAdjustHandles="1" noChangeArrowheads="1" noChangeShapeType="1" noTextEdit="1"/>
                  </p:cNvSpPr>
                  <p:nvPr/>
                </p:nvSpPr>
                <p:spPr>
                  <a:xfrm>
                    <a:off x="21260607" y="29841829"/>
                    <a:ext cx="3164516" cy="488907"/>
                  </a:xfrm>
                  <a:prstGeom prst="rect">
                    <a:avLst/>
                  </a:prstGeom>
                  <a:blipFill>
                    <a:blip r:embed="rId78"/>
                    <a:stretch>
                      <a:fillRect/>
                    </a:stretch>
                  </a:blipFill>
                </p:spPr>
                <p:txBody>
                  <a:bodyPr/>
                  <a:lstStyle/>
                  <a:p>
                    <a:r>
                      <a:rPr lang="en-US">
                        <a:noFill/>
                      </a:rPr>
                      <a:t> </a:t>
                    </a:r>
                  </a:p>
                </p:txBody>
              </p:sp>
            </mc:Fallback>
          </mc:AlternateContent>
        </p:grpSp>
      </p:grpSp>
      <p:pic>
        <p:nvPicPr>
          <p:cNvPr id="13" name="Picture 12">
            <a:extLst>
              <a:ext uri="{FF2B5EF4-FFF2-40B4-BE49-F238E27FC236}">
                <a16:creationId xmlns:a16="http://schemas.microsoft.com/office/drawing/2014/main" id="{2E9E1F23-C41A-4461-AACB-0FAFEC64E7B5}"/>
              </a:ext>
            </a:extLst>
          </p:cNvPr>
          <p:cNvPicPr>
            <a:picLocks noChangeAspect="1"/>
          </p:cNvPicPr>
          <p:nvPr/>
        </p:nvPicPr>
        <p:blipFill>
          <a:blip r:embed="rId79" cstate="print">
            <a:extLst>
              <a:ext uri="{28A0092B-C50C-407E-A947-70E740481C1C}">
                <a14:useLocalDpi xmlns:a14="http://schemas.microsoft.com/office/drawing/2010/main" val="0"/>
              </a:ext>
            </a:extLst>
          </a:blip>
          <a:stretch>
            <a:fillRect/>
          </a:stretch>
        </p:blipFill>
        <p:spPr>
          <a:xfrm>
            <a:off x="4905083" y="1044685"/>
            <a:ext cx="4114800" cy="2240026"/>
          </a:xfrm>
          <a:prstGeom prst="rect">
            <a:avLst/>
          </a:prstGeom>
        </p:spPr>
      </p:pic>
      <p:pic>
        <p:nvPicPr>
          <p:cNvPr id="15" name="Picture 14">
            <a:extLst>
              <a:ext uri="{FF2B5EF4-FFF2-40B4-BE49-F238E27FC236}">
                <a16:creationId xmlns:a16="http://schemas.microsoft.com/office/drawing/2014/main" id="{39860BBE-5B52-470A-953A-7F442613FBF0}"/>
              </a:ext>
            </a:extLst>
          </p:cNvPr>
          <p:cNvPicPr>
            <a:picLocks noChangeAspect="1"/>
          </p:cNvPicPr>
          <p:nvPr/>
        </p:nvPicPr>
        <p:blipFill>
          <a:blip r:embed="rId80" cstate="print">
            <a:extLst>
              <a:ext uri="{28A0092B-C50C-407E-A947-70E740481C1C}">
                <a14:useLocalDpi xmlns:a14="http://schemas.microsoft.com/office/drawing/2010/main" val="0"/>
              </a:ext>
            </a:extLst>
          </a:blip>
          <a:stretch>
            <a:fillRect/>
          </a:stretch>
        </p:blipFill>
        <p:spPr>
          <a:xfrm>
            <a:off x="688765" y="872346"/>
            <a:ext cx="3657600" cy="2584704"/>
          </a:xfrm>
          <a:prstGeom prst="rect">
            <a:avLst/>
          </a:prstGeom>
        </p:spPr>
      </p:pic>
      <p:pic>
        <p:nvPicPr>
          <p:cNvPr id="98" name="Picture 97">
            <a:extLst>
              <a:ext uri="{FF2B5EF4-FFF2-40B4-BE49-F238E27FC236}">
                <a16:creationId xmlns:a16="http://schemas.microsoft.com/office/drawing/2014/main" id="{17050C55-A941-4B78-9C11-1496F061FCDD}"/>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39271310" y="878823"/>
            <a:ext cx="4114800" cy="2571750"/>
          </a:xfrm>
          <a:prstGeom prst="rect">
            <a:avLst/>
          </a:prstGeom>
        </p:spPr>
      </p:pic>
      <p:sp>
        <p:nvSpPr>
          <p:cNvPr id="471" name="Text Placeholder 44 2"/>
          <p:cNvSpPr txBox="1">
            <a:spLocks/>
          </p:cNvSpPr>
          <p:nvPr/>
        </p:nvSpPr>
        <p:spPr>
          <a:xfrm>
            <a:off x="33121407" y="21353861"/>
            <a:ext cx="10201275" cy="92332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References</a:t>
            </a:r>
          </a:p>
        </p:txBody>
      </p:sp>
      <p:sp>
        <p:nvSpPr>
          <p:cNvPr id="473" name="Text Placeholder 45 2"/>
          <p:cNvSpPr txBox="1">
            <a:spLocks/>
          </p:cNvSpPr>
          <p:nvPr/>
        </p:nvSpPr>
        <p:spPr>
          <a:xfrm>
            <a:off x="33265200" y="22111837"/>
            <a:ext cx="10201275" cy="738661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[1] Asiaee, A., </a:t>
            </a:r>
            <a:r>
              <a:rPr lang="en-US" dirty="0" err="1">
                <a:latin typeface="Arial" panose="020B0604020202020204" pitchFamily="34" charset="0"/>
                <a:cs typeface="Arial" panose="020B0604020202020204" pitchFamily="34" charset="0"/>
              </a:rPr>
              <a:t>Oymak</a:t>
            </a:r>
            <a:r>
              <a:rPr lang="en-US" dirty="0">
                <a:latin typeface="Arial" panose="020B0604020202020204" pitchFamily="34" charset="0"/>
                <a:cs typeface="Arial" panose="020B0604020202020204" pitchFamily="34" charset="0"/>
              </a:rPr>
              <a:t> S., Coombes, K. R., Banerjee, A., "High dimensional data enrichment: interpretable, fast, data-efficient", </a:t>
            </a:r>
            <a:r>
              <a:rPr lang="en-US" i="1" dirty="0" err="1">
                <a:latin typeface="Arial" panose="020B0604020202020204" pitchFamily="34" charset="0"/>
                <a:cs typeface="Arial" panose="020B0604020202020204" pitchFamily="34" charset="0"/>
              </a:rPr>
              <a:t>ArXiv</a:t>
            </a:r>
            <a:r>
              <a:rPr lang="en-US" i="1" dirty="0">
                <a:latin typeface="Arial" panose="020B0604020202020204" pitchFamily="34" charset="0"/>
                <a:cs typeface="Arial" panose="020B0604020202020204" pitchFamily="34" charset="0"/>
              </a:rPr>
              <a:t> Preprint ArXiv:1806.04047</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[2] Chandrasekaran, V., et al. "The convex geometry of linear inverse problems." </a:t>
            </a:r>
            <a:r>
              <a:rPr lang="en-US" i="1" dirty="0">
                <a:latin typeface="Arial" panose="020B0604020202020204" pitchFamily="34" charset="0"/>
                <a:cs typeface="Arial" panose="020B0604020202020204" pitchFamily="34" charset="0"/>
              </a:rPr>
              <a:t>Foundations of Computational mathematics</a:t>
            </a:r>
            <a:r>
              <a:rPr lang="en-US" dirty="0">
                <a:latin typeface="Arial" panose="020B0604020202020204" pitchFamily="34" charset="0"/>
                <a:cs typeface="Arial" panose="020B0604020202020204" pitchFamily="34" charset="0"/>
              </a:rPr>
              <a:t> 12.6, 2012: 805-849.</a:t>
            </a:r>
          </a:p>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Duchi</a:t>
            </a:r>
            <a:r>
              <a:rPr lang="en-US" dirty="0">
                <a:latin typeface="Arial" panose="020B0604020202020204" pitchFamily="34" charset="0"/>
                <a:cs typeface="Arial" panose="020B0604020202020204" pitchFamily="34" charset="0"/>
              </a:rPr>
              <a:t>, J., </a:t>
            </a:r>
            <a:r>
              <a:rPr lang="en-US" dirty="0" err="1">
                <a:latin typeface="Arial" panose="020B0604020202020204" pitchFamily="34" charset="0"/>
                <a:cs typeface="Arial" panose="020B0604020202020204" pitchFamily="34" charset="0"/>
              </a:rPr>
              <a:t>Shalev-Shwartz</a:t>
            </a:r>
            <a:r>
              <a:rPr lang="en-US" dirty="0">
                <a:latin typeface="Arial" panose="020B0604020202020204" pitchFamily="34" charset="0"/>
                <a:cs typeface="Arial" panose="020B0604020202020204" pitchFamily="34" charset="0"/>
              </a:rPr>
              <a:t>, S., Singer, Y. , and Chandra, T., "Efficient projections onto the l 1-ball for learning in high dimensions." In </a:t>
            </a:r>
            <a:r>
              <a:rPr lang="en-US" i="1" dirty="0">
                <a:latin typeface="Arial" panose="020B0604020202020204" pitchFamily="34" charset="0"/>
                <a:cs typeface="Arial" panose="020B0604020202020204" pitchFamily="34" charset="0"/>
              </a:rPr>
              <a:t>Proceedings of the 25th international conference on Machine learning</a:t>
            </a:r>
            <a:r>
              <a:rPr lang="en-US" dirty="0">
                <a:latin typeface="Arial" panose="020B0604020202020204" pitchFamily="34" charset="0"/>
                <a:cs typeface="Arial" panose="020B0604020202020204" pitchFamily="34" charset="0"/>
              </a:rPr>
              <a:t>, pp. 272-279. , 2008.</a:t>
            </a:r>
          </a:p>
          <a:p>
            <a:r>
              <a:rPr lang="en-US" dirty="0">
                <a:latin typeface="Arial" panose="020B0604020202020204" pitchFamily="34" charset="0"/>
                <a:cs typeface="Arial" panose="020B0604020202020204" pitchFamily="34" charset="0"/>
              </a:rPr>
              <a:t>[4] Parikh, N., and Boyd S., "Proximal algorithms." </a:t>
            </a:r>
            <a:r>
              <a:rPr lang="en-US" i="1" dirty="0">
                <a:latin typeface="Arial" panose="020B0604020202020204" pitchFamily="34" charset="0"/>
                <a:cs typeface="Arial" panose="020B0604020202020204" pitchFamily="34" charset="0"/>
              </a:rPr>
              <a:t>Foundations and Trends® in Optimization</a:t>
            </a:r>
            <a:r>
              <a:rPr lang="en-US" dirty="0">
                <a:latin typeface="Arial" panose="020B0604020202020204" pitchFamily="34" charset="0"/>
                <a:cs typeface="Arial" panose="020B0604020202020204" pitchFamily="34" charset="0"/>
              </a:rPr>
              <a:t> 1.3 (2014): 127-239.</a:t>
            </a:r>
          </a:p>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Vershynin</a:t>
            </a:r>
            <a:r>
              <a:rPr lang="en-US" dirty="0">
                <a:latin typeface="Arial" panose="020B0604020202020204" pitchFamily="34" charset="0"/>
                <a:cs typeface="Arial" panose="020B0604020202020204" pitchFamily="34" charset="0"/>
              </a:rPr>
              <a:t>, R., "Estimation in high dimensions: a geometric perspective." </a:t>
            </a:r>
            <a:r>
              <a:rPr lang="en-US" i="1" dirty="0">
                <a:latin typeface="Arial" panose="020B0604020202020204" pitchFamily="34" charset="0"/>
                <a:cs typeface="Arial" panose="020B0604020202020204" pitchFamily="34" charset="0"/>
              </a:rPr>
              <a:t>Sampling theory, a renaissance</a:t>
            </a:r>
            <a:r>
              <a:rPr lang="en-US" dirty="0">
                <a:latin typeface="Arial" panose="020B0604020202020204" pitchFamily="34" charset="0"/>
                <a:cs typeface="Arial" panose="020B0604020202020204" pitchFamily="34" charset="0"/>
              </a:rPr>
              <a:t>, 2015: 3-66 </a:t>
            </a:r>
          </a:p>
          <a:p>
            <a:r>
              <a:rPr lang="en-US" dirty="0">
                <a:latin typeface="Arial" panose="020B0604020202020204" pitchFamily="34" charset="0"/>
                <a:cs typeface="Arial" panose="020B0604020202020204" pitchFamily="34" charset="0"/>
              </a:rPr>
              <a:t>[6] Wainwright, M., "Structured </a:t>
            </a:r>
            <a:r>
              <a:rPr lang="en-US" dirty="0" err="1">
                <a:latin typeface="Arial" panose="020B0604020202020204" pitchFamily="34" charset="0"/>
                <a:cs typeface="Arial" panose="020B0604020202020204" pitchFamily="34" charset="0"/>
              </a:rPr>
              <a:t>regularizers</a:t>
            </a:r>
            <a:r>
              <a:rPr lang="en-US" dirty="0">
                <a:latin typeface="Arial" panose="020B0604020202020204" pitchFamily="34" charset="0"/>
                <a:cs typeface="Arial" panose="020B0604020202020204" pitchFamily="34" charset="0"/>
              </a:rPr>
              <a:t> for high-dimensional problems: Statistical and computational issues", </a:t>
            </a:r>
            <a:r>
              <a:rPr lang="en-US" i="1" dirty="0">
                <a:latin typeface="Arial" panose="020B0604020202020204" pitchFamily="34" charset="0"/>
                <a:cs typeface="Arial" panose="020B0604020202020204" pitchFamily="34" charset="0"/>
              </a:rPr>
              <a:t>Annual Review of Statistics and Its Application</a:t>
            </a:r>
            <a:r>
              <a:rPr lang="en-US" dirty="0">
                <a:latin typeface="Arial" panose="020B0604020202020204" pitchFamily="34" charset="0"/>
                <a:cs typeface="Arial" panose="020B0604020202020204" pitchFamily="34" charset="0"/>
              </a:rPr>
              <a:t>, 2014: 233-253</a:t>
            </a:r>
          </a:p>
        </p:txBody>
      </p:sp>
      <p:pic>
        <p:nvPicPr>
          <p:cNvPr id="8" name="Picture 7"/>
          <p:cNvPicPr>
            <a:picLocks noChangeAspect="1"/>
          </p:cNvPicPr>
          <p:nvPr/>
        </p:nvPicPr>
        <p:blipFill>
          <a:blip r:embed="rId82"/>
          <a:stretch>
            <a:fillRect/>
          </a:stretch>
        </p:blipFill>
        <p:spPr>
          <a:xfrm>
            <a:off x="2348921" y="16775895"/>
            <a:ext cx="6807169" cy="558144"/>
          </a:xfrm>
          <a:prstGeom prst="rect">
            <a:avLst/>
          </a:prstGeom>
        </p:spPr>
      </p:pic>
      <p:pic>
        <p:nvPicPr>
          <p:cNvPr id="16" name="Picture 15"/>
          <p:cNvPicPr>
            <a:picLocks noChangeAspect="1"/>
          </p:cNvPicPr>
          <p:nvPr/>
        </p:nvPicPr>
        <p:blipFill>
          <a:blip r:embed="rId83"/>
          <a:stretch>
            <a:fillRect/>
          </a:stretch>
        </p:blipFill>
        <p:spPr>
          <a:xfrm>
            <a:off x="6307418" y="15897347"/>
            <a:ext cx="2292636" cy="390668"/>
          </a:xfrm>
          <a:prstGeom prst="rect">
            <a:avLst/>
          </a:prstGeom>
        </p:spPr>
      </p:pic>
      <p:grpSp>
        <p:nvGrpSpPr>
          <p:cNvPr id="21" name="Group 20"/>
          <p:cNvGrpSpPr/>
          <p:nvPr/>
        </p:nvGrpSpPr>
        <p:grpSpPr>
          <a:xfrm>
            <a:off x="6314685" y="15343048"/>
            <a:ext cx="4215731" cy="496380"/>
            <a:chOff x="3502117" y="20564909"/>
            <a:chExt cx="5455455" cy="558144"/>
          </a:xfrm>
        </p:grpSpPr>
        <p:pic>
          <p:nvPicPr>
            <p:cNvPr id="19" name="Picture 18"/>
            <p:cNvPicPr>
              <a:picLocks noChangeAspect="1"/>
            </p:cNvPicPr>
            <p:nvPr/>
          </p:nvPicPr>
          <p:blipFill rotWithShape="1">
            <a:blip r:embed="rId84"/>
            <a:srcRect t="7944"/>
            <a:stretch/>
          </p:blipFill>
          <p:spPr>
            <a:xfrm>
              <a:off x="3502117" y="20613376"/>
              <a:ext cx="2804050" cy="461210"/>
            </a:xfrm>
            <a:prstGeom prst="rect">
              <a:avLst/>
            </a:prstGeom>
          </p:spPr>
        </p:pic>
        <p:pic>
          <p:nvPicPr>
            <p:cNvPr id="472" name="Picture 471"/>
            <p:cNvPicPr>
              <a:picLocks noChangeAspect="1"/>
            </p:cNvPicPr>
            <p:nvPr/>
          </p:nvPicPr>
          <p:blipFill rotWithShape="1">
            <a:blip r:embed="rId82"/>
            <a:srcRect l="66784"/>
            <a:stretch/>
          </p:blipFill>
          <p:spPr>
            <a:xfrm>
              <a:off x="6696533" y="20564909"/>
              <a:ext cx="2261039" cy="558144"/>
            </a:xfrm>
            <a:prstGeom prst="rect">
              <a:avLst/>
            </a:prstGeom>
          </p:spPr>
        </p:pic>
      </p:grpSp>
      <p:sp>
        <p:nvSpPr>
          <p:cNvPr id="612" name="Text Placeholder 611"/>
          <p:cNvSpPr>
            <a:spLocks noGrp="1"/>
          </p:cNvSpPr>
          <p:nvPr>
            <p:ph type="body" sz="quarter" idx="150"/>
          </p:nvPr>
        </p:nvSpPr>
        <p:spPr>
          <a:xfrm>
            <a:off x="10129050" y="2808508"/>
            <a:ext cx="5650556" cy="1280160"/>
          </a:xfrm>
        </p:spPr>
        <p:txBody>
          <a:bodyPr>
            <a:normAutofit/>
          </a:bodyPr>
          <a:lstStyle/>
          <a:p>
            <a:r>
              <a:rPr lang="en-US" sz="5300" dirty="0"/>
              <a:t>Amir Asiaee</a:t>
            </a:r>
          </a:p>
        </p:txBody>
      </p:sp>
      <p:sp>
        <p:nvSpPr>
          <p:cNvPr id="613" name="Text Placeholder 612"/>
          <p:cNvSpPr>
            <a:spLocks noGrp="1"/>
          </p:cNvSpPr>
          <p:nvPr>
            <p:ph type="body" sz="quarter" idx="184"/>
          </p:nvPr>
        </p:nvSpPr>
        <p:spPr>
          <a:xfrm>
            <a:off x="10129050" y="3675321"/>
            <a:ext cx="5650556" cy="1163782"/>
          </a:xfrm>
        </p:spPr>
        <p:txBody>
          <a:bodyPr>
            <a:normAutofit fontScale="92500"/>
          </a:bodyPr>
          <a:lstStyle/>
          <a:p>
            <a:r>
              <a:rPr lang="en-US" dirty="0"/>
              <a:t>Ohio State University</a:t>
            </a:r>
          </a:p>
        </p:txBody>
      </p:sp>
      <p:sp>
        <p:nvSpPr>
          <p:cNvPr id="615" name="Text Placeholder 611"/>
          <p:cNvSpPr>
            <a:spLocks noGrp="1"/>
          </p:cNvSpPr>
          <p:nvPr>
            <p:ph type="body" sz="quarter" idx="150"/>
          </p:nvPr>
        </p:nvSpPr>
        <p:spPr>
          <a:xfrm>
            <a:off x="16332418" y="2808508"/>
            <a:ext cx="4226770" cy="1280160"/>
          </a:xfrm>
        </p:spPr>
        <p:txBody>
          <a:bodyPr>
            <a:normAutofit/>
          </a:bodyPr>
          <a:lstStyle/>
          <a:p>
            <a:r>
              <a:rPr lang="en-US" sz="5300" dirty="0" err="1"/>
              <a:t>Samet</a:t>
            </a:r>
            <a:r>
              <a:rPr lang="en-US" sz="5300" dirty="0"/>
              <a:t> </a:t>
            </a:r>
            <a:r>
              <a:rPr lang="en-US" sz="5300" dirty="0" err="1"/>
              <a:t>Oymak</a:t>
            </a:r>
            <a:endParaRPr lang="en-US" sz="5300" dirty="0"/>
          </a:p>
        </p:txBody>
      </p:sp>
      <p:sp>
        <p:nvSpPr>
          <p:cNvPr id="616" name="Text Placeholder 612"/>
          <p:cNvSpPr>
            <a:spLocks noGrp="1"/>
          </p:cNvSpPr>
          <p:nvPr>
            <p:ph type="body" sz="quarter" idx="184"/>
          </p:nvPr>
        </p:nvSpPr>
        <p:spPr>
          <a:xfrm>
            <a:off x="16332418" y="3675321"/>
            <a:ext cx="4226770" cy="1163782"/>
          </a:xfrm>
        </p:spPr>
        <p:txBody>
          <a:bodyPr>
            <a:normAutofit/>
          </a:bodyPr>
          <a:lstStyle/>
          <a:p>
            <a:r>
              <a:rPr lang="en-US" sz="5000" dirty="0"/>
              <a:t>UC Riverside</a:t>
            </a:r>
          </a:p>
        </p:txBody>
      </p:sp>
      <p:sp>
        <p:nvSpPr>
          <p:cNvPr id="617" name="Text Placeholder 611"/>
          <p:cNvSpPr>
            <a:spLocks noGrp="1"/>
          </p:cNvSpPr>
          <p:nvPr>
            <p:ph type="body" sz="quarter" idx="150"/>
          </p:nvPr>
        </p:nvSpPr>
        <p:spPr>
          <a:xfrm>
            <a:off x="21281144" y="2808508"/>
            <a:ext cx="5710278" cy="1280160"/>
          </a:xfrm>
        </p:spPr>
        <p:txBody>
          <a:bodyPr>
            <a:normAutofit/>
          </a:bodyPr>
          <a:lstStyle/>
          <a:p>
            <a:r>
              <a:rPr lang="en-US" sz="5300" dirty="0"/>
              <a:t>Kevin R. </a:t>
            </a:r>
            <a:r>
              <a:rPr lang="en-US" sz="5300" dirty="0" err="1"/>
              <a:t>Coombes</a:t>
            </a:r>
            <a:r>
              <a:rPr lang="en-US" sz="5300" dirty="0"/>
              <a:t> </a:t>
            </a:r>
          </a:p>
        </p:txBody>
      </p:sp>
      <p:sp>
        <p:nvSpPr>
          <p:cNvPr id="618" name="Text Placeholder 612"/>
          <p:cNvSpPr>
            <a:spLocks noGrp="1"/>
          </p:cNvSpPr>
          <p:nvPr>
            <p:ph type="body" sz="quarter" idx="184"/>
          </p:nvPr>
        </p:nvSpPr>
        <p:spPr>
          <a:xfrm>
            <a:off x="21281144" y="3675321"/>
            <a:ext cx="5710278" cy="1163782"/>
          </a:xfrm>
        </p:spPr>
        <p:txBody>
          <a:bodyPr>
            <a:normAutofit fontScale="92500"/>
          </a:bodyPr>
          <a:lstStyle/>
          <a:p>
            <a:r>
              <a:rPr lang="en-US" dirty="0"/>
              <a:t>Ohio State University</a:t>
            </a:r>
          </a:p>
        </p:txBody>
      </p:sp>
      <p:sp>
        <p:nvSpPr>
          <p:cNvPr id="619" name="Text Placeholder 611"/>
          <p:cNvSpPr>
            <a:spLocks noGrp="1"/>
          </p:cNvSpPr>
          <p:nvPr>
            <p:ph type="body" sz="quarter" idx="150"/>
          </p:nvPr>
        </p:nvSpPr>
        <p:spPr>
          <a:xfrm>
            <a:off x="27183814" y="2808508"/>
            <a:ext cx="6371906" cy="1280160"/>
          </a:xfrm>
        </p:spPr>
        <p:txBody>
          <a:bodyPr>
            <a:normAutofit/>
          </a:bodyPr>
          <a:lstStyle/>
          <a:p>
            <a:r>
              <a:rPr lang="en-US" sz="5300" dirty="0" err="1"/>
              <a:t>Arindam</a:t>
            </a:r>
            <a:r>
              <a:rPr lang="en-US" sz="5300" dirty="0"/>
              <a:t> Banerjee</a:t>
            </a:r>
          </a:p>
        </p:txBody>
      </p:sp>
      <p:sp>
        <p:nvSpPr>
          <p:cNvPr id="620" name="Text Placeholder 612"/>
          <p:cNvSpPr>
            <a:spLocks noGrp="1"/>
          </p:cNvSpPr>
          <p:nvPr>
            <p:ph type="body" sz="quarter" idx="184"/>
          </p:nvPr>
        </p:nvSpPr>
        <p:spPr>
          <a:xfrm>
            <a:off x="27183814" y="3675321"/>
            <a:ext cx="6371906" cy="1163782"/>
          </a:xfrm>
        </p:spPr>
        <p:txBody>
          <a:bodyPr>
            <a:noAutofit/>
          </a:bodyPr>
          <a:lstStyle/>
          <a:p>
            <a:r>
              <a:rPr lang="en-US" sz="5000" dirty="0"/>
              <a:t>University of Minnesota</a:t>
            </a:r>
          </a:p>
        </p:txBody>
      </p:sp>
      <p:pic>
        <p:nvPicPr>
          <p:cNvPr id="621" name="Picture 620"/>
          <p:cNvPicPr>
            <a:picLocks noChangeAspect="1"/>
          </p:cNvPicPr>
          <p:nvPr/>
        </p:nvPicPr>
        <p:blipFill>
          <a:blip r:embed="rId85" cstate="print">
            <a:extLst>
              <a:ext uri="{28A0092B-C50C-407E-A947-70E740481C1C}">
                <a14:useLocalDpi xmlns:a14="http://schemas.microsoft.com/office/drawing/2010/main" val="0"/>
              </a:ext>
            </a:extLst>
          </a:blip>
          <a:stretch>
            <a:fillRect/>
          </a:stretch>
        </p:blipFill>
        <p:spPr>
          <a:xfrm>
            <a:off x="34709635" y="977737"/>
            <a:ext cx="3886200" cy="2242038"/>
          </a:xfrm>
          <a:prstGeom prst="rect">
            <a:avLst/>
          </a:prstGeom>
        </p:spPr>
      </p:pic>
      <p:sp>
        <p:nvSpPr>
          <p:cNvPr id="455" name="Text Placeholder 41 1">
            <a:extLst>
              <a:ext uri="{FF2B5EF4-FFF2-40B4-BE49-F238E27FC236}">
                <a16:creationId xmlns:a16="http://schemas.microsoft.com/office/drawing/2014/main" id="{D1952003-FF39-4084-88FA-354ED3E80A39}"/>
              </a:ext>
            </a:extLst>
          </p:cNvPr>
          <p:cNvSpPr txBox="1">
            <a:spLocks/>
          </p:cNvSpPr>
          <p:nvPr/>
        </p:nvSpPr>
        <p:spPr>
          <a:xfrm>
            <a:off x="11233151" y="5197892"/>
            <a:ext cx="21473432"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Statistical Guarantees</a:t>
            </a:r>
          </a:p>
        </p:txBody>
      </p:sp>
      <p:sp>
        <p:nvSpPr>
          <p:cNvPr id="457" name="Text Placeholder 41 2 2">
            <a:extLst>
              <a:ext uri="{FF2B5EF4-FFF2-40B4-BE49-F238E27FC236}">
                <a16:creationId xmlns:a16="http://schemas.microsoft.com/office/drawing/2014/main" id="{170875AF-818C-4552-9132-F14FC01A7D1F}"/>
              </a:ext>
            </a:extLst>
          </p:cNvPr>
          <p:cNvSpPr txBox="1">
            <a:spLocks/>
          </p:cNvSpPr>
          <p:nvPr/>
        </p:nvSpPr>
        <p:spPr>
          <a:xfrm>
            <a:off x="480361" y="24328229"/>
            <a:ext cx="10213848" cy="967970"/>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The Data Enrichment Estimator</a:t>
            </a:r>
          </a:p>
        </p:txBody>
      </p:sp>
      <p:pic>
        <p:nvPicPr>
          <p:cNvPr id="4" name="Picture 3">
            <a:extLst>
              <a:ext uri="{FF2B5EF4-FFF2-40B4-BE49-F238E27FC236}">
                <a16:creationId xmlns:a16="http://schemas.microsoft.com/office/drawing/2014/main" id="{6E02249A-2C32-4DBC-AA07-D10D1445413E}"/>
              </a:ext>
            </a:extLst>
          </p:cNvPr>
          <p:cNvPicPr>
            <a:picLocks noChangeAspect="1"/>
          </p:cNvPicPr>
          <p:nvPr/>
        </p:nvPicPr>
        <p:blipFill>
          <a:blip r:embed="rId86"/>
          <a:stretch>
            <a:fillRect/>
          </a:stretch>
        </p:blipFill>
        <p:spPr>
          <a:xfrm>
            <a:off x="11780237" y="18811459"/>
            <a:ext cx="9590532" cy="5987938"/>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6593A5D-63DA-45FF-8397-E2722F6DB920}"/>
                  </a:ext>
                </a:extLst>
              </p:cNvPr>
              <p:cNvSpPr txBox="1"/>
              <p:nvPr/>
            </p:nvSpPr>
            <p:spPr>
              <a:xfrm>
                <a:off x="5324258" y="8015181"/>
                <a:ext cx="1154272" cy="92333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6000" b="1" i="0" smtClean="0">
                              <a:latin typeface="Cambria Math" panose="02040503050406030204" pitchFamily="18" charset="0"/>
                              <a:cs typeface="Times New Roman" panose="02020603050405020304" pitchFamily="18" charset="0"/>
                            </a:rPr>
                          </m:ctrlPr>
                        </m:sSubPr>
                        <m:e>
                          <m:r>
                            <a:rPr lang="en-US" sz="6000" b="1" i="0" smtClean="0">
                              <a:latin typeface="Cambria Math" panose="02040503050406030204" pitchFamily="18" charset="0"/>
                              <a:cs typeface="Times New Roman" panose="02020603050405020304" pitchFamily="18" charset="0"/>
                            </a:rPr>
                            <m:t>𝐗</m:t>
                          </m:r>
                        </m:e>
                        <m:sub>
                          <m:r>
                            <a:rPr lang="en-US" sz="6000" b="1" i="0" smtClean="0">
                              <a:latin typeface="Cambria Math" panose="02040503050406030204" pitchFamily="18" charset="0"/>
                              <a:cs typeface="Times New Roman" panose="02020603050405020304" pitchFamily="18" charset="0"/>
                            </a:rPr>
                            <m:t>𝟏</m:t>
                          </m:r>
                        </m:sub>
                      </m:sSub>
                    </m:oMath>
                  </m:oMathPara>
                </a14:m>
                <a:endParaRPr lang="en-US" sz="4400" b="1"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76593A5D-63DA-45FF-8397-E2722F6DB920}"/>
                  </a:ext>
                </a:extLst>
              </p:cNvPr>
              <p:cNvSpPr txBox="1">
                <a:spLocks noRot="1" noChangeAspect="1" noMove="1" noResize="1" noEditPoints="1" noAdjustHandles="1" noChangeArrowheads="1" noChangeShapeType="1" noTextEdit="1"/>
              </p:cNvSpPr>
              <p:nvPr/>
            </p:nvSpPr>
            <p:spPr>
              <a:xfrm>
                <a:off x="5324258" y="8015181"/>
                <a:ext cx="1154272" cy="923330"/>
              </a:xfrm>
              <a:prstGeom prst="rect">
                <a:avLst/>
              </a:prstGeom>
              <a:blipFill>
                <a:blip r:embed="rId87"/>
                <a:stretch>
                  <a:fillRect/>
                </a:stretch>
              </a:blipFill>
            </p:spPr>
            <p:txBody>
              <a:bodyPr/>
              <a:lstStyle/>
              <a:p>
                <a:r>
                  <a:rPr lang="en-US">
                    <a:noFill/>
                  </a:rPr>
                  <a:t> </a:t>
                </a:r>
              </a:p>
            </p:txBody>
          </p:sp>
        </mc:Fallback>
      </mc:AlternateContent>
      <p:sp>
        <p:nvSpPr>
          <p:cNvPr id="480" name="TextBox 479">
            <a:extLst>
              <a:ext uri="{FF2B5EF4-FFF2-40B4-BE49-F238E27FC236}">
                <a16:creationId xmlns:a16="http://schemas.microsoft.com/office/drawing/2014/main" id="{1B30AB80-BBE7-4988-848A-3C162C6B04EC}"/>
              </a:ext>
            </a:extLst>
          </p:cNvPr>
          <p:cNvSpPr txBox="1"/>
          <p:nvPr/>
        </p:nvSpPr>
        <p:spPr>
          <a:xfrm rot="5400000">
            <a:off x="5551846" y="9090260"/>
            <a:ext cx="585417" cy="584775"/>
          </a:xfrm>
          <a:prstGeom prst="rect">
            <a:avLst/>
          </a:prstGeom>
          <a:noFill/>
        </p:spPr>
        <p:txBody>
          <a:bodyPr wrap="none" rtlCol="0">
            <a:spAutoFit/>
          </a:bodyPr>
          <a:lstStyle/>
          <a:p>
            <a:r>
              <a:rPr lang="en-US" sz="3200" b="1" i="1" dirty="0"/>
              <a:t>….</a:t>
            </a:r>
            <a:endParaRPr lang="en-US" sz="2000" b="1" i="1" dirty="0"/>
          </a:p>
        </p:txBody>
      </p:sp>
      <mc:AlternateContent xmlns:mc="http://schemas.openxmlformats.org/markup-compatibility/2006">
        <mc:Choice xmlns:a14="http://schemas.microsoft.com/office/drawing/2010/main" Requires="a14">
          <p:sp>
            <p:nvSpPr>
              <p:cNvPr id="482" name="TextBox 481">
                <a:extLst>
                  <a:ext uri="{FF2B5EF4-FFF2-40B4-BE49-F238E27FC236}">
                    <a16:creationId xmlns:a16="http://schemas.microsoft.com/office/drawing/2014/main" id="{152EF27E-80A4-452B-93F5-124E02024B13}"/>
                  </a:ext>
                </a:extLst>
              </p:cNvPr>
              <p:cNvSpPr txBox="1"/>
              <p:nvPr/>
            </p:nvSpPr>
            <p:spPr>
              <a:xfrm>
                <a:off x="5332096" y="10328432"/>
                <a:ext cx="1154272" cy="92333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6000" b="1" i="0" smtClean="0">
                              <a:latin typeface="Cambria Math" panose="02040503050406030204" pitchFamily="18" charset="0"/>
                              <a:cs typeface="Times New Roman" panose="02020603050405020304" pitchFamily="18" charset="0"/>
                            </a:rPr>
                          </m:ctrlPr>
                        </m:sSubPr>
                        <m:e>
                          <m:r>
                            <a:rPr lang="en-US" sz="6000" b="1" i="0" smtClean="0">
                              <a:latin typeface="Cambria Math" panose="02040503050406030204" pitchFamily="18" charset="0"/>
                              <a:cs typeface="Times New Roman" panose="02020603050405020304" pitchFamily="18" charset="0"/>
                            </a:rPr>
                            <m:t>𝐗</m:t>
                          </m:r>
                        </m:e>
                        <m:sub>
                          <m:r>
                            <a:rPr lang="en-US" sz="6000" b="1" i="0" smtClean="0">
                              <a:latin typeface="Cambria Math" panose="02040503050406030204" pitchFamily="18" charset="0"/>
                              <a:cs typeface="Times New Roman" panose="02020603050405020304" pitchFamily="18" charset="0"/>
                            </a:rPr>
                            <m:t>𝐆</m:t>
                          </m:r>
                        </m:sub>
                      </m:sSub>
                    </m:oMath>
                  </m:oMathPara>
                </a14:m>
                <a:endParaRPr lang="en-US" sz="4400" b="1" dirty="0">
                  <a:latin typeface="Times New Roman" panose="02020603050405020304" pitchFamily="18" charset="0"/>
                  <a:cs typeface="Times New Roman" panose="02020603050405020304" pitchFamily="18" charset="0"/>
                </a:endParaRPr>
              </a:p>
            </p:txBody>
          </p:sp>
        </mc:Choice>
        <mc:Fallback>
          <p:sp>
            <p:nvSpPr>
              <p:cNvPr id="482" name="TextBox 481">
                <a:extLst>
                  <a:ext uri="{FF2B5EF4-FFF2-40B4-BE49-F238E27FC236}">
                    <a16:creationId xmlns:a16="http://schemas.microsoft.com/office/drawing/2014/main" id="{152EF27E-80A4-452B-93F5-124E02024B13}"/>
                  </a:ext>
                </a:extLst>
              </p:cNvPr>
              <p:cNvSpPr txBox="1">
                <a:spLocks noRot="1" noChangeAspect="1" noMove="1" noResize="1" noEditPoints="1" noAdjustHandles="1" noChangeArrowheads="1" noChangeShapeType="1" noTextEdit="1"/>
              </p:cNvSpPr>
              <p:nvPr/>
            </p:nvSpPr>
            <p:spPr>
              <a:xfrm>
                <a:off x="5332096" y="10328432"/>
                <a:ext cx="1154272" cy="923330"/>
              </a:xfrm>
              <a:prstGeom prst="rect">
                <a:avLst/>
              </a:prstGeom>
              <a:blipFill>
                <a:blip r:embed="rId88"/>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F12DAE17-B4D9-4B07-A93A-4DE76001EC8E}"/>
              </a:ext>
            </a:extLst>
          </p:cNvPr>
          <p:cNvGrpSpPr/>
          <p:nvPr/>
        </p:nvGrpSpPr>
        <p:grpSpPr>
          <a:xfrm>
            <a:off x="11281476" y="6324552"/>
            <a:ext cx="10201275" cy="10213308"/>
            <a:chOff x="22292722" y="6192563"/>
            <a:chExt cx="10201275" cy="10213308"/>
          </a:xfrm>
        </p:grpSpPr>
        <p:sp>
          <p:nvSpPr>
            <p:cNvPr id="458" name="Text Placeholder 41 2 1">
              <a:extLst>
                <a:ext uri="{FF2B5EF4-FFF2-40B4-BE49-F238E27FC236}">
                  <a16:creationId xmlns:a16="http://schemas.microsoft.com/office/drawing/2014/main" id="{12F34162-1079-4CF2-81EF-F79F9AE147D4}"/>
                </a:ext>
              </a:extLst>
            </p:cNvPr>
            <p:cNvSpPr txBox="1">
              <a:spLocks/>
            </p:cNvSpPr>
            <p:nvPr/>
          </p:nvSpPr>
          <p:spPr>
            <a:xfrm>
              <a:off x="22692240" y="6192563"/>
              <a:ext cx="9485085" cy="83890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DERIC: Geometric Condition for Recovery</a:t>
              </a:r>
            </a:p>
          </p:txBody>
        </p:sp>
        <p:sp>
          <p:nvSpPr>
            <p:cNvPr id="881" name="Text Placeholder 48">
              <a:extLst>
                <a:ext uri="{FF2B5EF4-FFF2-40B4-BE49-F238E27FC236}">
                  <a16:creationId xmlns:a16="http://schemas.microsoft.com/office/drawing/2014/main" id="{3E2181B9-3CE7-4056-8511-9207CD9B3AC2}"/>
                </a:ext>
              </a:extLst>
            </p:cNvPr>
            <p:cNvSpPr txBox="1">
              <a:spLocks/>
            </p:cNvSpPr>
            <p:nvPr/>
          </p:nvSpPr>
          <p:spPr>
            <a:xfrm>
              <a:off x="22292722" y="6875614"/>
              <a:ext cx="10201275" cy="126186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To satisfy the Restricted Eigenvalue condition, we need parameters to satisfy a geometric condition:</a:t>
              </a:r>
            </a:p>
          </p:txBody>
        </p:sp>
        <p:pic>
          <p:nvPicPr>
            <p:cNvPr id="9" name="Picture 8">
              <a:extLst>
                <a:ext uri="{FF2B5EF4-FFF2-40B4-BE49-F238E27FC236}">
                  <a16:creationId xmlns:a16="http://schemas.microsoft.com/office/drawing/2014/main" id="{8537163A-D2D7-4757-B8A2-75D7D387845F}"/>
                </a:ext>
              </a:extLst>
            </p:cNvPr>
            <p:cNvPicPr>
              <a:picLocks noChangeAspect="1"/>
            </p:cNvPicPr>
            <p:nvPr/>
          </p:nvPicPr>
          <p:blipFill>
            <a:blip r:embed="rId89"/>
            <a:stretch>
              <a:fillRect/>
            </a:stretch>
          </p:blipFill>
          <p:spPr>
            <a:xfrm>
              <a:off x="22535396" y="8163996"/>
              <a:ext cx="9478590" cy="8241875"/>
            </a:xfrm>
            <a:prstGeom prst="rect">
              <a:avLst/>
            </a:prstGeom>
          </p:spPr>
        </p:pic>
      </p:grpSp>
      <p:pic>
        <p:nvPicPr>
          <p:cNvPr id="11" name="Picture 10">
            <a:extLst>
              <a:ext uri="{FF2B5EF4-FFF2-40B4-BE49-F238E27FC236}">
                <a16:creationId xmlns:a16="http://schemas.microsoft.com/office/drawing/2014/main" id="{5F512981-E4F1-49EC-8ECA-9BC9D2447DDF}"/>
              </a:ext>
            </a:extLst>
          </p:cNvPr>
          <p:cNvPicPr>
            <a:picLocks noChangeAspect="1"/>
          </p:cNvPicPr>
          <p:nvPr/>
        </p:nvPicPr>
        <p:blipFill>
          <a:blip r:embed="rId90"/>
          <a:stretch>
            <a:fillRect/>
          </a:stretch>
        </p:blipFill>
        <p:spPr>
          <a:xfrm>
            <a:off x="782161" y="25416619"/>
            <a:ext cx="9564066" cy="1825474"/>
          </a:xfrm>
          <a:prstGeom prst="rect">
            <a:avLst/>
          </a:prstGeom>
        </p:spPr>
      </p:pic>
      <p:grpSp>
        <p:nvGrpSpPr>
          <p:cNvPr id="10" name="Group 9">
            <a:extLst>
              <a:ext uri="{FF2B5EF4-FFF2-40B4-BE49-F238E27FC236}">
                <a16:creationId xmlns:a16="http://schemas.microsoft.com/office/drawing/2014/main" id="{2217DAAC-3030-4549-93D1-5945E5241D9B}"/>
              </a:ext>
            </a:extLst>
          </p:cNvPr>
          <p:cNvGrpSpPr/>
          <p:nvPr/>
        </p:nvGrpSpPr>
        <p:grpSpPr>
          <a:xfrm>
            <a:off x="755626" y="20020728"/>
            <a:ext cx="9148269" cy="4128059"/>
            <a:chOff x="1003103" y="26263195"/>
            <a:chExt cx="9148269" cy="4128059"/>
          </a:xfrm>
        </p:grpSpPr>
        <p:pic>
          <p:nvPicPr>
            <p:cNvPr id="603" name="Picture 602"/>
            <p:cNvPicPr>
              <a:picLocks noChangeAspect="1"/>
            </p:cNvPicPr>
            <p:nvPr/>
          </p:nvPicPr>
          <p:blipFill rotWithShape="1">
            <a:blip r:embed="rId91"/>
            <a:srcRect l="11731"/>
            <a:stretch/>
          </p:blipFill>
          <p:spPr>
            <a:xfrm>
              <a:off x="3426999" y="26263195"/>
              <a:ext cx="4173211" cy="1023264"/>
            </a:xfrm>
            <a:prstGeom prst="rect">
              <a:avLst/>
            </a:prstGeom>
          </p:spPr>
        </p:pic>
        <p:graphicFrame>
          <p:nvGraphicFramePr>
            <p:cNvPr id="461" name="Object 460">
              <a:extLst>
                <a:ext uri="{FF2B5EF4-FFF2-40B4-BE49-F238E27FC236}">
                  <a16:creationId xmlns:a16="http://schemas.microsoft.com/office/drawing/2014/main" id="{64C74BCA-6844-4661-A216-E48A85281639}"/>
                </a:ext>
              </a:extLst>
            </p:cNvPr>
            <p:cNvGraphicFramePr>
              <a:graphicFrameLocks noChangeAspect="1"/>
            </p:cNvGraphicFramePr>
            <p:nvPr>
              <p:extLst>
                <p:ext uri="{D42A27DB-BD31-4B8C-83A1-F6EECF244321}">
                  <p14:modId xmlns:p14="http://schemas.microsoft.com/office/powerpoint/2010/main" val="3646526951"/>
                </p:ext>
              </p:extLst>
            </p:nvPr>
          </p:nvGraphicFramePr>
          <p:xfrm>
            <a:off x="1003103" y="27143661"/>
            <a:ext cx="2512684" cy="2743200"/>
          </p:xfrm>
          <a:graphic>
            <a:graphicData uri="http://schemas.openxmlformats.org/presentationml/2006/ole">
              <mc:AlternateContent xmlns:mc="http://schemas.openxmlformats.org/markup-compatibility/2006">
                <mc:Choice xmlns:v="urn:schemas-microsoft-com:vml" Requires="v">
                  <p:oleObj spid="_x0000_s3104" name="Acrobat Document" r:id="rId92" imgW="518862" imgH="566487" progId="Acrobat.Document.DC">
                    <p:embed/>
                  </p:oleObj>
                </mc:Choice>
                <mc:Fallback>
                  <p:oleObj name="Acrobat Document" r:id="rId92" imgW="518862" imgH="566487" progId="Acrobat.Document.DC">
                    <p:embed/>
                    <p:pic>
                      <p:nvPicPr>
                        <p:cNvPr id="461" name="Object 460">
                          <a:extLst>
                            <a:ext uri="{FF2B5EF4-FFF2-40B4-BE49-F238E27FC236}">
                              <a16:creationId xmlns:a16="http://schemas.microsoft.com/office/drawing/2014/main" id="{64C74BCA-6844-4661-A216-E48A85281639}"/>
                            </a:ext>
                          </a:extLst>
                        </p:cNvPr>
                        <p:cNvPicPr/>
                        <p:nvPr/>
                      </p:nvPicPr>
                      <p:blipFill>
                        <a:blip r:embed="rId93"/>
                        <a:stretch>
                          <a:fillRect/>
                        </a:stretch>
                      </p:blipFill>
                      <p:spPr>
                        <a:xfrm>
                          <a:off x="1003103" y="27143661"/>
                          <a:ext cx="2512684" cy="2743200"/>
                        </a:xfrm>
                        <a:prstGeom prst="rect">
                          <a:avLst/>
                        </a:prstGeom>
                      </p:spPr>
                    </p:pic>
                  </p:oleObj>
                </mc:Fallback>
              </mc:AlternateContent>
            </a:graphicData>
          </a:graphic>
        </p:graphicFrame>
        <p:graphicFrame>
          <p:nvGraphicFramePr>
            <p:cNvPr id="462" name="Object 461">
              <a:extLst>
                <a:ext uri="{FF2B5EF4-FFF2-40B4-BE49-F238E27FC236}">
                  <a16:creationId xmlns:a16="http://schemas.microsoft.com/office/drawing/2014/main" id="{670D9A94-CF05-45FF-8F93-103945D03511}"/>
                </a:ext>
              </a:extLst>
            </p:cNvPr>
            <p:cNvGraphicFramePr>
              <a:graphicFrameLocks noChangeAspect="1"/>
            </p:cNvGraphicFramePr>
            <p:nvPr>
              <p:extLst>
                <p:ext uri="{D42A27DB-BD31-4B8C-83A1-F6EECF244321}">
                  <p14:modId xmlns:p14="http://schemas.microsoft.com/office/powerpoint/2010/main" val="508514145"/>
                </p:ext>
              </p:extLst>
            </p:nvPr>
          </p:nvGraphicFramePr>
          <p:xfrm>
            <a:off x="3811073" y="27143661"/>
            <a:ext cx="3091914" cy="2743200"/>
          </p:xfrm>
          <a:graphic>
            <a:graphicData uri="http://schemas.openxmlformats.org/presentationml/2006/ole">
              <mc:AlternateContent xmlns:mc="http://schemas.openxmlformats.org/markup-compatibility/2006">
                <mc:Choice xmlns:v="urn:schemas-microsoft-com:vml" Requires="v">
                  <p:oleObj spid="_x0000_s3105" name="Acrobat Document" r:id="rId94" imgW="633162" imgH="561975" progId="Acrobat.Document.DC">
                    <p:embed/>
                  </p:oleObj>
                </mc:Choice>
                <mc:Fallback>
                  <p:oleObj name="Acrobat Document" r:id="rId94" imgW="633162" imgH="561975" progId="Acrobat.Document.DC">
                    <p:embed/>
                    <p:pic>
                      <p:nvPicPr>
                        <p:cNvPr id="462" name="Object 461">
                          <a:extLst>
                            <a:ext uri="{FF2B5EF4-FFF2-40B4-BE49-F238E27FC236}">
                              <a16:creationId xmlns:a16="http://schemas.microsoft.com/office/drawing/2014/main" id="{670D9A94-CF05-45FF-8F93-103945D03511}"/>
                            </a:ext>
                          </a:extLst>
                        </p:cNvPr>
                        <p:cNvPicPr/>
                        <p:nvPr/>
                      </p:nvPicPr>
                      <p:blipFill>
                        <a:blip r:embed="rId95"/>
                        <a:stretch>
                          <a:fillRect/>
                        </a:stretch>
                      </p:blipFill>
                      <p:spPr>
                        <a:xfrm>
                          <a:off x="3811073" y="27143661"/>
                          <a:ext cx="3091914" cy="2743200"/>
                        </a:xfrm>
                        <a:prstGeom prst="rect">
                          <a:avLst/>
                        </a:prstGeom>
                      </p:spPr>
                    </p:pic>
                  </p:oleObj>
                </mc:Fallback>
              </mc:AlternateContent>
            </a:graphicData>
          </a:graphic>
        </p:graphicFrame>
        <p:pic>
          <p:nvPicPr>
            <p:cNvPr id="466" name="Picture 465">
              <a:extLst>
                <a:ext uri="{FF2B5EF4-FFF2-40B4-BE49-F238E27FC236}">
                  <a16:creationId xmlns:a16="http://schemas.microsoft.com/office/drawing/2014/main" id="{37C06914-8B9E-426D-B8C6-C3744F63AD9C}"/>
                </a:ext>
              </a:extLst>
            </p:cNvPr>
            <p:cNvPicPr>
              <a:picLocks noChangeAspect="1"/>
            </p:cNvPicPr>
            <p:nvPr>
              <p:custDataLst>
                <p:tags r:id="rId3"/>
              </p:custDataLst>
            </p:nvPr>
          </p:nvPicPr>
          <p:blipFill>
            <a:blip r:embed="rId96" cstate="print">
              <a:extLst>
                <a:ext uri="{28A0092B-C50C-407E-A947-70E740481C1C}">
                  <a14:useLocalDpi xmlns:a14="http://schemas.microsoft.com/office/drawing/2010/main" val="0"/>
                </a:ext>
              </a:extLst>
            </a:blip>
            <a:stretch>
              <a:fillRect/>
            </a:stretch>
          </p:blipFill>
          <p:spPr>
            <a:xfrm>
              <a:off x="1649921" y="29985540"/>
              <a:ext cx="1219049" cy="405714"/>
            </a:xfrm>
            <a:prstGeom prst="rect">
              <a:avLst/>
            </a:prstGeom>
          </p:spPr>
        </p:pic>
        <p:pic>
          <p:nvPicPr>
            <p:cNvPr id="469" name="Picture 468">
              <a:extLst>
                <a:ext uri="{FF2B5EF4-FFF2-40B4-BE49-F238E27FC236}">
                  <a16:creationId xmlns:a16="http://schemas.microsoft.com/office/drawing/2014/main" id="{E7F1FF65-CF70-4233-816D-DB9745D14D4B}"/>
                </a:ext>
              </a:extLst>
            </p:cNvPr>
            <p:cNvPicPr>
              <a:picLocks noChangeAspect="1"/>
            </p:cNvPicPr>
            <p:nvPr>
              <p:custDataLst>
                <p:tags r:id="rId4"/>
              </p:custDataLst>
            </p:nvPr>
          </p:nvPicPr>
          <p:blipFill>
            <a:blip r:embed="rId97" cstate="print">
              <a:extLst>
                <a:ext uri="{28A0092B-C50C-407E-A947-70E740481C1C}">
                  <a14:useLocalDpi xmlns:a14="http://schemas.microsoft.com/office/drawing/2010/main" val="0"/>
                </a:ext>
              </a:extLst>
            </a:blip>
            <a:stretch>
              <a:fillRect/>
            </a:stretch>
          </p:blipFill>
          <p:spPr>
            <a:xfrm>
              <a:off x="4261791" y="29997921"/>
              <a:ext cx="2190479" cy="380952"/>
            </a:xfrm>
            <a:prstGeom prst="rect">
              <a:avLst/>
            </a:prstGeom>
          </p:spPr>
        </p:pic>
        <p:pic>
          <p:nvPicPr>
            <p:cNvPr id="474" name="Picture 473">
              <a:extLst>
                <a:ext uri="{FF2B5EF4-FFF2-40B4-BE49-F238E27FC236}">
                  <a16:creationId xmlns:a16="http://schemas.microsoft.com/office/drawing/2014/main" id="{9203E08B-1257-4919-AAAA-8599B8E71AD0}"/>
                </a:ext>
              </a:extLst>
            </p:cNvPr>
            <p:cNvPicPr>
              <a:picLocks noChangeAspect="1"/>
            </p:cNvPicPr>
            <p:nvPr>
              <p:custDataLst>
                <p:tags r:id="rId5"/>
              </p:custDataLst>
            </p:nvPr>
          </p:nvPicPr>
          <p:blipFill>
            <a:blip r:embed="rId98" cstate="print">
              <a:extLst>
                <a:ext uri="{28A0092B-C50C-407E-A947-70E740481C1C}">
                  <a14:useLocalDpi xmlns:a14="http://schemas.microsoft.com/office/drawing/2010/main" val="0"/>
                </a:ext>
              </a:extLst>
            </a:blip>
            <a:stretch>
              <a:fillRect/>
            </a:stretch>
          </p:blipFill>
          <p:spPr>
            <a:xfrm>
              <a:off x="7042798" y="29997921"/>
              <a:ext cx="3108574" cy="380953"/>
            </a:xfrm>
            <a:prstGeom prst="rect">
              <a:avLst/>
            </a:prstGeom>
          </p:spPr>
        </p:pic>
        <p:graphicFrame>
          <p:nvGraphicFramePr>
            <p:cNvPr id="463" name="Object 462">
              <a:extLst>
                <a:ext uri="{FF2B5EF4-FFF2-40B4-BE49-F238E27FC236}">
                  <a16:creationId xmlns:a16="http://schemas.microsoft.com/office/drawing/2014/main" id="{C657A8E0-6C43-4227-BA1B-B4A0CC6E7DF0}"/>
                </a:ext>
              </a:extLst>
            </p:cNvPr>
            <p:cNvGraphicFramePr>
              <a:graphicFrameLocks noChangeAspect="1"/>
            </p:cNvGraphicFramePr>
            <p:nvPr>
              <p:extLst>
                <p:ext uri="{D42A27DB-BD31-4B8C-83A1-F6EECF244321}">
                  <p14:modId xmlns:p14="http://schemas.microsoft.com/office/powerpoint/2010/main" val="3698252716"/>
                </p:ext>
              </p:extLst>
            </p:nvPr>
          </p:nvGraphicFramePr>
          <p:xfrm>
            <a:off x="7444479" y="27143661"/>
            <a:ext cx="2305212" cy="2743200"/>
          </p:xfrm>
          <a:graphic>
            <a:graphicData uri="http://schemas.openxmlformats.org/presentationml/2006/ole">
              <mc:AlternateContent xmlns:mc="http://schemas.openxmlformats.org/markup-compatibility/2006">
                <mc:Choice xmlns:v="urn:schemas-microsoft-com:vml" Requires="v">
                  <p:oleObj spid="_x0000_s3106" name="Acrobat Document" r:id="rId99" imgW="476250" imgH="566487" progId="Acrobat.Document.DC">
                    <p:embed/>
                  </p:oleObj>
                </mc:Choice>
                <mc:Fallback>
                  <p:oleObj name="Acrobat Document" r:id="rId99" imgW="476250" imgH="566487" progId="Acrobat.Document.DC">
                    <p:embed/>
                    <p:pic>
                      <p:nvPicPr>
                        <p:cNvPr id="463" name="Object 462">
                          <a:extLst>
                            <a:ext uri="{FF2B5EF4-FFF2-40B4-BE49-F238E27FC236}">
                              <a16:creationId xmlns:a16="http://schemas.microsoft.com/office/drawing/2014/main" id="{C657A8E0-6C43-4227-BA1B-B4A0CC6E7DF0}"/>
                            </a:ext>
                          </a:extLst>
                        </p:cNvPr>
                        <p:cNvPicPr/>
                        <p:nvPr/>
                      </p:nvPicPr>
                      <p:blipFill>
                        <a:blip r:embed="rId100"/>
                        <a:stretch>
                          <a:fillRect/>
                        </a:stretch>
                      </p:blipFill>
                      <p:spPr>
                        <a:xfrm>
                          <a:off x="7444479" y="27143661"/>
                          <a:ext cx="2305212" cy="2743200"/>
                        </a:xfrm>
                        <a:prstGeom prst="rect">
                          <a:avLst/>
                        </a:prstGeom>
                      </p:spPr>
                    </p:pic>
                  </p:oleObj>
                </mc:Fallback>
              </mc:AlternateContent>
            </a:graphicData>
          </a:graphic>
        </p:graphicFrame>
      </p:grpSp>
      <p:sp>
        <p:nvSpPr>
          <p:cNvPr id="12" name="Rectangle 11">
            <a:extLst>
              <a:ext uri="{FF2B5EF4-FFF2-40B4-BE49-F238E27FC236}">
                <a16:creationId xmlns:a16="http://schemas.microsoft.com/office/drawing/2014/main" id="{74A0C5C4-8824-4E34-8DDB-D4549EAE586E}"/>
              </a:ext>
            </a:extLst>
          </p:cNvPr>
          <p:cNvSpPr/>
          <p:nvPr/>
        </p:nvSpPr>
        <p:spPr>
          <a:xfrm>
            <a:off x="615168" y="27326888"/>
            <a:ext cx="7937814" cy="1969770"/>
          </a:xfrm>
          <a:prstGeom prst="rect">
            <a:avLst/>
          </a:prstGeom>
        </p:spPr>
        <p:txBody>
          <a:bodyPr wrap="none">
            <a:spAutoFit/>
          </a:bodyPr>
          <a:lstStyle/>
          <a:p>
            <a:r>
              <a:rPr lang="en-US" sz="2800" dirty="0">
                <a:solidFill>
                  <a:schemeClr val="accent1">
                    <a:lumMod val="50000"/>
                  </a:schemeClr>
                </a:solidFill>
                <a:latin typeface="Arial" panose="020B0604020202020204" pitchFamily="34" charset="0"/>
                <a:cs typeface="Arial" panose="020B0604020202020204" pitchFamily="34" charset="0"/>
              </a:rPr>
              <a:t>A compact form of our proposed DE estimator is:</a:t>
            </a:r>
          </a:p>
          <a:p>
            <a:endParaRPr lang="en-US" sz="2600" dirty="0">
              <a:solidFill>
                <a:schemeClr val="accent1">
                  <a:lumMod val="50000"/>
                </a:schemeClr>
              </a:solidFill>
              <a:latin typeface="Arial" panose="020B0604020202020204" pitchFamily="34" charset="0"/>
              <a:cs typeface="Arial" panose="020B0604020202020204" pitchFamily="34" charset="0"/>
            </a:endParaRPr>
          </a:p>
          <a:p>
            <a:endParaRPr lang="en-US" sz="2600" dirty="0">
              <a:solidFill>
                <a:schemeClr val="accent1">
                  <a:lumMod val="50000"/>
                </a:schemeClr>
              </a:solidFill>
              <a:latin typeface="Arial" panose="020B0604020202020204" pitchFamily="34" charset="0"/>
              <a:cs typeface="Arial" panose="020B0604020202020204" pitchFamily="34" charset="0"/>
            </a:endParaRPr>
          </a:p>
          <a:p>
            <a:endParaRPr lang="en-US" sz="1400" dirty="0">
              <a:solidFill>
                <a:schemeClr val="accent1">
                  <a:lumMod val="50000"/>
                </a:schemeClr>
              </a:solidFill>
              <a:latin typeface="Arial" panose="020B0604020202020204" pitchFamily="34" charset="0"/>
              <a:cs typeface="Arial" panose="020B0604020202020204" pitchFamily="34" charset="0"/>
            </a:endParaRPr>
          </a:p>
          <a:p>
            <a:r>
              <a:rPr lang="en-US" sz="2800" dirty="0">
                <a:solidFill>
                  <a:schemeClr val="accent1">
                    <a:lumMod val="50000"/>
                  </a:schemeClr>
                </a:solidFill>
                <a:latin typeface="Arial" panose="020B0604020202020204" pitchFamily="34" charset="0"/>
                <a:cs typeface="Arial" panose="020B0604020202020204" pitchFamily="34" charset="0"/>
              </a:rPr>
              <a:t>where:</a:t>
            </a:r>
          </a:p>
        </p:txBody>
      </p:sp>
      <p:pic>
        <p:nvPicPr>
          <p:cNvPr id="14" name="Picture 13">
            <a:extLst>
              <a:ext uri="{FF2B5EF4-FFF2-40B4-BE49-F238E27FC236}">
                <a16:creationId xmlns:a16="http://schemas.microsoft.com/office/drawing/2014/main" id="{F5E01896-5438-42CA-8A0F-08E01D463056}"/>
              </a:ext>
            </a:extLst>
          </p:cNvPr>
          <p:cNvPicPr>
            <a:picLocks noChangeAspect="1"/>
          </p:cNvPicPr>
          <p:nvPr/>
        </p:nvPicPr>
        <p:blipFill>
          <a:blip r:embed="rId101"/>
          <a:stretch>
            <a:fillRect/>
          </a:stretch>
        </p:blipFill>
        <p:spPr>
          <a:xfrm>
            <a:off x="1156074" y="27870772"/>
            <a:ext cx="8964002" cy="911400"/>
          </a:xfrm>
          <a:prstGeom prst="rect">
            <a:avLst/>
          </a:prstGeom>
        </p:spPr>
      </p:pic>
      <p:pic>
        <p:nvPicPr>
          <p:cNvPr id="17" name="Picture 16">
            <a:extLst>
              <a:ext uri="{FF2B5EF4-FFF2-40B4-BE49-F238E27FC236}">
                <a16:creationId xmlns:a16="http://schemas.microsoft.com/office/drawing/2014/main" id="{715CB4B1-DE19-4C62-A449-3BACC2865A85}"/>
              </a:ext>
            </a:extLst>
          </p:cNvPr>
          <p:cNvPicPr>
            <a:picLocks noChangeAspect="1"/>
          </p:cNvPicPr>
          <p:nvPr/>
        </p:nvPicPr>
        <p:blipFill>
          <a:blip r:embed="rId102"/>
          <a:stretch>
            <a:fillRect/>
          </a:stretch>
        </p:blipFill>
        <p:spPr>
          <a:xfrm>
            <a:off x="1248104" y="29272844"/>
            <a:ext cx="8402756" cy="581151"/>
          </a:xfrm>
          <a:prstGeom prst="rect">
            <a:avLst/>
          </a:prstGeom>
        </p:spPr>
      </p:pic>
      <p:pic>
        <p:nvPicPr>
          <p:cNvPr id="18" name="Picture 17">
            <a:extLst>
              <a:ext uri="{FF2B5EF4-FFF2-40B4-BE49-F238E27FC236}">
                <a16:creationId xmlns:a16="http://schemas.microsoft.com/office/drawing/2014/main" id="{6830BFC0-6C3F-4479-B6A0-D3B97CD30A2A}"/>
              </a:ext>
            </a:extLst>
          </p:cNvPr>
          <p:cNvPicPr>
            <a:picLocks noChangeAspect="1"/>
          </p:cNvPicPr>
          <p:nvPr/>
        </p:nvPicPr>
        <p:blipFill>
          <a:blip r:embed="rId103"/>
          <a:stretch>
            <a:fillRect/>
          </a:stretch>
        </p:blipFill>
        <p:spPr>
          <a:xfrm>
            <a:off x="2641085" y="30051377"/>
            <a:ext cx="6299701" cy="1798000"/>
          </a:xfrm>
          <a:prstGeom prst="rect">
            <a:avLst/>
          </a:prstGeom>
        </p:spPr>
      </p:pic>
      <p:grpSp>
        <p:nvGrpSpPr>
          <p:cNvPr id="883" name="Group 882">
            <a:extLst>
              <a:ext uri="{FF2B5EF4-FFF2-40B4-BE49-F238E27FC236}">
                <a16:creationId xmlns:a16="http://schemas.microsoft.com/office/drawing/2014/main" id="{CA26F910-196F-49D1-8B4A-3E8F9E72F272}"/>
              </a:ext>
            </a:extLst>
          </p:cNvPr>
          <p:cNvGrpSpPr/>
          <p:nvPr/>
        </p:nvGrpSpPr>
        <p:grpSpPr>
          <a:xfrm>
            <a:off x="22973770" y="9146575"/>
            <a:ext cx="8658379" cy="3585142"/>
            <a:chOff x="23046217" y="22395258"/>
            <a:chExt cx="8658379" cy="3585142"/>
          </a:xfrm>
        </p:grpSpPr>
        <p:grpSp>
          <p:nvGrpSpPr>
            <p:cNvPr id="884" name="Group 883">
              <a:extLst>
                <a:ext uri="{FF2B5EF4-FFF2-40B4-BE49-F238E27FC236}">
                  <a16:creationId xmlns:a16="http://schemas.microsoft.com/office/drawing/2014/main" id="{8BCA5B31-B7CF-4668-AC34-DCB615DC25E7}"/>
                </a:ext>
              </a:extLst>
            </p:cNvPr>
            <p:cNvGrpSpPr/>
            <p:nvPr/>
          </p:nvGrpSpPr>
          <p:grpSpPr>
            <a:xfrm>
              <a:off x="23046217" y="22500441"/>
              <a:ext cx="4434841" cy="3479959"/>
              <a:chOff x="3226094" y="934184"/>
              <a:chExt cx="5129236" cy="3990421"/>
            </a:xfrm>
          </p:grpSpPr>
          <p:sp>
            <p:nvSpPr>
              <p:cNvPr id="899" name="Freeform: Shape 898">
                <a:extLst>
                  <a:ext uri="{FF2B5EF4-FFF2-40B4-BE49-F238E27FC236}">
                    <a16:creationId xmlns:a16="http://schemas.microsoft.com/office/drawing/2014/main" id="{99D1F39C-D155-4194-849A-24F75BBAAF07}"/>
                  </a:ext>
                </a:extLst>
              </p:cNvPr>
              <p:cNvSpPr/>
              <p:nvPr/>
            </p:nvSpPr>
            <p:spPr>
              <a:xfrm>
                <a:off x="4409440" y="1697060"/>
                <a:ext cx="3667760" cy="2444750"/>
              </a:xfrm>
              <a:custGeom>
                <a:avLst/>
                <a:gdLst>
                  <a:gd name="connsiteX0" fmla="*/ 0 w 4368800"/>
                  <a:gd name="connsiteY0" fmla="*/ 0 h 2444750"/>
                  <a:gd name="connsiteX1" fmla="*/ 215900 w 4368800"/>
                  <a:gd name="connsiteY1" fmla="*/ 1301750 h 2444750"/>
                  <a:gd name="connsiteX2" fmla="*/ 790575 w 4368800"/>
                  <a:gd name="connsiteY2" fmla="*/ 1946275 h 2444750"/>
                  <a:gd name="connsiteX3" fmla="*/ 1670050 w 4368800"/>
                  <a:gd name="connsiteY3" fmla="*/ 2247900 h 2444750"/>
                  <a:gd name="connsiteX4" fmla="*/ 2466975 w 4368800"/>
                  <a:gd name="connsiteY4" fmla="*/ 2362200 h 2444750"/>
                  <a:gd name="connsiteX5" fmla="*/ 3257550 w 4368800"/>
                  <a:gd name="connsiteY5" fmla="*/ 2406650 h 2444750"/>
                  <a:gd name="connsiteX6" fmla="*/ 3797300 w 4368800"/>
                  <a:gd name="connsiteY6" fmla="*/ 2428875 h 2444750"/>
                  <a:gd name="connsiteX7" fmla="*/ 4368800 w 4368800"/>
                  <a:gd name="connsiteY7" fmla="*/ 2444750 h 24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8800" h="2444750">
                    <a:moveTo>
                      <a:pt x="0" y="0"/>
                    </a:moveTo>
                    <a:cubicBezTo>
                      <a:pt x="42069" y="488685"/>
                      <a:pt x="84138" y="977371"/>
                      <a:pt x="215900" y="1301750"/>
                    </a:cubicBezTo>
                    <a:cubicBezTo>
                      <a:pt x="347662" y="1626129"/>
                      <a:pt x="548217" y="1788583"/>
                      <a:pt x="790575" y="1946275"/>
                    </a:cubicBezTo>
                    <a:cubicBezTo>
                      <a:pt x="1032933" y="2103967"/>
                      <a:pt x="1390650" y="2178579"/>
                      <a:pt x="1670050" y="2247900"/>
                    </a:cubicBezTo>
                    <a:cubicBezTo>
                      <a:pt x="1949450" y="2317221"/>
                      <a:pt x="2202392" y="2335742"/>
                      <a:pt x="2466975" y="2362200"/>
                    </a:cubicBezTo>
                    <a:cubicBezTo>
                      <a:pt x="2731558" y="2388658"/>
                      <a:pt x="3257550" y="2406650"/>
                      <a:pt x="3257550" y="2406650"/>
                    </a:cubicBezTo>
                    <a:lnTo>
                      <a:pt x="3797300" y="2428875"/>
                    </a:lnTo>
                    <a:lnTo>
                      <a:pt x="4368800" y="2444750"/>
                    </a:ln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a:extLst>
                  <a:ext uri="{FF2B5EF4-FFF2-40B4-BE49-F238E27FC236}">
                    <a16:creationId xmlns:a16="http://schemas.microsoft.com/office/drawing/2014/main" id="{964859BE-8258-4E36-9277-522FCB5EAF66}"/>
                  </a:ext>
                </a:extLst>
              </p:cNvPr>
              <p:cNvSpPr/>
              <p:nvPr/>
            </p:nvSpPr>
            <p:spPr>
              <a:xfrm>
                <a:off x="3894906" y="1584325"/>
                <a:ext cx="607244" cy="2670220"/>
              </a:xfrm>
              <a:prstGeom prst="rect">
                <a:avLst/>
              </a:prstGeom>
              <a:pattFill prst="wdUpDiag">
                <a:fgClr>
                  <a:schemeClr val="lt2"/>
                </a:fgClr>
                <a:bgClr>
                  <a:schemeClr val="bg1"/>
                </a:bgClr>
              </a:pattFill>
              <a:ln>
                <a:noFill/>
              </a:ln>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901" name="Straight Connector 900">
                <a:extLst>
                  <a:ext uri="{FF2B5EF4-FFF2-40B4-BE49-F238E27FC236}">
                    <a16:creationId xmlns:a16="http://schemas.microsoft.com/office/drawing/2014/main" id="{F20A8CAD-422A-4117-9CA2-1AE2E09521C2}"/>
                  </a:ext>
                </a:extLst>
              </p:cNvPr>
              <p:cNvCxnSpPr>
                <a:cxnSpLocks/>
              </p:cNvCxnSpPr>
              <p:nvPr/>
            </p:nvCxnSpPr>
            <p:spPr>
              <a:xfrm>
                <a:off x="4502150" y="1473200"/>
                <a:ext cx="0" cy="2781345"/>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902" name="Straight Arrow Connector 901">
                <a:extLst>
                  <a:ext uri="{FF2B5EF4-FFF2-40B4-BE49-F238E27FC236}">
                    <a16:creationId xmlns:a16="http://schemas.microsoft.com/office/drawing/2014/main" id="{92DC9002-6D82-4ED4-B591-A6EB7335530C}"/>
                  </a:ext>
                </a:extLst>
              </p:cNvPr>
              <p:cNvCxnSpPr>
                <a:cxnSpLocks/>
              </p:cNvCxnSpPr>
              <p:nvPr/>
            </p:nvCxnSpPr>
            <p:spPr>
              <a:xfrm flipV="1">
                <a:off x="3894906" y="1352550"/>
                <a:ext cx="0" cy="290199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03" name="Straight Arrow Connector 902">
                <a:extLst>
                  <a:ext uri="{FF2B5EF4-FFF2-40B4-BE49-F238E27FC236}">
                    <a16:creationId xmlns:a16="http://schemas.microsoft.com/office/drawing/2014/main" id="{AE72AE67-8DC5-43CE-A45B-0794564975A9}"/>
                  </a:ext>
                </a:extLst>
              </p:cNvPr>
              <p:cNvCxnSpPr>
                <a:cxnSpLocks/>
              </p:cNvCxnSpPr>
              <p:nvPr/>
            </p:nvCxnSpPr>
            <p:spPr>
              <a:xfrm>
                <a:off x="3894906" y="4254545"/>
                <a:ext cx="429278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904" name="TextBox 903">
                    <a:extLst>
                      <a:ext uri="{FF2B5EF4-FFF2-40B4-BE49-F238E27FC236}">
                        <a16:creationId xmlns:a16="http://schemas.microsoft.com/office/drawing/2014/main" id="{DD2745A4-C85B-48DC-9C2A-06A6944BC1F3}"/>
                      </a:ext>
                    </a:extLst>
                  </p:cNvPr>
                  <p:cNvSpPr txBox="1"/>
                  <p:nvPr/>
                </p:nvSpPr>
                <p:spPr>
                  <a:xfrm>
                    <a:off x="6156539" y="4301255"/>
                    <a:ext cx="2198791" cy="623350"/>
                  </a:xfrm>
                  <a:prstGeom prst="rect">
                    <a:avLst/>
                  </a:prstGeom>
                  <a:noFill/>
                </p:spPr>
                <p:txBody>
                  <a:bodyPr wrap="square" rtlCol="0">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𝒏</m:t>
                            </m:r>
                          </m:e>
                          <m:sub>
                            <m:r>
                              <a:rPr lang="en-US" sz="1400" b="1" i="1" smtClean="0">
                                <a:solidFill>
                                  <a:schemeClr val="tx1"/>
                                </a:solidFill>
                                <a:latin typeface="Cambria Math" panose="02040503050406030204" pitchFamily="18" charset="0"/>
                              </a:rPr>
                              <m:t>𝒈</m:t>
                            </m:r>
                          </m:sub>
                        </m:sSub>
                      </m:oMath>
                    </a14:m>
                    <a:r>
                      <a:rPr lang="en-US" sz="1400" b="1" dirty="0">
                        <a:solidFill>
                          <a:schemeClr val="tx1"/>
                        </a:solidFill>
                      </a:rPr>
                      <a:t>: number </a:t>
                    </a:r>
                    <a:r>
                      <a:rPr lang="en-US" sz="1400" b="1" dirty="0"/>
                      <a:t>of samples</a:t>
                    </a:r>
                  </a:p>
                  <a:p>
                    <a:r>
                      <a:rPr lang="en-US" sz="1400" b="1" dirty="0"/>
                      <a:t>        in the group.</a:t>
                    </a:r>
                  </a:p>
                </p:txBody>
              </p:sp>
            </mc:Choice>
            <mc:Fallback>
              <p:sp>
                <p:nvSpPr>
                  <p:cNvPr id="904" name="TextBox 903">
                    <a:extLst>
                      <a:ext uri="{FF2B5EF4-FFF2-40B4-BE49-F238E27FC236}">
                        <a16:creationId xmlns:a16="http://schemas.microsoft.com/office/drawing/2014/main" id="{DD2745A4-C85B-48DC-9C2A-06A6944BC1F3}"/>
                      </a:ext>
                    </a:extLst>
                  </p:cNvPr>
                  <p:cNvSpPr txBox="1">
                    <a:spLocks noRot="1" noChangeAspect="1" noMove="1" noResize="1" noEditPoints="1" noAdjustHandles="1" noChangeArrowheads="1" noChangeShapeType="1" noTextEdit="1"/>
                  </p:cNvSpPr>
                  <p:nvPr/>
                </p:nvSpPr>
                <p:spPr>
                  <a:xfrm>
                    <a:off x="6156539" y="4301255"/>
                    <a:ext cx="2198791" cy="623350"/>
                  </a:xfrm>
                  <a:prstGeom prst="rect">
                    <a:avLst/>
                  </a:prstGeom>
                  <a:blipFill>
                    <a:blip r:embed="rId104"/>
                    <a:stretch>
                      <a:fillRect r="-962" b="-11111"/>
                    </a:stretch>
                  </a:blipFill>
                </p:spPr>
                <p:txBody>
                  <a:bodyPr/>
                  <a:lstStyle/>
                  <a:p>
                    <a:r>
                      <a:rPr lang="en-US">
                        <a:noFill/>
                      </a:rPr>
                      <a:t> </a:t>
                    </a:r>
                  </a:p>
                </p:txBody>
              </p:sp>
            </mc:Fallback>
          </mc:AlternateContent>
          <p:cxnSp>
            <p:nvCxnSpPr>
              <p:cNvPr id="905" name="Straight Arrow Connector 904">
                <a:extLst>
                  <a:ext uri="{FF2B5EF4-FFF2-40B4-BE49-F238E27FC236}">
                    <a16:creationId xmlns:a16="http://schemas.microsoft.com/office/drawing/2014/main" id="{C988A375-AC21-41E5-ABF1-55C8C4F15E52}"/>
                  </a:ext>
                </a:extLst>
              </p:cNvPr>
              <p:cNvCxnSpPr>
                <a:cxnSpLocks/>
              </p:cNvCxnSpPr>
              <p:nvPr/>
            </p:nvCxnSpPr>
            <p:spPr>
              <a:xfrm flipV="1">
                <a:off x="3894906" y="1322070"/>
                <a:ext cx="635184" cy="38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6" name="TextBox 905">
                <a:extLst>
                  <a:ext uri="{FF2B5EF4-FFF2-40B4-BE49-F238E27FC236}">
                    <a16:creationId xmlns:a16="http://schemas.microsoft.com/office/drawing/2014/main" id="{6A9CAA6F-D3C5-484F-A258-014BA03DCB13}"/>
                  </a:ext>
                </a:extLst>
              </p:cNvPr>
              <p:cNvSpPr txBox="1"/>
              <p:nvPr/>
            </p:nvSpPr>
            <p:spPr>
              <a:xfrm>
                <a:off x="3226094" y="934184"/>
                <a:ext cx="2323972" cy="352924"/>
              </a:xfrm>
              <a:prstGeom prst="rect">
                <a:avLst/>
              </a:prstGeom>
              <a:noFill/>
            </p:spPr>
            <p:txBody>
              <a:bodyPr wrap="square" rtlCol="0">
                <a:spAutoFit/>
              </a:bodyPr>
              <a:lstStyle/>
              <a:p>
                <a:r>
                  <a:rPr lang="en-US" sz="1400" b="1" dirty="0"/>
                  <a:t>estimation is impossible</a:t>
                </a:r>
              </a:p>
            </p:txBody>
          </p:sp>
          <p:cxnSp>
            <p:nvCxnSpPr>
              <p:cNvPr id="907" name="Straight Arrow Connector 906">
                <a:extLst>
                  <a:ext uri="{FF2B5EF4-FFF2-40B4-BE49-F238E27FC236}">
                    <a16:creationId xmlns:a16="http://schemas.microsoft.com/office/drawing/2014/main" id="{CCC3F2BB-63FD-4D67-8035-8D1E1BE2C029}"/>
                  </a:ext>
                </a:extLst>
              </p:cNvPr>
              <p:cNvCxnSpPr>
                <a:cxnSpLocks/>
              </p:cNvCxnSpPr>
              <p:nvPr/>
            </p:nvCxnSpPr>
            <p:spPr>
              <a:xfrm flipV="1">
                <a:off x="5103311" y="2964180"/>
                <a:ext cx="576798" cy="582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8" name="TextBox 907">
                    <a:extLst>
                      <a:ext uri="{FF2B5EF4-FFF2-40B4-BE49-F238E27FC236}">
                        <a16:creationId xmlns:a16="http://schemas.microsoft.com/office/drawing/2014/main" id="{5E84B36B-BCA3-4573-9FA4-3E4D60869D74}"/>
                      </a:ext>
                    </a:extLst>
                  </p:cNvPr>
                  <p:cNvSpPr txBox="1"/>
                  <p:nvPr/>
                </p:nvSpPr>
                <p:spPr>
                  <a:xfrm>
                    <a:off x="4873100" y="2109672"/>
                    <a:ext cx="3117977" cy="919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𝑪</m:t>
                          </m:r>
                          <m:f>
                            <m:fPr>
                              <m:ctrlPr>
                                <a:rPr lang="en-US" sz="2000" b="1" i="1" smtClean="0">
                                  <a:solidFill>
                                    <a:srgbClr val="FF0000"/>
                                  </a:solidFill>
                                  <a:latin typeface="Cambria Math" panose="02040503050406030204" pitchFamily="18" charset="0"/>
                                </a:rPr>
                              </m:ctrlPr>
                            </m:fPr>
                            <m:num>
                              <m:r>
                                <a:rPr lang="en-US" sz="2000" b="1">
                                  <a:solidFill>
                                    <a:srgbClr val="FF0000"/>
                                  </a:solidFill>
                                  <a:latin typeface="Cambria Math" panose="02040503050406030204" pitchFamily="18" charset="0"/>
                                </a:rPr>
                                <m:t>𝐦𝐚</m:t>
                              </m:r>
                              <m:sSub>
                                <m:sSubPr>
                                  <m:ctrlPr>
                                    <a:rPr lang="en-US" sz="2000" b="1" i="1">
                                      <a:solidFill>
                                        <a:srgbClr val="FF0000"/>
                                      </a:solidFill>
                                      <a:latin typeface="Cambria Math" panose="02040503050406030204" pitchFamily="18" charset="0"/>
                                    </a:rPr>
                                  </m:ctrlPr>
                                </m:sSubPr>
                                <m:e>
                                  <m:r>
                                    <a:rPr lang="en-US" sz="2000" b="1">
                                      <a:solidFill>
                                        <a:srgbClr val="FF0000"/>
                                      </a:solidFill>
                                      <a:latin typeface="Cambria Math" panose="02040503050406030204" pitchFamily="18" charset="0"/>
                                    </a:rPr>
                                    <m:t>𝐱</m:t>
                                  </m:r>
                                </m:e>
                                <m:sub>
                                  <m:r>
                                    <a:rPr lang="en-US" sz="2000" b="1" i="1">
                                      <a:solidFill>
                                        <a:srgbClr val="FF0000"/>
                                      </a:solidFill>
                                      <a:latin typeface="Cambria Math" panose="02040503050406030204" pitchFamily="18" charset="0"/>
                                    </a:rPr>
                                    <m:t>𝒈</m:t>
                                  </m:r>
                                </m:sub>
                              </m:sSub>
                              <m:r>
                                <a:rPr lang="en-US" sz="2000" b="1" i="1" smtClean="0">
                                  <a:solidFill>
                                    <a:srgbClr val="FF0000"/>
                                  </a:solidFill>
                                  <a:latin typeface="Cambria Math" panose="02040503050406030204" pitchFamily="18" charset="0"/>
                                </a:rPr>
                                <m:t>𝝎</m:t>
                              </m:r>
                              <m:d>
                                <m:dPr>
                                  <m:ctrlPr>
                                    <a:rPr lang="en-US" sz="2000" b="1" i="1">
                                      <a:solidFill>
                                        <a:srgbClr val="FF0000"/>
                                      </a:solidFill>
                                      <a:latin typeface="Cambria Math" panose="02040503050406030204" pitchFamily="18" charset="0"/>
                                    </a:rPr>
                                  </m:ctrlPr>
                                </m:dPr>
                                <m:e>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𝑨</m:t>
                                      </m:r>
                                    </m:e>
                                    <m:sub>
                                      <m:r>
                                        <a:rPr lang="en-US" sz="2000" b="1" i="1">
                                          <a:solidFill>
                                            <a:srgbClr val="FF0000"/>
                                          </a:solidFill>
                                          <a:latin typeface="Cambria Math" panose="02040503050406030204" pitchFamily="18" charset="0"/>
                                        </a:rPr>
                                        <m:t>𝒈</m:t>
                                      </m:r>
                                    </m:sub>
                                  </m:sSub>
                                </m:e>
                              </m:d>
                              <m:r>
                                <a:rPr lang="en-US" sz="2000" b="1" i="1" smtClean="0">
                                  <a:solidFill>
                                    <a:srgbClr val="FF0000"/>
                                  </a:solidFill>
                                  <a:latin typeface="Cambria Math" panose="02040503050406030204" pitchFamily="18" charset="0"/>
                                </a:rPr>
                                <m:t>+</m:t>
                              </m:r>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𝐥𝐨𝐠</m:t>
                                  </m:r>
                                  <m:r>
                                    <a:rPr lang="en-US" sz="2000" b="1" i="1" smtClean="0">
                                      <a:solidFill>
                                        <a:srgbClr val="FF0000"/>
                                      </a:solidFill>
                                      <a:latin typeface="Cambria Math" panose="02040503050406030204" pitchFamily="18" charset="0"/>
                                    </a:rPr>
                                    <m:t>𝑮</m:t>
                                  </m:r>
                                </m:e>
                              </m:rad>
                            </m:num>
                            <m:den>
                              <m:rad>
                                <m:radPr>
                                  <m:degHide m:val="on"/>
                                  <m:ctrlPr>
                                    <a:rPr lang="en-US" sz="2000" b="1" i="1" smtClean="0">
                                      <a:solidFill>
                                        <a:srgbClr val="FF0000"/>
                                      </a:solidFill>
                                      <a:latin typeface="Cambria Math" panose="02040503050406030204" pitchFamily="18" charset="0"/>
                                    </a:rPr>
                                  </m:ctrlPr>
                                </m:radPr>
                                <m:deg/>
                                <m:e>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𝒏</m:t>
                                      </m:r>
                                    </m:e>
                                    <m:sub>
                                      <m:r>
                                        <a:rPr lang="en-US" sz="2000" b="1" i="1" smtClean="0">
                                          <a:solidFill>
                                            <a:srgbClr val="FF0000"/>
                                          </a:solidFill>
                                          <a:latin typeface="Cambria Math" panose="02040503050406030204" pitchFamily="18" charset="0"/>
                                        </a:rPr>
                                        <m:t>𝒈</m:t>
                                      </m:r>
                                    </m:sub>
                                  </m:sSub>
                                </m:e>
                              </m:rad>
                            </m:den>
                          </m:f>
                        </m:oMath>
                      </m:oMathPara>
                    </a14:m>
                    <a:endParaRPr lang="en-US" sz="2000" b="1" dirty="0">
                      <a:solidFill>
                        <a:srgbClr val="0000FF"/>
                      </a:solidFill>
                    </a:endParaRPr>
                  </a:p>
                </p:txBody>
              </p:sp>
            </mc:Choice>
            <mc:Fallback>
              <p:sp>
                <p:nvSpPr>
                  <p:cNvPr id="908" name="TextBox 907">
                    <a:extLst>
                      <a:ext uri="{FF2B5EF4-FFF2-40B4-BE49-F238E27FC236}">
                        <a16:creationId xmlns:a16="http://schemas.microsoft.com/office/drawing/2014/main" id="{5E84B36B-BCA3-4573-9FA4-3E4D60869D74}"/>
                      </a:ext>
                    </a:extLst>
                  </p:cNvPr>
                  <p:cNvSpPr txBox="1">
                    <a:spLocks noRot="1" noChangeAspect="1" noMove="1" noResize="1" noEditPoints="1" noAdjustHandles="1" noChangeArrowheads="1" noChangeShapeType="1" noTextEdit="1"/>
                  </p:cNvSpPr>
                  <p:nvPr/>
                </p:nvSpPr>
                <p:spPr>
                  <a:xfrm>
                    <a:off x="4873100" y="2109672"/>
                    <a:ext cx="3117977" cy="919586"/>
                  </a:xfrm>
                  <a:prstGeom prst="rect">
                    <a:avLst/>
                  </a:prstGeom>
                  <a:blipFill>
                    <a:blip r:embed="rId10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9" name="Rectangle 908">
                    <a:extLst>
                      <a:ext uri="{FF2B5EF4-FFF2-40B4-BE49-F238E27FC236}">
                        <a16:creationId xmlns:a16="http://schemas.microsoft.com/office/drawing/2014/main" id="{C808A024-A4FB-4DA5-8AA6-DC821358B608}"/>
                      </a:ext>
                    </a:extLst>
                  </p:cNvPr>
                  <p:cNvSpPr/>
                  <p:nvPr/>
                </p:nvSpPr>
                <p:spPr>
                  <a:xfrm>
                    <a:off x="3377044" y="4196332"/>
                    <a:ext cx="2717224" cy="593573"/>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800" b="1" i="1" smtClean="0">
                                  <a:solidFill>
                                    <a:srgbClr val="00B050"/>
                                  </a:solidFill>
                                  <a:latin typeface="Cambria Math" panose="02040503050406030204" pitchFamily="18" charset="0"/>
                                </a:rPr>
                              </m:ctrlPr>
                            </m:sSubPr>
                            <m:e>
                              <m:r>
                                <a:rPr lang="en-US" sz="1800" b="1" i="1">
                                  <a:solidFill>
                                    <a:srgbClr val="00B050"/>
                                  </a:solidFill>
                                  <a:latin typeface="Cambria Math" panose="02040503050406030204" pitchFamily="18" charset="0"/>
                                </a:rPr>
                                <m:t>𝒎</m:t>
                              </m:r>
                            </m:e>
                            <m:sub>
                              <m:r>
                                <a:rPr lang="en-US" sz="1800" b="1" i="1">
                                  <a:solidFill>
                                    <a:srgbClr val="00B050"/>
                                  </a:solidFill>
                                  <a:latin typeface="Cambria Math" panose="02040503050406030204" pitchFamily="18" charset="0"/>
                                </a:rPr>
                                <m:t>𝒈</m:t>
                              </m:r>
                            </m:sub>
                          </m:sSub>
                          <m:r>
                            <a:rPr lang="en-US" sz="1800" b="1" i="1">
                              <a:solidFill>
                                <a:srgbClr val="00B050"/>
                              </a:solidFill>
                              <a:latin typeface="Cambria Math" panose="02040503050406030204" pitchFamily="18" charset="0"/>
                            </a:rPr>
                            <m:t>=</m:t>
                          </m:r>
                          <m:r>
                            <a:rPr lang="en-US" sz="1800" b="1" i="1">
                              <a:solidFill>
                                <a:srgbClr val="00B050"/>
                              </a:solidFill>
                              <a:latin typeface="Cambria Math" panose="02040503050406030204" pitchFamily="18" charset="0"/>
                            </a:rPr>
                            <m:t>𝑶</m:t>
                          </m:r>
                          <m:d>
                            <m:dPr>
                              <m:ctrlPr>
                                <a:rPr lang="en-US" sz="1800" b="1" i="1">
                                  <a:solidFill>
                                    <a:srgbClr val="00B050"/>
                                  </a:solidFill>
                                  <a:latin typeface="Cambria Math" panose="02040503050406030204" pitchFamily="18" charset="0"/>
                                </a:rPr>
                              </m:ctrlPr>
                            </m:dPr>
                            <m:e>
                              <m:r>
                                <a:rPr lang="en-US" sz="1800" b="1" i="1">
                                  <a:solidFill>
                                    <a:srgbClr val="00B050"/>
                                  </a:solidFill>
                                  <a:latin typeface="Cambria Math" panose="02040503050406030204" pitchFamily="18" charset="0"/>
                                </a:rPr>
                                <m:t>𝝎</m:t>
                              </m:r>
                              <m:sSup>
                                <m:sSupPr>
                                  <m:ctrlPr>
                                    <a:rPr lang="en-US" sz="1800" b="1" i="1">
                                      <a:solidFill>
                                        <a:srgbClr val="00B050"/>
                                      </a:solidFill>
                                      <a:latin typeface="Cambria Math" panose="02040503050406030204" pitchFamily="18" charset="0"/>
                                    </a:rPr>
                                  </m:ctrlPr>
                                </m:sSupPr>
                                <m:e>
                                  <m:d>
                                    <m:dPr>
                                      <m:ctrlPr>
                                        <a:rPr lang="en-US" sz="1800" b="1" i="1">
                                          <a:solidFill>
                                            <a:srgbClr val="00B050"/>
                                          </a:solidFill>
                                          <a:latin typeface="Cambria Math" panose="02040503050406030204" pitchFamily="18" charset="0"/>
                                        </a:rPr>
                                      </m:ctrlPr>
                                    </m:dPr>
                                    <m:e>
                                      <m:sSub>
                                        <m:sSubPr>
                                          <m:ctrlPr>
                                            <a:rPr lang="en-US" sz="1800" b="1" i="1">
                                              <a:solidFill>
                                                <a:srgbClr val="00B050"/>
                                              </a:solidFill>
                                              <a:latin typeface="Cambria Math" panose="02040503050406030204" pitchFamily="18" charset="0"/>
                                            </a:rPr>
                                          </m:ctrlPr>
                                        </m:sSubPr>
                                        <m:e>
                                          <m:r>
                                            <a:rPr lang="en-US" sz="1800" b="1" i="1">
                                              <a:solidFill>
                                                <a:srgbClr val="00B050"/>
                                              </a:solidFill>
                                              <a:latin typeface="Cambria Math" panose="02040503050406030204" pitchFamily="18" charset="0"/>
                                            </a:rPr>
                                            <m:t>𝑨</m:t>
                                          </m:r>
                                        </m:e>
                                        <m:sub>
                                          <m:r>
                                            <a:rPr lang="en-US" sz="1800" b="1" i="1">
                                              <a:solidFill>
                                                <a:srgbClr val="00B050"/>
                                              </a:solidFill>
                                              <a:latin typeface="Cambria Math" panose="02040503050406030204" pitchFamily="18" charset="0"/>
                                            </a:rPr>
                                            <m:t>𝒈</m:t>
                                          </m:r>
                                        </m:sub>
                                      </m:sSub>
                                    </m:e>
                                  </m:d>
                                </m:e>
                                <m:sup>
                                  <m:r>
                                    <a:rPr lang="en-US" sz="1800" b="1" i="1">
                                      <a:solidFill>
                                        <a:srgbClr val="00B050"/>
                                      </a:solidFill>
                                      <a:latin typeface="Cambria Math" panose="02040503050406030204" pitchFamily="18" charset="0"/>
                                    </a:rPr>
                                    <m:t>𝟐</m:t>
                                  </m:r>
                                </m:sup>
                              </m:sSup>
                            </m:e>
                          </m:d>
                        </m:oMath>
                      </m:oMathPara>
                    </a14:m>
                    <a:endParaRPr lang="en-US" sz="1800" b="1" i="1" dirty="0">
                      <a:solidFill>
                        <a:srgbClr val="00B050"/>
                      </a:solidFill>
                      <a:latin typeface="Cambria Math" panose="02040503050406030204" pitchFamily="18" charset="0"/>
                    </a:endParaRPr>
                  </a:p>
                </p:txBody>
              </p:sp>
            </mc:Choice>
            <mc:Fallback>
              <p:sp>
                <p:nvSpPr>
                  <p:cNvPr id="909" name="Rectangle 908">
                    <a:extLst>
                      <a:ext uri="{FF2B5EF4-FFF2-40B4-BE49-F238E27FC236}">
                        <a16:creationId xmlns:a16="http://schemas.microsoft.com/office/drawing/2014/main" id="{C808A024-A4FB-4DA5-8AA6-DC821358B608}"/>
                      </a:ext>
                    </a:extLst>
                  </p:cNvPr>
                  <p:cNvSpPr>
                    <a:spLocks noRot="1" noChangeAspect="1" noMove="1" noResize="1" noEditPoints="1" noAdjustHandles="1" noChangeArrowheads="1" noChangeShapeType="1" noTextEdit="1"/>
                  </p:cNvSpPr>
                  <p:nvPr/>
                </p:nvSpPr>
                <p:spPr>
                  <a:xfrm>
                    <a:off x="3377044" y="4196332"/>
                    <a:ext cx="2717224" cy="593573"/>
                  </a:xfrm>
                  <a:prstGeom prst="rect">
                    <a:avLst/>
                  </a:prstGeom>
                  <a:blipFill>
                    <a:blip r:embed="rId106"/>
                    <a:stretch>
                      <a:fillRect/>
                    </a:stretch>
                  </a:blipFill>
                </p:spPr>
                <p:txBody>
                  <a:bodyPr/>
                  <a:lstStyle/>
                  <a:p>
                    <a:r>
                      <a:rPr lang="en-US">
                        <a:noFill/>
                      </a:rPr>
                      <a:t> </a:t>
                    </a:r>
                  </a:p>
                </p:txBody>
              </p:sp>
            </mc:Fallback>
          </mc:AlternateContent>
          <p:sp>
            <p:nvSpPr>
              <p:cNvPr id="910" name="TextBox 909">
                <a:extLst>
                  <a:ext uri="{FF2B5EF4-FFF2-40B4-BE49-F238E27FC236}">
                    <a16:creationId xmlns:a16="http://schemas.microsoft.com/office/drawing/2014/main" id="{A2EE2E16-EC24-454D-A8DA-183C043D39F9}"/>
                  </a:ext>
                </a:extLst>
              </p:cNvPr>
              <p:cNvSpPr txBox="1"/>
              <p:nvPr/>
            </p:nvSpPr>
            <p:spPr>
              <a:xfrm rot="16200000">
                <a:off x="2785162" y="2911646"/>
                <a:ext cx="1675843" cy="355968"/>
              </a:xfrm>
              <a:prstGeom prst="rect">
                <a:avLst/>
              </a:prstGeom>
              <a:noFill/>
            </p:spPr>
            <p:txBody>
              <a:bodyPr wrap="square" rtlCol="0">
                <a:spAutoFit/>
              </a:bodyPr>
              <a:lstStyle/>
              <a:p>
                <a:r>
                  <a:rPr lang="en-US" sz="1400" b="1" dirty="0"/>
                  <a:t>Estimation error </a:t>
                </a:r>
              </a:p>
            </p:txBody>
          </p:sp>
          <mc:AlternateContent xmlns:mc="http://schemas.openxmlformats.org/markup-compatibility/2006" xmlns:a14="http://schemas.microsoft.com/office/drawing/2010/main">
            <mc:Choice Requires="a14">
              <p:sp>
                <p:nvSpPr>
                  <p:cNvPr id="911" name="TextBox 910">
                    <a:extLst>
                      <a:ext uri="{FF2B5EF4-FFF2-40B4-BE49-F238E27FC236}">
                        <a16:creationId xmlns:a16="http://schemas.microsoft.com/office/drawing/2014/main" id="{DA7101D3-DF79-482F-859E-087EA06960BF}"/>
                      </a:ext>
                    </a:extLst>
                  </p:cNvPr>
                  <p:cNvSpPr txBox="1"/>
                  <p:nvPr/>
                </p:nvSpPr>
                <p:spPr>
                  <a:xfrm rot="16200000">
                    <a:off x="3214452" y="1856136"/>
                    <a:ext cx="753668" cy="216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b="1" i="1" smtClean="0">
                                  <a:latin typeface="Cambria Math" panose="02040503050406030204" pitchFamily="18" charset="0"/>
                                </a:rPr>
                              </m:ctrlPr>
                            </m:dPr>
                            <m:e>
                              <m:acc>
                                <m:accPr>
                                  <m:chr m:val="̂"/>
                                  <m:ctrlPr>
                                    <a:rPr lang="en-US" sz="1200" b="1" i="1" smtClean="0">
                                      <a:latin typeface="Cambria Math" panose="02040503050406030204" pitchFamily="18" charset="0"/>
                                    </a:rPr>
                                  </m:ctrlPr>
                                </m:accPr>
                                <m:e>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𝜷</m:t>
                                      </m:r>
                                    </m:e>
                                    <m:sub>
                                      <m:r>
                                        <a:rPr lang="en-US" sz="1200" b="1" i="1" smtClean="0">
                                          <a:latin typeface="Cambria Math" panose="02040503050406030204" pitchFamily="18" charset="0"/>
                                        </a:rPr>
                                        <m:t>𝒈</m:t>
                                      </m:r>
                                    </m:sub>
                                  </m:sSub>
                                </m:e>
                              </m:acc>
                              <m:r>
                                <a:rPr lang="en-US" sz="1200" b="1" i="1" smtClean="0">
                                  <a:latin typeface="Cambria Math" panose="02040503050406030204" pitchFamily="18" charset="0"/>
                                </a:rPr>
                                <m:t>−</m:t>
                              </m:r>
                              <m:sSubSup>
                                <m:sSubSupPr>
                                  <m:ctrlPr>
                                    <a:rPr lang="en-US" sz="1200" b="1" i="1" smtClean="0">
                                      <a:latin typeface="Cambria Math" panose="02040503050406030204" pitchFamily="18" charset="0"/>
                                    </a:rPr>
                                  </m:ctrlPr>
                                </m:sSubSupPr>
                                <m:e>
                                  <m:r>
                                    <a:rPr lang="en-US" sz="1200" b="1" i="1" smtClean="0">
                                      <a:latin typeface="Cambria Math" panose="02040503050406030204" pitchFamily="18" charset="0"/>
                                    </a:rPr>
                                    <m:t>𝜷</m:t>
                                  </m:r>
                                </m:e>
                                <m:sub>
                                  <m:r>
                                    <a:rPr lang="en-US" sz="1200" b="1" i="1" smtClean="0">
                                      <a:latin typeface="Cambria Math" panose="02040503050406030204" pitchFamily="18" charset="0"/>
                                    </a:rPr>
                                    <m:t>𝒈</m:t>
                                  </m:r>
                                </m:sub>
                                <m:sup>
                                  <m:r>
                                    <a:rPr lang="en-US" sz="1200" b="1" i="1" smtClean="0">
                                      <a:latin typeface="Cambria Math" panose="02040503050406030204" pitchFamily="18" charset="0"/>
                                    </a:rPr>
                                    <m:t>∗</m:t>
                                  </m:r>
                                </m:sup>
                              </m:sSubSup>
                            </m:e>
                          </m:d>
                        </m:oMath>
                      </m:oMathPara>
                    </a14:m>
                    <a:endParaRPr lang="en-US" sz="1200" b="1" dirty="0"/>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3214452" y="1856136"/>
                    <a:ext cx="753668" cy="216278"/>
                  </a:xfrm>
                  <a:prstGeom prst="rect">
                    <a:avLst/>
                  </a:prstGeom>
                  <a:blipFill>
                    <a:blip r:embed="rId64"/>
                    <a:stretch>
                      <a:fillRect l="-19444" r="-19444"/>
                    </a:stretch>
                  </a:blipFill>
                </p:spPr>
                <p:txBody>
                  <a:bodyPr/>
                  <a:lstStyle/>
                  <a:p>
                    <a:r>
                      <a:rPr lang="en-US">
                        <a:noFill/>
                      </a:rPr>
                      <a:t> </a:t>
                    </a:r>
                  </a:p>
                </p:txBody>
              </p:sp>
            </mc:Fallback>
          </mc:AlternateContent>
        </p:grpSp>
        <p:grpSp>
          <p:nvGrpSpPr>
            <p:cNvPr id="885" name="Group 884">
              <a:extLst>
                <a:ext uri="{FF2B5EF4-FFF2-40B4-BE49-F238E27FC236}">
                  <a16:creationId xmlns:a16="http://schemas.microsoft.com/office/drawing/2014/main" id="{05F73415-658C-4BC6-92EF-12747D2AC70E}"/>
                </a:ext>
              </a:extLst>
            </p:cNvPr>
            <p:cNvGrpSpPr/>
            <p:nvPr/>
          </p:nvGrpSpPr>
          <p:grpSpPr>
            <a:xfrm>
              <a:off x="27386746" y="22395258"/>
              <a:ext cx="4317850" cy="3568153"/>
              <a:chOff x="3226095" y="934185"/>
              <a:chExt cx="4995694" cy="3925085"/>
            </a:xfrm>
          </p:grpSpPr>
          <p:sp>
            <p:nvSpPr>
              <p:cNvPr id="886" name="Freeform: Shape 885">
                <a:extLst>
                  <a:ext uri="{FF2B5EF4-FFF2-40B4-BE49-F238E27FC236}">
                    <a16:creationId xmlns:a16="http://schemas.microsoft.com/office/drawing/2014/main" id="{DF8CEE3A-CC4C-4874-A2D8-D944E7DB53EB}"/>
                  </a:ext>
                </a:extLst>
              </p:cNvPr>
              <p:cNvSpPr/>
              <p:nvPr/>
            </p:nvSpPr>
            <p:spPr>
              <a:xfrm>
                <a:off x="4409440" y="1697060"/>
                <a:ext cx="3667760" cy="2444750"/>
              </a:xfrm>
              <a:custGeom>
                <a:avLst/>
                <a:gdLst>
                  <a:gd name="connsiteX0" fmla="*/ 0 w 4368800"/>
                  <a:gd name="connsiteY0" fmla="*/ 0 h 2444750"/>
                  <a:gd name="connsiteX1" fmla="*/ 215900 w 4368800"/>
                  <a:gd name="connsiteY1" fmla="*/ 1301750 h 2444750"/>
                  <a:gd name="connsiteX2" fmla="*/ 790575 w 4368800"/>
                  <a:gd name="connsiteY2" fmla="*/ 1946275 h 2444750"/>
                  <a:gd name="connsiteX3" fmla="*/ 1670050 w 4368800"/>
                  <a:gd name="connsiteY3" fmla="*/ 2247900 h 2444750"/>
                  <a:gd name="connsiteX4" fmla="*/ 2466975 w 4368800"/>
                  <a:gd name="connsiteY4" fmla="*/ 2362200 h 2444750"/>
                  <a:gd name="connsiteX5" fmla="*/ 3257550 w 4368800"/>
                  <a:gd name="connsiteY5" fmla="*/ 2406650 h 2444750"/>
                  <a:gd name="connsiteX6" fmla="*/ 3797300 w 4368800"/>
                  <a:gd name="connsiteY6" fmla="*/ 2428875 h 2444750"/>
                  <a:gd name="connsiteX7" fmla="*/ 4368800 w 4368800"/>
                  <a:gd name="connsiteY7" fmla="*/ 2444750 h 24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8800" h="2444750">
                    <a:moveTo>
                      <a:pt x="0" y="0"/>
                    </a:moveTo>
                    <a:cubicBezTo>
                      <a:pt x="42069" y="488685"/>
                      <a:pt x="84138" y="977371"/>
                      <a:pt x="215900" y="1301750"/>
                    </a:cubicBezTo>
                    <a:cubicBezTo>
                      <a:pt x="347662" y="1626129"/>
                      <a:pt x="548217" y="1788583"/>
                      <a:pt x="790575" y="1946275"/>
                    </a:cubicBezTo>
                    <a:cubicBezTo>
                      <a:pt x="1032933" y="2103967"/>
                      <a:pt x="1390650" y="2178579"/>
                      <a:pt x="1670050" y="2247900"/>
                    </a:cubicBezTo>
                    <a:cubicBezTo>
                      <a:pt x="1949450" y="2317221"/>
                      <a:pt x="2202392" y="2335742"/>
                      <a:pt x="2466975" y="2362200"/>
                    </a:cubicBezTo>
                    <a:cubicBezTo>
                      <a:pt x="2731558" y="2388658"/>
                      <a:pt x="3257550" y="2406650"/>
                      <a:pt x="3257550" y="2406650"/>
                    </a:cubicBezTo>
                    <a:lnTo>
                      <a:pt x="3797300" y="2428875"/>
                    </a:lnTo>
                    <a:lnTo>
                      <a:pt x="4368800" y="2444750"/>
                    </a:ln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Rectangle 886">
                <a:extLst>
                  <a:ext uri="{FF2B5EF4-FFF2-40B4-BE49-F238E27FC236}">
                    <a16:creationId xmlns:a16="http://schemas.microsoft.com/office/drawing/2014/main" id="{405AE6F9-932D-4EB0-B94D-8FB2E04DE395}"/>
                  </a:ext>
                </a:extLst>
              </p:cNvPr>
              <p:cNvSpPr/>
              <p:nvPr/>
            </p:nvSpPr>
            <p:spPr>
              <a:xfrm>
                <a:off x="3894906" y="1584325"/>
                <a:ext cx="607244" cy="2670220"/>
              </a:xfrm>
              <a:prstGeom prst="rect">
                <a:avLst/>
              </a:prstGeom>
              <a:pattFill prst="wdUpDiag">
                <a:fgClr>
                  <a:schemeClr val="lt2"/>
                </a:fgClr>
                <a:bgClr>
                  <a:schemeClr val="bg1"/>
                </a:bgClr>
              </a:pattFill>
              <a:ln>
                <a:noFill/>
              </a:ln>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888" name="Straight Connector 887">
                <a:extLst>
                  <a:ext uri="{FF2B5EF4-FFF2-40B4-BE49-F238E27FC236}">
                    <a16:creationId xmlns:a16="http://schemas.microsoft.com/office/drawing/2014/main" id="{B1594B25-7708-43A7-A79A-A2F8198F4D2C}"/>
                  </a:ext>
                </a:extLst>
              </p:cNvPr>
              <p:cNvCxnSpPr>
                <a:cxnSpLocks/>
              </p:cNvCxnSpPr>
              <p:nvPr/>
            </p:nvCxnSpPr>
            <p:spPr>
              <a:xfrm>
                <a:off x="4502150" y="1473200"/>
                <a:ext cx="0" cy="2781345"/>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889" name="Straight Arrow Connector 888">
                <a:extLst>
                  <a:ext uri="{FF2B5EF4-FFF2-40B4-BE49-F238E27FC236}">
                    <a16:creationId xmlns:a16="http://schemas.microsoft.com/office/drawing/2014/main" id="{D9455F49-909A-4315-B586-551229BF7A6A}"/>
                  </a:ext>
                </a:extLst>
              </p:cNvPr>
              <p:cNvCxnSpPr>
                <a:cxnSpLocks/>
              </p:cNvCxnSpPr>
              <p:nvPr/>
            </p:nvCxnSpPr>
            <p:spPr>
              <a:xfrm flipV="1">
                <a:off x="3894906" y="1352550"/>
                <a:ext cx="0" cy="290199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90" name="Straight Arrow Connector 889">
                <a:extLst>
                  <a:ext uri="{FF2B5EF4-FFF2-40B4-BE49-F238E27FC236}">
                    <a16:creationId xmlns:a16="http://schemas.microsoft.com/office/drawing/2014/main" id="{D4B280BB-124B-414C-BF08-A4D580DB75D0}"/>
                  </a:ext>
                </a:extLst>
              </p:cNvPr>
              <p:cNvCxnSpPr>
                <a:cxnSpLocks/>
              </p:cNvCxnSpPr>
              <p:nvPr/>
            </p:nvCxnSpPr>
            <p:spPr>
              <a:xfrm>
                <a:off x="3894906" y="4254545"/>
                <a:ext cx="429278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891" name="TextBox 890">
                    <a:extLst>
                      <a:ext uri="{FF2B5EF4-FFF2-40B4-BE49-F238E27FC236}">
                        <a16:creationId xmlns:a16="http://schemas.microsoft.com/office/drawing/2014/main" id="{99700B51-F0AC-4067-A87C-A68EE5AF833A}"/>
                      </a:ext>
                    </a:extLst>
                  </p:cNvPr>
                  <p:cNvSpPr txBox="1"/>
                  <p:nvPr/>
                </p:nvSpPr>
                <p:spPr>
                  <a:xfrm>
                    <a:off x="6388667" y="4283711"/>
                    <a:ext cx="1833122" cy="575559"/>
                  </a:xfrm>
                  <a:prstGeom prst="rect">
                    <a:avLst/>
                  </a:prstGeom>
                  <a:noFill/>
                </p:spPr>
                <p:txBody>
                  <a:bodyPr wrap="square" rtlCol="0">
                    <a:spAutoFit/>
                  </a:bodyPr>
                  <a:lstStyle/>
                  <a:p>
                    <a14:m>
                      <m:oMath xmlns:m="http://schemas.openxmlformats.org/officeDocument/2006/math">
                        <m:r>
                          <a:rPr lang="en-US" sz="1400" b="1" i="1" smtClean="0">
                            <a:solidFill>
                              <a:schemeClr val="tx1"/>
                            </a:solidFill>
                            <a:latin typeface="Cambria Math" panose="02040503050406030204" pitchFamily="18" charset="0"/>
                          </a:rPr>
                          <m:t>𝒏</m:t>
                        </m:r>
                      </m:oMath>
                    </a14:m>
                    <a:r>
                      <a:rPr lang="en-US" sz="1400" b="1" dirty="0">
                        <a:solidFill>
                          <a:schemeClr val="tx1"/>
                        </a:solidFill>
                      </a:rPr>
                      <a:t>: total number </a:t>
                    </a:r>
                    <a:r>
                      <a:rPr lang="en-US" sz="1400" b="1" dirty="0"/>
                      <a:t>of </a:t>
                    </a:r>
                  </a:p>
                  <a:p>
                    <a:r>
                      <a:rPr lang="en-US" sz="1400" b="1" dirty="0"/>
                      <a:t>     samples</a:t>
                    </a:r>
                  </a:p>
                </p:txBody>
              </p:sp>
            </mc:Choice>
            <mc:Fallback>
              <p:sp>
                <p:nvSpPr>
                  <p:cNvPr id="891" name="TextBox 890">
                    <a:extLst>
                      <a:ext uri="{FF2B5EF4-FFF2-40B4-BE49-F238E27FC236}">
                        <a16:creationId xmlns:a16="http://schemas.microsoft.com/office/drawing/2014/main" id="{99700B51-F0AC-4067-A87C-A68EE5AF833A}"/>
                      </a:ext>
                    </a:extLst>
                  </p:cNvPr>
                  <p:cNvSpPr txBox="1">
                    <a:spLocks noRot="1" noChangeAspect="1" noMove="1" noResize="1" noEditPoints="1" noAdjustHandles="1" noChangeArrowheads="1" noChangeShapeType="1" noTextEdit="1"/>
                  </p:cNvSpPr>
                  <p:nvPr/>
                </p:nvSpPr>
                <p:spPr>
                  <a:xfrm>
                    <a:off x="6388667" y="4283711"/>
                    <a:ext cx="1833122" cy="575559"/>
                  </a:xfrm>
                  <a:prstGeom prst="rect">
                    <a:avLst/>
                  </a:prstGeom>
                  <a:blipFill>
                    <a:blip r:embed="rId107"/>
                    <a:stretch>
                      <a:fillRect t="-2326" r="-1154" b="-10465"/>
                    </a:stretch>
                  </a:blipFill>
                </p:spPr>
                <p:txBody>
                  <a:bodyPr/>
                  <a:lstStyle/>
                  <a:p>
                    <a:r>
                      <a:rPr lang="en-US">
                        <a:noFill/>
                      </a:rPr>
                      <a:t> </a:t>
                    </a:r>
                  </a:p>
                </p:txBody>
              </p:sp>
            </mc:Fallback>
          </mc:AlternateContent>
          <p:cxnSp>
            <p:nvCxnSpPr>
              <p:cNvPr id="892" name="Straight Arrow Connector 891">
                <a:extLst>
                  <a:ext uri="{FF2B5EF4-FFF2-40B4-BE49-F238E27FC236}">
                    <a16:creationId xmlns:a16="http://schemas.microsoft.com/office/drawing/2014/main" id="{F7A58754-FE30-4DDF-ABB6-F4F0B73DC139}"/>
                  </a:ext>
                </a:extLst>
              </p:cNvPr>
              <p:cNvCxnSpPr>
                <a:cxnSpLocks/>
              </p:cNvCxnSpPr>
              <p:nvPr/>
            </p:nvCxnSpPr>
            <p:spPr>
              <a:xfrm flipV="1">
                <a:off x="3894906" y="1322070"/>
                <a:ext cx="635184" cy="38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3" name="TextBox 892">
                <a:extLst>
                  <a:ext uri="{FF2B5EF4-FFF2-40B4-BE49-F238E27FC236}">
                    <a16:creationId xmlns:a16="http://schemas.microsoft.com/office/drawing/2014/main" id="{7FED8914-6954-4090-9BD5-702FBED0A513}"/>
                  </a:ext>
                </a:extLst>
              </p:cNvPr>
              <p:cNvSpPr txBox="1"/>
              <p:nvPr/>
            </p:nvSpPr>
            <p:spPr>
              <a:xfrm>
                <a:off x="3226095" y="934185"/>
                <a:ext cx="2443007" cy="338565"/>
              </a:xfrm>
              <a:prstGeom prst="rect">
                <a:avLst/>
              </a:prstGeom>
              <a:noFill/>
            </p:spPr>
            <p:txBody>
              <a:bodyPr wrap="square" rtlCol="0">
                <a:spAutoFit/>
              </a:bodyPr>
              <a:lstStyle/>
              <a:p>
                <a:r>
                  <a:rPr lang="en-US" sz="1400" b="1" dirty="0"/>
                  <a:t>estimation is impossible</a:t>
                </a:r>
              </a:p>
            </p:txBody>
          </p:sp>
          <p:cxnSp>
            <p:nvCxnSpPr>
              <p:cNvPr id="894" name="Straight Arrow Connector 893">
                <a:extLst>
                  <a:ext uri="{FF2B5EF4-FFF2-40B4-BE49-F238E27FC236}">
                    <a16:creationId xmlns:a16="http://schemas.microsoft.com/office/drawing/2014/main" id="{D464A8D1-C8CB-41DE-A005-4804B68C3533}"/>
                  </a:ext>
                </a:extLst>
              </p:cNvPr>
              <p:cNvCxnSpPr>
                <a:cxnSpLocks/>
              </p:cNvCxnSpPr>
              <p:nvPr/>
            </p:nvCxnSpPr>
            <p:spPr>
              <a:xfrm flipV="1">
                <a:off x="5103311" y="2964180"/>
                <a:ext cx="576798" cy="582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5" name="TextBox 894">
                    <a:extLst>
                      <a:ext uri="{FF2B5EF4-FFF2-40B4-BE49-F238E27FC236}">
                        <a16:creationId xmlns:a16="http://schemas.microsoft.com/office/drawing/2014/main" id="{E58DB96D-CDA0-417D-BC38-74C9B7D5F4D1}"/>
                      </a:ext>
                    </a:extLst>
                  </p:cNvPr>
                  <p:cNvSpPr txBox="1"/>
                  <p:nvPr/>
                </p:nvSpPr>
                <p:spPr>
                  <a:xfrm>
                    <a:off x="4920379" y="2179631"/>
                    <a:ext cx="3119080" cy="11611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𝑪</m:t>
                          </m:r>
                          <m:f>
                            <m:fPr>
                              <m:ctrlPr>
                                <a:rPr lang="en-US" sz="2000" b="1" i="1" smtClean="0">
                                  <a:solidFill>
                                    <a:srgbClr val="FF0000"/>
                                  </a:solidFill>
                                  <a:latin typeface="Cambria Math" panose="02040503050406030204" pitchFamily="18" charset="0"/>
                                </a:rPr>
                              </m:ctrlPr>
                            </m:fPr>
                            <m:num>
                              <m:r>
                                <a:rPr lang="en-US" sz="2000" b="1">
                                  <a:solidFill>
                                    <a:srgbClr val="FF0000"/>
                                  </a:solidFill>
                                  <a:latin typeface="Cambria Math" panose="02040503050406030204" pitchFamily="18" charset="0"/>
                                </a:rPr>
                                <m:t>𝐦𝐚</m:t>
                              </m:r>
                              <m:sSub>
                                <m:sSubPr>
                                  <m:ctrlPr>
                                    <a:rPr lang="en-US" sz="2000" b="1" i="1">
                                      <a:solidFill>
                                        <a:srgbClr val="FF0000"/>
                                      </a:solidFill>
                                      <a:latin typeface="Cambria Math" panose="02040503050406030204" pitchFamily="18" charset="0"/>
                                    </a:rPr>
                                  </m:ctrlPr>
                                </m:sSubPr>
                                <m:e>
                                  <m:r>
                                    <a:rPr lang="en-US" sz="2000" b="1">
                                      <a:solidFill>
                                        <a:srgbClr val="FF0000"/>
                                      </a:solidFill>
                                      <a:latin typeface="Cambria Math" panose="02040503050406030204" pitchFamily="18" charset="0"/>
                                    </a:rPr>
                                    <m:t>𝐱</m:t>
                                  </m:r>
                                </m:e>
                                <m:sub>
                                  <m:r>
                                    <a:rPr lang="en-US" sz="2000" b="1" i="1">
                                      <a:solidFill>
                                        <a:srgbClr val="FF0000"/>
                                      </a:solidFill>
                                      <a:latin typeface="Cambria Math" panose="02040503050406030204" pitchFamily="18" charset="0"/>
                                    </a:rPr>
                                    <m:t>𝒈</m:t>
                                  </m:r>
                                </m:sub>
                              </m:sSub>
                              <m:r>
                                <a:rPr lang="en-US" sz="2000" b="1" i="1">
                                  <a:solidFill>
                                    <a:srgbClr val="FF0000"/>
                                  </a:solidFill>
                                  <a:latin typeface="Cambria Math" panose="02040503050406030204" pitchFamily="18" charset="0"/>
                                </a:rPr>
                                <m:t>𝝎</m:t>
                              </m:r>
                              <m:d>
                                <m:dPr>
                                  <m:ctrlPr>
                                    <a:rPr lang="en-US" sz="2000" b="1" i="1">
                                      <a:solidFill>
                                        <a:srgbClr val="FF0000"/>
                                      </a:solidFill>
                                      <a:latin typeface="Cambria Math" panose="02040503050406030204" pitchFamily="18" charset="0"/>
                                    </a:rPr>
                                  </m:ctrlPr>
                                </m:dPr>
                                <m:e>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𝑨</m:t>
                                      </m:r>
                                    </m:e>
                                    <m:sub>
                                      <m:r>
                                        <a:rPr lang="en-US" sz="2000" b="1" i="1">
                                          <a:solidFill>
                                            <a:srgbClr val="FF0000"/>
                                          </a:solidFill>
                                          <a:latin typeface="Cambria Math" panose="02040503050406030204" pitchFamily="18" charset="0"/>
                                        </a:rPr>
                                        <m:t>𝒈</m:t>
                                      </m:r>
                                    </m:sub>
                                  </m:sSub>
                                </m:e>
                              </m:d>
                              <m:r>
                                <a:rPr lang="en-US" sz="2000" b="1" i="1">
                                  <a:solidFill>
                                    <a:srgbClr val="FF0000"/>
                                  </a:solidFill>
                                  <a:latin typeface="Cambria Math" panose="02040503050406030204" pitchFamily="18" charset="0"/>
                                </a:rPr>
                                <m:t>+</m:t>
                              </m:r>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𝐥𝐨𝐠</m:t>
                                  </m:r>
                                  <m:r>
                                    <a:rPr lang="en-US" sz="2000" b="1" i="1">
                                      <a:solidFill>
                                        <a:srgbClr val="FF0000"/>
                                      </a:solidFill>
                                      <a:latin typeface="Cambria Math" panose="02040503050406030204" pitchFamily="18" charset="0"/>
                                    </a:rPr>
                                    <m:t>𝑮</m:t>
                                  </m:r>
                                </m:e>
                              </m:rad>
                            </m:num>
                            <m:den>
                              <m:rad>
                                <m:radPr>
                                  <m:degHide m:val="on"/>
                                  <m:ctrlPr>
                                    <a:rPr lang="en-US" sz="2000" b="1" i="1" smtClean="0">
                                      <a:solidFill>
                                        <a:srgbClr val="FF0000"/>
                                      </a:solidFill>
                                      <a:latin typeface="Cambria Math" panose="02040503050406030204" pitchFamily="18" charset="0"/>
                                    </a:rPr>
                                  </m:ctrlPr>
                                </m:radPr>
                                <m:deg/>
                                <m:e>
                                  <m:nary>
                                    <m:naryPr>
                                      <m:chr m:val="∑"/>
                                      <m:limLoc m:val="subSup"/>
                                      <m:ctrlPr>
                                        <a:rPr lang="en-US" sz="2000" b="1" i="1">
                                          <a:solidFill>
                                            <a:srgbClr val="FF0000"/>
                                          </a:solidFill>
                                          <a:latin typeface="Cambria Math" panose="02040503050406030204" pitchFamily="18" charset="0"/>
                                        </a:rPr>
                                      </m:ctrlPr>
                                    </m:naryPr>
                                    <m:sub>
                                      <m:r>
                                        <a:rPr lang="en-US" sz="2000" b="1" i="1">
                                          <a:solidFill>
                                            <a:srgbClr val="FF0000"/>
                                          </a:solidFill>
                                          <a:latin typeface="Cambria Math" panose="02040503050406030204" pitchFamily="18" charset="0"/>
                                        </a:rPr>
                                        <m:t>𝒈</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𝟏</m:t>
                                      </m:r>
                                    </m:sub>
                                    <m:sup>
                                      <m:r>
                                        <a:rPr lang="en-US" sz="2000" b="1" i="1">
                                          <a:solidFill>
                                            <a:srgbClr val="FF0000"/>
                                          </a:solidFill>
                                          <a:latin typeface="Cambria Math" panose="02040503050406030204" pitchFamily="18" charset="0"/>
                                        </a:rPr>
                                        <m:t>𝑮</m:t>
                                      </m:r>
                                    </m:sup>
                                    <m:e>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𝒏</m:t>
                                          </m:r>
                                        </m:e>
                                        <m:sub>
                                          <m:r>
                                            <a:rPr lang="en-US" sz="2000" b="1" i="1">
                                              <a:solidFill>
                                                <a:srgbClr val="FF0000"/>
                                              </a:solidFill>
                                              <a:latin typeface="Cambria Math" panose="02040503050406030204" pitchFamily="18" charset="0"/>
                                            </a:rPr>
                                            <m:t>𝒈</m:t>
                                          </m:r>
                                        </m:sub>
                                      </m:sSub>
                                    </m:e>
                                  </m:nary>
                                </m:e>
                              </m:rad>
                            </m:den>
                          </m:f>
                        </m:oMath>
                      </m:oMathPara>
                    </a14:m>
                    <a:endParaRPr lang="en-US" sz="2000" b="1" dirty="0">
                      <a:solidFill>
                        <a:srgbClr val="0000FF"/>
                      </a:solidFill>
                    </a:endParaRPr>
                  </a:p>
                </p:txBody>
              </p:sp>
            </mc:Choice>
            <mc:Fallback>
              <p:sp>
                <p:nvSpPr>
                  <p:cNvPr id="895" name="TextBox 894">
                    <a:extLst>
                      <a:ext uri="{FF2B5EF4-FFF2-40B4-BE49-F238E27FC236}">
                        <a16:creationId xmlns:a16="http://schemas.microsoft.com/office/drawing/2014/main" id="{E58DB96D-CDA0-417D-BC38-74C9B7D5F4D1}"/>
                      </a:ext>
                    </a:extLst>
                  </p:cNvPr>
                  <p:cNvSpPr txBox="1">
                    <a:spLocks noRot="1" noChangeAspect="1" noMove="1" noResize="1" noEditPoints="1" noAdjustHandles="1" noChangeArrowheads="1" noChangeShapeType="1" noTextEdit="1"/>
                  </p:cNvSpPr>
                  <p:nvPr/>
                </p:nvSpPr>
                <p:spPr>
                  <a:xfrm>
                    <a:off x="4920379" y="2179631"/>
                    <a:ext cx="3119080" cy="1161134"/>
                  </a:xfrm>
                  <a:prstGeom prst="rect">
                    <a:avLst/>
                  </a:prstGeom>
                  <a:blipFill>
                    <a:blip r:embed="rId10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6" name="Rectangle 895">
                    <a:extLst>
                      <a:ext uri="{FF2B5EF4-FFF2-40B4-BE49-F238E27FC236}">
                        <a16:creationId xmlns:a16="http://schemas.microsoft.com/office/drawing/2014/main" id="{D90BAEB8-B55E-4EC2-A41D-74D0183B28B2}"/>
                      </a:ext>
                    </a:extLst>
                  </p:cNvPr>
                  <p:cNvSpPr/>
                  <p:nvPr/>
                </p:nvSpPr>
                <p:spPr>
                  <a:xfrm>
                    <a:off x="3377044" y="4283710"/>
                    <a:ext cx="2717224" cy="44549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800" b="1" i="1">
                                  <a:solidFill>
                                    <a:srgbClr val="00B050"/>
                                  </a:solidFill>
                                  <a:latin typeface="Cambria Math" panose="02040503050406030204" pitchFamily="18" charset="0"/>
                                </a:rPr>
                              </m:ctrlPr>
                            </m:sSubPr>
                            <m:e>
                              <m:r>
                                <a:rPr lang="en-US" sz="1800" b="1" i="1">
                                  <a:solidFill>
                                    <a:srgbClr val="00B050"/>
                                  </a:solidFill>
                                  <a:latin typeface="Cambria Math" panose="02040503050406030204" pitchFamily="18" charset="0"/>
                                </a:rPr>
                                <m:t>𝒎</m:t>
                              </m:r>
                            </m:e>
                            <m:sub>
                              <m:r>
                                <a:rPr lang="en-US" sz="1800" b="1" i="1">
                                  <a:solidFill>
                                    <a:srgbClr val="00B050"/>
                                  </a:solidFill>
                                  <a:latin typeface="Cambria Math" panose="02040503050406030204" pitchFamily="18" charset="0"/>
                                </a:rPr>
                                <m:t>𝟎</m:t>
                              </m:r>
                            </m:sub>
                          </m:sSub>
                          <m:r>
                            <a:rPr lang="en-US" sz="1800" b="1" i="1">
                              <a:solidFill>
                                <a:srgbClr val="00B050"/>
                              </a:solidFill>
                              <a:latin typeface="Cambria Math" panose="02040503050406030204" pitchFamily="18" charset="0"/>
                            </a:rPr>
                            <m:t>=</m:t>
                          </m:r>
                          <m:r>
                            <a:rPr lang="en-US" sz="1800" b="1" i="1">
                              <a:solidFill>
                                <a:srgbClr val="00B050"/>
                              </a:solidFill>
                              <a:latin typeface="Cambria Math" panose="02040503050406030204" pitchFamily="18" charset="0"/>
                            </a:rPr>
                            <m:t>𝑶</m:t>
                          </m:r>
                          <m:d>
                            <m:dPr>
                              <m:ctrlPr>
                                <a:rPr lang="en-US" sz="1800" b="1" i="1">
                                  <a:solidFill>
                                    <a:srgbClr val="00B050"/>
                                  </a:solidFill>
                                  <a:latin typeface="Cambria Math" panose="02040503050406030204" pitchFamily="18" charset="0"/>
                                </a:rPr>
                              </m:ctrlPr>
                            </m:dPr>
                            <m:e>
                              <m:r>
                                <a:rPr lang="en-US" sz="1800" b="1" i="1">
                                  <a:solidFill>
                                    <a:srgbClr val="00B050"/>
                                  </a:solidFill>
                                  <a:latin typeface="Cambria Math" panose="02040503050406030204" pitchFamily="18" charset="0"/>
                                </a:rPr>
                                <m:t>𝝎</m:t>
                              </m:r>
                              <m:sSup>
                                <m:sSupPr>
                                  <m:ctrlPr>
                                    <a:rPr lang="en-US" sz="1800" b="1" i="1">
                                      <a:solidFill>
                                        <a:srgbClr val="00B050"/>
                                      </a:solidFill>
                                      <a:latin typeface="Cambria Math" panose="02040503050406030204" pitchFamily="18" charset="0"/>
                                    </a:rPr>
                                  </m:ctrlPr>
                                </m:sSupPr>
                                <m:e>
                                  <m:d>
                                    <m:dPr>
                                      <m:ctrlPr>
                                        <a:rPr lang="en-US" sz="1800" b="1" i="1">
                                          <a:solidFill>
                                            <a:srgbClr val="00B050"/>
                                          </a:solidFill>
                                          <a:latin typeface="Cambria Math" panose="02040503050406030204" pitchFamily="18" charset="0"/>
                                        </a:rPr>
                                      </m:ctrlPr>
                                    </m:dPr>
                                    <m:e>
                                      <m:sSub>
                                        <m:sSubPr>
                                          <m:ctrlPr>
                                            <a:rPr lang="en-US" sz="1800" b="1" i="1">
                                              <a:solidFill>
                                                <a:srgbClr val="00B050"/>
                                              </a:solidFill>
                                              <a:latin typeface="Cambria Math" panose="02040503050406030204" pitchFamily="18" charset="0"/>
                                            </a:rPr>
                                          </m:ctrlPr>
                                        </m:sSubPr>
                                        <m:e>
                                          <m:r>
                                            <a:rPr lang="en-US" sz="1800" b="1" i="1">
                                              <a:solidFill>
                                                <a:srgbClr val="00B050"/>
                                              </a:solidFill>
                                              <a:latin typeface="Cambria Math" panose="02040503050406030204" pitchFamily="18" charset="0"/>
                                            </a:rPr>
                                            <m:t>𝑨</m:t>
                                          </m:r>
                                        </m:e>
                                        <m:sub>
                                          <m:r>
                                            <a:rPr lang="en-US" sz="1800" b="1" i="1">
                                              <a:solidFill>
                                                <a:srgbClr val="00B050"/>
                                              </a:solidFill>
                                              <a:latin typeface="Cambria Math" panose="02040503050406030204" pitchFamily="18" charset="0"/>
                                            </a:rPr>
                                            <m:t>𝟎</m:t>
                                          </m:r>
                                        </m:sub>
                                      </m:sSub>
                                    </m:e>
                                  </m:d>
                                </m:e>
                                <m:sup>
                                  <m:r>
                                    <a:rPr lang="en-US" sz="1800" b="1" i="1">
                                      <a:solidFill>
                                        <a:srgbClr val="00B050"/>
                                      </a:solidFill>
                                      <a:latin typeface="Cambria Math" panose="02040503050406030204" pitchFamily="18" charset="0"/>
                                    </a:rPr>
                                    <m:t>𝟐</m:t>
                                  </m:r>
                                </m:sup>
                              </m:sSup>
                            </m:e>
                          </m:d>
                        </m:oMath>
                      </m:oMathPara>
                    </a14:m>
                    <a:endParaRPr lang="en-US" sz="1800" b="1" i="1" dirty="0">
                      <a:solidFill>
                        <a:srgbClr val="00B050"/>
                      </a:solidFill>
                      <a:latin typeface="Cambria Math" panose="02040503050406030204" pitchFamily="18" charset="0"/>
                    </a:endParaRPr>
                  </a:p>
                </p:txBody>
              </p:sp>
            </mc:Choice>
            <mc:Fallback>
              <p:sp>
                <p:nvSpPr>
                  <p:cNvPr id="896" name="Rectangle 895">
                    <a:extLst>
                      <a:ext uri="{FF2B5EF4-FFF2-40B4-BE49-F238E27FC236}">
                        <a16:creationId xmlns:a16="http://schemas.microsoft.com/office/drawing/2014/main" id="{D90BAEB8-B55E-4EC2-A41D-74D0183B28B2}"/>
                      </a:ext>
                    </a:extLst>
                  </p:cNvPr>
                  <p:cNvSpPr>
                    <a:spLocks noRot="1" noChangeAspect="1" noMove="1" noResize="1" noEditPoints="1" noAdjustHandles="1" noChangeArrowheads="1" noChangeShapeType="1" noTextEdit="1"/>
                  </p:cNvSpPr>
                  <p:nvPr/>
                </p:nvSpPr>
                <p:spPr>
                  <a:xfrm>
                    <a:off x="3377044" y="4283710"/>
                    <a:ext cx="2717224" cy="445495"/>
                  </a:xfrm>
                  <a:prstGeom prst="rect">
                    <a:avLst/>
                  </a:prstGeom>
                  <a:blipFill>
                    <a:blip r:embed="rId109"/>
                    <a:stretch>
                      <a:fillRect/>
                    </a:stretch>
                  </a:blipFill>
                </p:spPr>
                <p:txBody>
                  <a:bodyPr/>
                  <a:lstStyle/>
                  <a:p>
                    <a:r>
                      <a:rPr lang="en-US">
                        <a:noFill/>
                      </a:rPr>
                      <a:t> </a:t>
                    </a:r>
                  </a:p>
                </p:txBody>
              </p:sp>
            </mc:Fallback>
          </mc:AlternateContent>
          <p:sp>
            <p:nvSpPr>
              <p:cNvPr id="897" name="TextBox 896">
                <a:extLst>
                  <a:ext uri="{FF2B5EF4-FFF2-40B4-BE49-F238E27FC236}">
                    <a16:creationId xmlns:a16="http://schemas.microsoft.com/office/drawing/2014/main" id="{FF954396-6199-4EDC-8C8C-1E7D0D4F86EC}"/>
                  </a:ext>
                </a:extLst>
              </p:cNvPr>
              <p:cNvSpPr txBox="1"/>
              <p:nvPr/>
            </p:nvSpPr>
            <p:spPr>
              <a:xfrm rot="16200000">
                <a:off x="2810045" y="2881678"/>
                <a:ext cx="1616033" cy="356094"/>
              </a:xfrm>
              <a:prstGeom prst="rect">
                <a:avLst/>
              </a:prstGeom>
              <a:noFill/>
            </p:spPr>
            <p:txBody>
              <a:bodyPr wrap="square" rtlCol="0">
                <a:spAutoFit/>
              </a:bodyPr>
              <a:lstStyle/>
              <a:p>
                <a:r>
                  <a:rPr lang="en-US" sz="1400" b="1" dirty="0"/>
                  <a:t>Estimation error </a:t>
                </a:r>
              </a:p>
            </p:txBody>
          </p:sp>
          <mc:AlternateContent xmlns:mc="http://schemas.openxmlformats.org/markup-compatibility/2006" xmlns:a14="http://schemas.microsoft.com/office/drawing/2010/main">
            <mc:Choice Requires="a14">
              <p:sp>
                <p:nvSpPr>
                  <p:cNvPr id="898" name="TextBox 897">
                    <a:extLst>
                      <a:ext uri="{FF2B5EF4-FFF2-40B4-BE49-F238E27FC236}">
                        <a16:creationId xmlns:a16="http://schemas.microsoft.com/office/drawing/2014/main" id="{5F24B8B2-02F8-451B-BE83-5332E3F60B8E}"/>
                      </a:ext>
                    </a:extLst>
                  </p:cNvPr>
                  <p:cNvSpPr txBox="1"/>
                  <p:nvPr/>
                </p:nvSpPr>
                <p:spPr>
                  <a:xfrm rot="16200000">
                    <a:off x="3214452" y="1856136"/>
                    <a:ext cx="753668" cy="216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b="1" i="1" smtClean="0">
                                  <a:latin typeface="Cambria Math" panose="02040503050406030204" pitchFamily="18" charset="0"/>
                                </a:rPr>
                              </m:ctrlPr>
                            </m:dPr>
                            <m:e>
                              <m:acc>
                                <m:accPr>
                                  <m:chr m:val="̂"/>
                                  <m:ctrlPr>
                                    <a:rPr lang="en-US" sz="1200" b="1" i="1" smtClean="0">
                                      <a:latin typeface="Cambria Math" panose="02040503050406030204" pitchFamily="18" charset="0"/>
                                    </a:rPr>
                                  </m:ctrlPr>
                                </m:accPr>
                                <m:e>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𝜷</m:t>
                                      </m:r>
                                    </m:e>
                                    <m:sub>
                                      <m:r>
                                        <a:rPr lang="en-US" sz="1200" b="1" i="1" smtClean="0">
                                          <a:latin typeface="Cambria Math" panose="02040503050406030204" pitchFamily="18" charset="0"/>
                                        </a:rPr>
                                        <m:t>𝟎</m:t>
                                      </m:r>
                                    </m:sub>
                                  </m:sSub>
                                </m:e>
                              </m:acc>
                              <m:r>
                                <a:rPr lang="en-US" sz="1200" b="1" i="1" smtClean="0">
                                  <a:latin typeface="Cambria Math" panose="02040503050406030204" pitchFamily="18" charset="0"/>
                                </a:rPr>
                                <m:t>−</m:t>
                              </m:r>
                              <m:sSubSup>
                                <m:sSubSupPr>
                                  <m:ctrlPr>
                                    <a:rPr lang="en-US" sz="1200" b="1" i="1" smtClean="0">
                                      <a:latin typeface="Cambria Math" panose="02040503050406030204" pitchFamily="18" charset="0"/>
                                    </a:rPr>
                                  </m:ctrlPr>
                                </m:sSubSupPr>
                                <m:e>
                                  <m:r>
                                    <a:rPr lang="en-US" sz="1200" b="1" i="1" smtClean="0">
                                      <a:latin typeface="Cambria Math" panose="02040503050406030204" pitchFamily="18" charset="0"/>
                                    </a:rPr>
                                    <m:t>𝜷</m:t>
                                  </m:r>
                                </m:e>
                                <m:sub>
                                  <m:r>
                                    <a:rPr lang="en-US" sz="1200" b="1" i="1" smtClean="0">
                                      <a:latin typeface="Cambria Math" panose="02040503050406030204" pitchFamily="18" charset="0"/>
                                    </a:rPr>
                                    <m:t>𝟎</m:t>
                                  </m:r>
                                </m:sub>
                                <m:sup>
                                  <m:r>
                                    <a:rPr lang="en-US" sz="1200" b="1" i="1" smtClean="0">
                                      <a:latin typeface="Cambria Math" panose="02040503050406030204" pitchFamily="18" charset="0"/>
                                    </a:rPr>
                                    <m:t>∗</m:t>
                                  </m:r>
                                </m:sup>
                              </m:sSubSup>
                            </m:e>
                          </m:d>
                        </m:oMath>
                      </m:oMathPara>
                    </a14:m>
                    <a:endParaRPr lang="en-US" sz="1200" b="1" dirty="0"/>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3214452" y="1856136"/>
                    <a:ext cx="753668" cy="216278"/>
                  </a:xfrm>
                  <a:prstGeom prst="rect">
                    <a:avLst/>
                  </a:prstGeom>
                  <a:blipFill>
                    <a:blip r:embed="rId68"/>
                    <a:stretch>
                      <a:fillRect l="-19444" r="-19444"/>
                    </a:stretch>
                  </a:blipFill>
                </p:spPr>
                <p:txBody>
                  <a:bodyPr/>
                  <a:lstStyle/>
                  <a:p>
                    <a:r>
                      <a:rPr lang="en-US">
                        <a:noFill/>
                      </a:rPr>
                      <a:t> </a:t>
                    </a:r>
                  </a:p>
                </p:txBody>
              </p:sp>
            </mc:Fallback>
          </mc:AlternateContent>
        </p:grpSp>
      </p:grpSp>
      <p:grpSp>
        <p:nvGrpSpPr>
          <p:cNvPr id="912" name="Group 911">
            <a:extLst>
              <a:ext uri="{FF2B5EF4-FFF2-40B4-BE49-F238E27FC236}">
                <a16:creationId xmlns:a16="http://schemas.microsoft.com/office/drawing/2014/main" id="{E63F9B76-4495-4E4B-90AC-7F9EC6E320DF}"/>
              </a:ext>
            </a:extLst>
          </p:cNvPr>
          <p:cNvGrpSpPr/>
          <p:nvPr/>
        </p:nvGrpSpPr>
        <p:grpSpPr>
          <a:xfrm>
            <a:off x="22949122" y="13449680"/>
            <a:ext cx="8658379" cy="3585142"/>
            <a:chOff x="23046217" y="22395258"/>
            <a:chExt cx="8658379" cy="3585142"/>
          </a:xfrm>
        </p:grpSpPr>
        <p:grpSp>
          <p:nvGrpSpPr>
            <p:cNvPr id="913" name="Group 912">
              <a:extLst>
                <a:ext uri="{FF2B5EF4-FFF2-40B4-BE49-F238E27FC236}">
                  <a16:creationId xmlns:a16="http://schemas.microsoft.com/office/drawing/2014/main" id="{5CF2584F-98C0-4982-9AFE-DBBD4BC1059F}"/>
                </a:ext>
              </a:extLst>
            </p:cNvPr>
            <p:cNvGrpSpPr/>
            <p:nvPr/>
          </p:nvGrpSpPr>
          <p:grpSpPr>
            <a:xfrm>
              <a:off x="23046217" y="22500441"/>
              <a:ext cx="4434841" cy="3479959"/>
              <a:chOff x="3226094" y="934184"/>
              <a:chExt cx="5129236" cy="3990421"/>
            </a:xfrm>
          </p:grpSpPr>
          <p:sp>
            <p:nvSpPr>
              <p:cNvPr id="928" name="Freeform: Shape 927">
                <a:extLst>
                  <a:ext uri="{FF2B5EF4-FFF2-40B4-BE49-F238E27FC236}">
                    <a16:creationId xmlns:a16="http://schemas.microsoft.com/office/drawing/2014/main" id="{41C5E3FA-9C51-4FA4-9F55-19989DC639E7}"/>
                  </a:ext>
                </a:extLst>
              </p:cNvPr>
              <p:cNvSpPr/>
              <p:nvPr/>
            </p:nvSpPr>
            <p:spPr>
              <a:xfrm>
                <a:off x="4409440" y="1697060"/>
                <a:ext cx="3667760" cy="2444750"/>
              </a:xfrm>
              <a:custGeom>
                <a:avLst/>
                <a:gdLst>
                  <a:gd name="connsiteX0" fmla="*/ 0 w 4368800"/>
                  <a:gd name="connsiteY0" fmla="*/ 0 h 2444750"/>
                  <a:gd name="connsiteX1" fmla="*/ 215900 w 4368800"/>
                  <a:gd name="connsiteY1" fmla="*/ 1301750 h 2444750"/>
                  <a:gd name="connsiteX2" fmla="*/ 790575 w 4368800"/>
                  <a:gd name="connsiteY2" fmla="*/ 1946275 h 2444750"/>
                  <a:gd name="connsiteX3" fmla="*/ 1670050 w 4368800"/>
                  <a:gd name="connsiteY3" fmla="*/ 2247900 h 2444750"/>
                  <a:gd name="connsiteX4" fmla="*/ 2466975 w 4368800"/>
                  <a:gd name="connsiteY4" fmla="*/ 2362200 h 2444750"/>
                  <a:gd name="connsiteX5" fmla="*/ 3257550 w 4368800"/>
                  <a:gd name="connsiteY5" fmla="*/ 2406650 h 2444750"/>
                  <a:gd name="connsiteX6" fmla="*/ 3797300 w 4368800"/>
                  <a:gd name="connsiteY6" fmla="*/ 2428875 h 2444750"/>
                  <a:gd name="connsiteX7" fmla="*/ 4368800 w 4368800"/>
                  <a:gd name="connsiteY7" fmla="*/ 2444750 h 24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8800" h="2444750">
                    <a:moveTo>
                      <a:pt x="0" y="0"/>
                    </a:moveTo>
                    <a:cubicBezTo>
                      <a:pt x="42069" y="488685"/>
                      <a:pt x="84138" y="977371"/>
                      <a:pt x="215900" y="1301750"/>
                    </a:cubicBezTo>
                    <a:cubicBezTo>
                      <a:pt x="347662" y="1626129"/>
                      <a:pt x="548217" y="1788583"/>
                      <a:pt x="790575" y="1946275"/>
                    </a:cubicBezTo>
                    <a:cubicBezTo>
                      <a:pt x="1032933" y="2103967"/>
                      <a:pt x="1390650" y="2178579"/>
                      <a:pt x="1670050" y="2247900"/>
                    </a:cubicBezTo>
                    <a:cubicBezTo>
                      <a:pt x="1949450" y="2317221"/>
                      <a:pt x="2202392" y="2335742"/>
                      <a:pt x="2466975" y="2362200"/>
                    </a:cubicBezTo>
                    <a:cubicBezTo>
                      <a:pt x="2731558" y="2388658"/>
                      <a:pt x="3257550" y="2406650"/>
                      <a:pt x="3257550" y="2406650"/>
                    </a:cubicBezTo>
                    <a:lnTo>
                      <a:pt x="3797300" y="2428875"/>
                    </a:lnTo>
                    <a:lnTo>
                      <a:pt x="4368800" y="2444750"/>
                    </a:ln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Rectangle 928">
                <a:extLst>
                  <a:ext uri="{FF2B5EF4-FFF2-40B4-BE49-F238E27FC236}">
                    <a16:creationId xmlns:a16="http://schemas.microsoft.com/office/drawing/2014/main" id="{532B42FD-C54D-4099-B074-EE554E5C486D}"/>
                  </a:ext>
                </a:extLst>
              </p:cNvPr>
              <p:cNvSpPr/>
              <p:nvPr/>
            </p:nvSpPr>
            <p:spPr>
              <a:xfrm>
                <a:off x="3894906" y="1584325"/>
                <a:ext cx="607244" cy="2670220"/>
              </a:xfrm>
              <a:prstGeom prst="rect">
                <a:avLst/>
              </a:prstGeom>
              <a:pattFill prst="wdUpDiag">
                <a:fgClr>
                  <a:schemeClr val="lt2"/>
                </a:fgClr>
                <a:bgClr>
                  <a:schemeClr val="bg1"/>
                </a:bgClr>
              </a:pattFill>
              <a:ln>
                <a:noFill/>
              </a:ln>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930" name="Straight Connector 929">
                <a:extLst>
                  <a:ext uri="{FF2B5EF4-FFF2-40B4-BE49-F238E27FC236}">
                    <a16:creationId xmlns:a16="http://schemas.microsoft.com/office/drawing/2014/main" id="{9DD0060B-03E8-4ABD-85D8-D13B2A532440}"/>
                  </a:ext>
                </a:extLst>
              </p:cNvPr>
              <p:cNvCxnSpPr>
                <a:cxnSpLocks/>
              </p:cNvCxnSpPr>
              <p:nvPr/>
            </p:nvCxnSpPr>
            <p:spPr>
              <a:xfrm>
                <a:off x="4502150" y="1473200"/>
                <a:ext cx="0" cy="2781345"/>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931" name="Straight Arrow Connector 930">
                <a:extLst>
                  <a:ext uri="{FF2B5EF4-FFF2-40B4-BE49-F238E27FC236}">
                    <a16:creationId xmlns:a16="http://schemas.microsoft.com/office/drawing/2014/main" id="{AFE67A42-2125-4ECB-8E0E-1263B8093BAA}"/>
                  </a:ext>
                </a:extLst>
              </p:cNvPr>
              <p:cNvCxnSpPr>
                <a:cxnSpLocks/>
              </p:cNvCxnSpPr>
              <p:nvPr/>
            </p:nvCxnSpPr>
            <p:spPr>
              <a:xfrm flipV="1">
                <a:off x="3894906" y="1352550"/>
                <a:ext cx="0" cy="290199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32" name="Straight Arrow Connector 931">
                <a:extLst>
                  <a:ext uri="{FF2B5EF4-FFF2-40B4-BE49-F238E27FC236}">
                    <a16:creationId xmlns:a16="http://schemas.microsoft.com/office/drawing/2014/main" id="{F07CCB0D-2A15-4DA8-B780-DF84E119C6CF}"/>
                  </a:ext>
                </a:extLst>
              </p:cNvPr>
              <p:cNvCxnSpPr>
                <a:cxnSpLocks/>
              </p:cNvCxnSpPr>
              <p:nvPr/>
            </p:nvCxnSpPr>
            <p:spPr>
              <a:xfrm>
                <a:off x="3894906" y="4254545"/>
                <a:ext cx="429278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933" name="TextBox 932">
                    <a:extLst>
                      <a:ext uri="{FF2B5EF4-FFF2-40B4-BE49-F238E27FC236}">
                        <a16:creationId xmlns:a16="http://schemas.microsoft.com/office/drawing/2014/main" id="{C0595578-5C3E-490E-82E1-92F73498798B}"/>
                      </a:ext>
                    </a:extLst>
                  </p:cNvPr>
                  <p:cNvSpPr txBox="1"/>
                  <p:nvPr/>
                </p:nvSpPr>
                <p:spPr>
                  <a:xfrm>
                    <a:off x="6156539" y="4301255"/>
                    <a:ext cx="2198791" cy="623350"/>
                  </a:xfrm>
                  <a:prstGeom prst="rect">
                    <a:avLst/>
                  </a:prstGeom>
                  <a:noFill/>
                </p:spPr>
                <p:txBody>
                  <a:bodyPr wrap="square" rtlCol="0">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𝒏</m:t>
                            </m:r>
                          </m:e>
                          <m:sub>
                            <m:r>
                              <a:rPr lang="en-US" sz="1400" b="1" i="1" smtClean="0">
                                <a:solidFill>
                                  <a:schemeClr val="tx1"/>
                                </a:solidFill>
                                <a:latin typeface="Cambria Math" panose="02040503050406030204" pitchFamily="18" charset="0"/>
                              </a:rPr>
                              <m:t>𝒈</m:t>
                            </m:r>
                          </m:sub>
                        </m:sSub>
                      </m:oMath>
                    </a14:m>
                    <a:r>
                      <a:rPr lang="en-US" sz="1400" b="1" dirty="0">
                        <a:solidFill>
                          <a:schemeClr val="tx1"/>
                        </a:solidFill>
                      </a:rPr>
                      <a:t>: number </a:t>
                    </a:r>
                    <a:r>
                      <a:rPr lang="en-US" sz="1400" b="1" dirty="0"/>
                      <a:t>of samples</a:t>
                    </a:r>
                  </a:p>
                  <a:p>
                    <a:r>
                      <a:rPr lang="en-US" sz="1400" b="1" dirty="0"/>
                      <a:t>        in the group.</a:t>
                    </a:r>
                  </a:p>
                </p:txBody>
              </p:sp>
            </mc:Choice>
            <mc:Fallback>
              <p:sp>
                <p:nvSpPr>
                  <p:cNvPr id="933" name="TextBox 932">
                    <a:extLst>
                      <a:ext uri="{FF2B5EF4-FFF2-40B4-BE49-F238E27FC236}">
                        <a16:creationId xmlns:a16="http://schemas.microsoft.com/office/drawing/2014/main" id="{C0595578-5C3E-490E-82E1-92F73498798B}"/>
                      </a:ext>
                    </a:extLst>
                  </p:cNvPr>
                  <p:cNvSpPr txBox="1">
                    <a:spLocks noRot="1" noChangeAspect="1" noMove="1" noResize="1" noEditPoints="1" noAdjustHandles="1" noChangeArrowheads="1" noChangeShapeType="1" noTextEdit="1"/>
                  </p:cNvSpPr>
                  <p:nvPr/>
                </p:nvSpPr>
                <p:spPr>
                  <a:xfrm>
                    <a:off x="6156539" y="4301255"/>
                    <a:ext cx="2198791" cy="623350"/>
                  </a:xfrm>
                  <a:prstGeom prst="rect">
                    <a:avLst/>
                  </a:prstGeom>
                  <a:blipFill>
                    <a:blip r:embed="rId104"/>
                    <a:stretch>
                      <a:fillRect r="-962" b="-12360"/>
                    </a:stretch>
                  </a:blipFill>
                </p:spPr>
                <p:txBody>
                  <a:bodyPr/>
                  <a:lstStyle/>
                  <a:p>
                    <a:r>
                      <a:rPr lang="en-US">
                        <a:noFill/>
                      </a:rPr>
                      <a:t> </a:t>
                    </a:r>
                  </a:p>
                </p:txBody>
              </p:sp>
            </mc:Fallback>
          </mc:AlternateContent>
          <p:cxnSp>
            <p:nvCxnSpPr>
              <p:cNvPr id="934" name="Straight Arrow Connector 933">
                <a:extLst>
                  <a:ext uri="{FF2B5EF4-FFF2-40B4-BE49-F238E27FC236}">
                    <a16:creationId xmlns:a16="http://schemas.microsoft.com/office/drawing/2014/main" id="{37C258F6-9D61-45D4-B340-B886E5C06EB8}"/>
                  </a:ext>
                </a:extLst>
              </p:cNvPr>
              <p:cNvCxnSpPr>
                <a:cxnSpLocks/>
              </p:cNvCxnSpPr>
              <p:nvPr/>
            </p:nvCxnSpPr>
            <p:spPr>
              <a:xfrm flipV="1">
                <a:off x="3894906" y="1322070"/>
                <a:ext cx="635184" cy="38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5" name="TextBox 934">
                <a:extLst>
                  <a:ext uri="{FF2B5EF4-FFF2-40B4-BE49-F238E27FC236}">
                    <a16:creationId xmlns:a16="http://schemas.microsoft.com/office/drawing/2014/main" id="{34F2C6FE-C168-4D50-9502-82CDED80CBC2}"/>
                  </a:ext>
                </a:extLst>
              </p:cNvPr>
              <p:cNvSpPr txBox="1"/>
              <p:nvPr/>
            </p:nvSpPr>
            <p:spPr>
              <a:xfrm>
                <a:off x="3226094" y="934184"/>
                <a:ext cx="2323972" cy="352924"/>
              </a:xfrm>
              <a:prstGeom prst="rect">
                <a:avLst/>
              </a:prstGeom>
              <a:noFill/>
            </p:spPr>
            <p:txBody>
              <a:bodyPr wrap="square" rtlCol="0">
                <a:spAutoFit/>
              </a:bodyPr>
              <a:lstStyle/>
              <a:p>
                <a:r>
                  <a:rPr lang="en-US" sz="1400" b="1" dirty="0"/>
                  <a:t>estimation is impossible</a:t>
                </a:r>
              </a:p>
            </p:txBody>
          </p:sp>
          <p:cxnSp>
            <p:nvCxnSpPr>
              <p:cNvPr id="936" name="Straight Arrow Connector 935">
                <a:extLst>
                  <a:ext uri="{FF2B5EF4-FFF2-40B4-BE49-F238E27FC236}">
                    <a16:creationId xmlns:a16="http://schemas.microsoft.com/office/drawing/2014/main" id="{A62607A3-0308-46B4-8BFD-E073ED3D33F5}"/>
                  </a:ext>
                </a:extLst>
              </p:cNvPr>
              <p:cNvCxnSpPr>
                <a:cxnSpLocks/>
              </p:cNvCxnSpPr>
              <p:nvPr/>
            </p:nvCxnSpPr>
            <p:spPr>
              <a:xfrm flipV="1">
                <a:off x="5103311" y="2964180"/>
                <a:ext cx="576798" cy="582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7" name="TextBox 936">
                    <a:extLst>
                      <a:ext uri="{FF2B5EF4-FFF2-40B4-BE49-F238E27FC236}">
                        <a16:creationId xmlns:a16="http://schemas.microsoft.com/office/drawing/2014/main" id="{90C9C45F-9709-46B3-BCC5-9698AF3537B7}"/>
                      </a:ext>
                    </a:extLst>
                  </p:cNvPr>
                  <p:cNvSpPr txBox="1"/>
                  <p:nvPr/>
                </p:nvSpPr>
                <p:spPr>
                  <a:xfrm>
                    <a:off x="4757874" y="2208008"/>
                    <a:ext cx="3462969" cy="9267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𝑪</m:t>
                          </m:r>
                          <m:f>
                            <m:fPr>
                              <m:ctrlPr>
                                <a:rPr lang="en-US" sz="2000" b="1" i="1" smtClean="0">
                                  <a:solidFill>
                                    <a:srgbClr val="FF0000"/>
                                  </a:solidFill>
                                  <a:latin typeface="Cambria Math" panose="02040503050406030204" pitchFamily="18" charset="0"/>
                                </a:rPr>
                              </m:ctrlPr>
                            </m:fPr>
                            <m:num>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𝐦𝐚</m:t>
                                  </m:r>
                                  <m:sSub>
                                    <m:sSubPr>
                                      <m:ctrlPr>
                                        <a:rPr lang="en-US" sz="2000" b="1" i="1">
                                          <a:solidFill>
                                            <a:srgbClr val="FF0000"/>
                                          </a:solidFill>
                                          <a:latin typeface="Cambria Math" panose="02040503050406030204" pitchFamily="18" charset="0"/>
                                        </a:rPr>
                                      </m:ctrlPr>
                                    </m:sSubPr>
                                    <m:e>
                                      <m:r>
                                        <a:rPr lang="en-US" sz="2000" b="1">
                                          <a:solidFill>
                                            <a:srgbClr val="FF0000"/>
                                          </a:solidFill>
                                          <a:latin typeface="Cambria Math" panose="02040503050406030204" pitchFamily="18" charset="0"/>
                                        </a:rPr>
                                        <m:t>𝐱</m:t>
                                      </m:r>
                                    </m:e>
                                    <m:sub>
                                      <m:r>
                                        <a:rPr lang="en-US" sz="2000" b="1" i="1">
                                          <a:solidFill>
                                            <a:srgbClr val="FF0000"/>
                                          </a:solidFill>
                                          <a:latin typeface="Cambria Math" panose="02040503050406030204" pitchFamily="18" charset="0"/>
                                        </a:rPr>
                                        <m:t>𝒈</m:t>
                                      </m:r>
                                    </m:sub>
                                  </m:sSub>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𝒔</m:t>
                                      </m:r>
                                    </m:e>
                                    <m:sub>
                                      <m:r>
                                        <a:rPr lang="en-US" sz="2000" b="1" i="1">
                                          <a:solidFill>
                                            <a:srgbClr val="FF0000"/>
                                          </a:solidFill>
                                          <a:latin typeface="Cambria Math" panose="02040503050406030204" pitchFamily="18" charset="0"/>
                                        </a:rPr>
                                        <m:t>𝒈</m:t>
                                      </m:r>
                                    </m:sub>
                                  </m:sSub>
                                  <m:r>
                                    <a:rPr lang="en-US" sz="2000" b="1">
                                      <a:solidFill>
                                        <a:srgbClr val="FF0000"/>
                                      </a:solidFill>
                                      <a:latin typeface="Cambria Math" panose="02040503050406030204" pitchFamily="18" charset="0"/>
                                    </a:rPr>
                                    <m:t>𝐥𝐨𝐠</m:t>
                                  </m:r>
                                  <m:r>
                                    <a:rPr lang="en-US" sz="2000" b="1" i="1">
                                      <a:solidFill>
                                        <a:srgbClr val="FF0000"/>
                                      </a:solidFill>
                                      <a:latin typeface="Cambria Math" panose="02040503050406030204" pitchFamily="18" charset="0"/>
                                    </a:rPr>
                                    <m:t> </m:t>
                                  </m:r>
                                  <m:r>
                                    <a:rPr lang="en-US" sz="2000" b="1" i="1">
                                      <a:solidFill>
                                        <a:srgbClr val="FF0000"/>
                                      </a:solidFill>
                                      <a:latin typeface="Cambria Math" panose="02040503050406030204" pitchFamily="18" charset="0"/>
                                    </a:rPr>
                                    <m:t>𝒑</m:t>
                                  </m:r>
                                </m:e>
                              </m:rad>
                              <m:r>
                                <a:rPr lang="en-US" sz="2000" b="1" i="1" smtClean="0">
                                  <a:solidFill>
                                    <a:srgbClr val="FF0000"/>
                                  </a:solidFill>
                                  <a:latin typeface="Cambria Math" panose="02040503050406030204" pitchFamily="18" charset="0"/>
                                </a:rPr>
                                <m:t>+</m:t>
                              </m:r>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𝐥𝐨𝐠</m:t>
                                  </m:r>
                                  <m:r>
                                    <a:rPr lang="en-US" sz="2000" b="1" i="1" smtClean="0">
                                      <a:solidFill>
                                        <a:srgbClr val="FF0000"/>
                                      </a:solidFill>
                                      <a:latin typeface="Cambria Math" panose="02040503050406030204" pitchFamily="18" charset="0"/>
                                    </a:rPr>
                                    <m:t>𝑮</m:t>
                                  </m:r>
                                </m:e>
                              </m:rad>
                            </m:num>
                            <m:den>
                              <m:rad>
                                <m:radPr>
                                  <m:degHide m:val="on"/>
                                  <m:ctrlPr>
                                    <a:rPr lang="en-US" sz="2000" b="1" i="1" smtClean="0">
                                      <a:solidFill>
                                        <a:srgbClr val="FF0000"/>
                                      </a:solidFill>
                                      <a:latin typeface="Cambria Math" panose="02040503050406030204" pitchFamily="18" charset="0"/>
                                    </a:rPr>
                                  </m:ctrlPr>
                                </m:radPr>
                                <m:deg/>
                                <m:e>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𝒏</m:t>
                                      </m:r>
                                    </m:e>
                                    <m:sub>
                                      <m:r>
                                        <a:rPr lang="en-US" sz="2000" b="1" i="1" smtClean="0">
                                          <a:solidFill>
                                            <a:srgbClr val="FF0000"/>
                                          </a:solidFill>
                                          <a:latin typeface="Cambria Math" panose="02040503050406030204" pitchFamily="18" charset="0"/>
                                        </a:rPr>
                                        <m:t>𝒈</m:t>
                                      </m:r>
                                    </m:sub>
                                  </m:sSub>
                                </m:e>
                              </m:rad>
                            </m:den>
                          </m:f>
                        </m:oMath>
                      </m:oMathPara>
                    </a14:m>
                    <a:endParaRPr lang="en-US" sz="2000" b="1" dirty="0">
                      <a:solidFill>
                        <a:srgbClr val="0000FF"/>
                      </a:solidFill>
                    </a:endParaRPr>
                  </a:p>
                </p:txBody>
              </p:sp>
            </mc:Choice>
            <mc:Fallback>
              <p:sp>
                <p:nvSpPr>
                  <p:cNvPr id="937" name="TextBox 936">
                    <a:extLst>
                      <a:ext uri="{FF2B5EF4-FFF2-40B4-BE49-F238E27FC236}">
                        <a16:creationId xmlns:a16="http://schemas.microsoft.com/office/drawing/2014/main" id="{90C9C45F-9709-46B3-BCC5-9698AF3537B7}"/>
                      </a:ext>
                    </a:extLst>
                  </p:cNvPr>
                  <p:cNvSpPr txBox="1">
                    <a:spLocks noRot="1" noChangeAspect="1" noMove="1" noResize="1" noEditPoints="1" noAdjustHandles="1" noChangeArrowheads="1" noChangeShapeType="1" noTextEdit="1"/>
                  </p:cNvSpPr>
                  <p:nvPr/>
                </p:nvSpPr>
                <p:spPr>
                  <a:xfrm>
                    <a:off x="4757874" y="2208008"/>
                    <a:ext cx="3462969" cy="926792"/>
                  </a:xfrm>
                  <a:prstGeom prst="rect">
                    <a:avLst/>
                  </a:prstGeom>
                  <a:blipFill>
                    <a:blip r:embed="rId1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8" name="Rectangle 937">
                    <a:extLst>
                      <a:ext uri="{FF2B5EF4-FFF2-40B4-BE49-F238E27FC236}">
                        <a16:creationId xmlns:a16="http://schemas.microsoft.com/office/drawing/2014/main" id="{567735FB-CC0D-4475-89A3-93A4FB313104}"/>
                      </a:ext>
                    </a:extLst>
                  </p:cNvPr>
                  <p:cNvSpPr/>
                  <p:nvPr/>
                </p:nvSpPr>
                <p:spPr>
                  <a:xfrm>
                    <a:off x="3377044" y="4283709"/>
                    <a:ext cx="2717224" cy="51754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B050"/>
                                  </a:solidFill>
                                  <a:latin typeface="Cambria Math" panose="02040503050406030204" pitchFamily="18" charset="0"/>
                                </a:rPr>
                              </m:ctrlPr>
                            </m:sSubPr>
                            <m:e>
                              <m:r>
                                <a:rPr lang="en-US" sz="2000" b="1" i="1" smtClean="0">
                                  <a:solidFill>
                                    <a:srgbClr val="00B050"/>
                                  </a:solidFill>
                                  <a:latin typeface="Cambria Math" panose="02040503050406030204" pitchFamily="18" charset="0"/>
                                </a:rPr>
                                <m:t>𝒎</m:t>
                              </m:r>
                            </m:e>
                            <m:sub>
                              <m:r>
                                <a:rPr lang="en-US" sz="2000" b="1" i="1" smtClean="0">
                                  <a:solidFill>
                                    <a:srgbClr val="00B050"/>
                                  </a:solidFill>
                                  <a:latin typeface="Cambria Math" panose="02040503050406030204" pitchFamily="18" charset="0"/>
                                </a:rPr>
                                <m:t>𝒈</m:t>
                              </m:r>
                            </m:sub>
                          </m:sSub>
                          <m:r>
                            <a:rPr lang="en-US" sz="2000" b="1" i="1" smtClean="0">
                              <a:solidFill>
                                <a:srgbClr val="00B050"/>
                              </a:solidFill>
                              <a:latin typeface="Cambria Math" panose="02040503050406030204" pitchFamily="18" charset="0"/>
                            </a:rPr>
                            <m:t>=</m:t>
                          </m:r>
                          <m:r>
                            <a:rPr lang="en-US" sz="2000" b="1" i="1" smtClean="0">
                              <a:solidFill>
                                <a:srgbClr val="00B050"/>
                              </a:solidFill>
                              <a:latin typeface="Cambria Math" panose="02040503050406030204" pitchFamily="18" charset="0"/>
                            </a:rPr>
                            <m:t>𝑶</m:t>
                          </m:r>
                          <m:d>
                            <m:dPr>
                              <m:ctrlPr>
                                <a:rPr lang="en-US" sz="2000" b="1" i="1" smtClean="0">
                                  <a:solidFill>
                                    <a:srgbClr val="00B050"/>
                                  </a:solidFill>
                                  <a:latin typeface="Cambria Math" panose="02040503050406030204" pitchFamily="18" charset="0"/>
                                </a:rPr>
                              </m:ctrlPr>
                            </m:dPr>
                            <m:e>
                              <m:sSub>
                                <m:sSubPr>
                                  <m:ctrlPr>
                                    <a:rPr lang="en-US" sz="2000" b="1" i="1">
                                      <a:solidFill>
                                        <a:srgbClr val="00B050"/>
                                      </a:solidFill>
                                      <a:latin typeface="Cambria Math" panose="02040503050406030204" pitchFamily="18" charset="0"/>
                                    </a:rPr>
                                  </m:ctrlPr>
                                </m:sSubPr>
                                <m:e>
                                  <m:r>
                                    <a:rPr lang="en-US" sz="2000" b="1" i="1">
                                      <a:solidFill>
                                        <a:srgbClr val="00B050"/>
                                      </a:solidFill>
                                      <a:latin typeface="Cambria Math" panose="02040503050406030204" pitchFamily="18" charset="0"/>
                                    </a:rPr>
                                    <m:t>𝒔</m:t>
                                  </m:r>
                                </m:e>
                                <m:sub>
                                  <m:r>
                                    <a:rPr lang="en-US" sz="2000" b="1" i="1">
                                      <a:solidFill>
                                        <a:srgbClr val="00B050"/>
                                      </a:solidFill>
                                      <a:latin typeface="Cambria Math" panose="02040503050406030204" pitchFamily="18" charset="0"/>
                                    </a:rPr>
                                    <m:t>𝒈</m:t>
                                  </m:r>
                                </m:sub>
                              </m:sSub>
                              <m:r>
                                <a:rPr lang="en-US" sz="2000" b="1">
                                  <a:solidFill>
                                    <a:srgbClr val="00B050"/>
                                  </a:solidFill>
                                  <a:latin typeface="Cambria Math" panose="02040503050406030204" pitchFamily="18" charset="0"/>
                                </a:rPr>
                                <m:t>𝐥𝐨𝐠</m:t>
                              </m:r>
                              <m:r>
                                <a:rPr lang="en-US" sz="2000" b="1" i="1" smtClean="0">
                                  <a:solidFill>
                                    <a:srgbClr val="00B050"/>
                                  </a:solidFill>
                                  <a:latin typeface="Cambria Math" panose="02040503050406030204" pitchFamily="18" charset="0"/>
                                </a:rPr>
                                <m:t>𝒑</m:t>
                              </m:r>
                            </m:e>
                          </m:d>
                        </m:oMath>
                      </m:oMathPara>
                    </a14:m>
                    <a:endParaRPr lang="en-US" sz="2000" b="1" i="1" dirty="0">
                      <a:solidFill>
                        <a:srgbClr val="00B050"/>
                      </a:solidFill>
                    </a:endParaRPr>
                  </a:p>
                </p:txBody>
              </p:sp>
            </mc:Choice>
            <mc:Fallback>
              <p:sp>
                <p:nvSpPr>
                  <p:cNvPr id="938" name="Rectangle 937">
                    <a:extLst>
                      <a:ext uri="{FF2B5EF4-FFF2-40B4-BE49-F238E27FC236}">
                        <a16:creationId xmlns:a16="http://schemas.microsoft.com/office/drawing/2014/main" id="{567735FB-CC0D-4475-89A3-93A4FB313104}"/>
                      </a:ext>
                    </a:extLst>
                  </p:cNvPr>
                  <p:cNvSpPr>
                    <a:spLocks noRot="1" noChangeAspect="1" noMove="1" noResize="1" noEditPoints="1" noAdjustHandles="1" noChangeArrowheads="1" noChangeShapeType="1" noTextEdit="1"/>
                  </p:cNvSpPr>
                  <p:nvPr/>
                </p:nvSpPr>
                <p:spPr>
                  <a:xfrm>
                    <a:off x="3377044" y="4283709"/>
                    <a:ext cx="2717224" cy="517548"/>
                  </a:xfrm>
                  <a:prstGeom prst="rect">
                    <a:avLst/>
                  </a:prstGeom>
                  <a:blipFill>
                    <a:blip r:embed="rId111"/>
                    <a:stretch>
                      <a:fillRect b="-6757"/>
                    </a:stretch>
                  </a:blipFill>
                </p:spPr>
                <p:txBody>
                  <a:bodyPr/>
                  <a:lstStyle/>
                  <a:p>
                    <a:r>
                      <a:rPr lang="en-US">
                        <a:noFill/>
                      </a:rPr>
                      <a:t> </a:t>
                    </a:r>
                  </a:p>
                </p:txBody>
              </p:sp>
            </mc:Fallback>
          </mc:AlternateContent>
          <p:sp>
            <p:nvSpPr>
              <p:cNvPr id="939" name="TextBox 938">
                <a:extLst>
                  <a:ext uri="{FF2B5EF4-FFF2-40B4-BE49-F238E27FC236}">
                    <a16:creationId xmlns:a16="http://schemas.microsoft.com/office/drawing/2014/main" id="{7BFD6C8E-7D87-4043-B2A4-9990C14E8D35}"/>
                  </a:ext>
                </a:extLst>
              </p:cNvPr>
              <p:cNvSpPr txBox="1"/>
              <p:nvPr/>
            </p:nvSpPr>
            <p:spPr>
              <a:xfrm rot="16200000">
                <a:off x="2785162" y="2911646"/>
                <a:ext cx="1675843" cy="355968"/>
              </a:xfrm>
              <a:prstGeom prst="rect">
                <a:avLst/>
              </a:prstGeom>
              <a:noFill/>
            </p:spPr>
            <p:txBody>
              <a:bodyPr wrap="square" rtlCol="0">
                <a:spAutoFit/>
              </a:bodyPr>
              <a:lstStyle/>
              <a:p>
                <a:r>
                  <a:rPr lang="en-US" sz="1400" b="1" dirty="0"/>
                  <a:t>Estimation error </a:t>
                </a:r>
              </a:p>
            </p:txBody>
          </p:sp>
          <mc:AlternateContent xmlns:mc="http://schemas.openxmlformats.org/markup-compatibility/2006" xmlns:a14="http://schemas.microsoft.com/office/drawing/2010/main">
            <mc:Choice Requires="a14">
              <p:sp>
                <p:nvSpPr>
                  <p:cNvPr id="940" name="TextBox 939">
                    <a:extLst>
                      <a:ext uri="{FF2B5EF4-FFF2-40B4-BE49-F238E27FC236}">
                        <a16:creationId xmlns:a16="http://schemas.microsoft.com/office/drawing/2014/main" id="{43BAD8EA-E541-41BE-BFE7-EBDA27D48415}"/>
                      </a:ext>
                    </a:extLst>
                  </p:cNvPr>
                  <p:cNvSpPr txBox="1"/>
                  <p:nvPr/>
                </p:nvSpPr>
                <p:spPr>
                  <a:xfrm rot="16200000">
                    <a:off x="3214452" y="1856136"/>
                    <a:ext cx="753668" cy="216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b="1" i="1" smtClean="0">
                                  <a:latin typeface="Cambria Math" panose="02040503050406030204" pitchFamily="18" charset="0"/>
                                </a:rPr>
                              </m:ctrlPr>
                            </m:dPr>
                            <m:e>
                              <m:acc>
                                <m:accPr>
                                  <m:chr m:val="̂"/>
                                  <m:ctrlPr>
                                    <a:rPr lang="en-US" sz="1200" b="1" i="1" smtClean="0">
                                      <a:latin typeface="Cambria Math" panose="02040503050406030204" pitchFamily="18" charset="0"/>
                                    </a:rPr>
                                  </m:ctrlPr>
                                </m:accPr>
                                <m:e>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𝜷</m:t>
                                      </m:r>
                                    </m:e>
                                    <m:sub>
                                      <m:r>
                                        <a:rPr lang="en-US" sz="1200" b="1" i="1" smtClean="0">
                                          <a:latin typeface="Cambria Math" panose="02040503050406030204" pitchFamily="18" charset="0"/>
                                        </a:rPr>
                                        <m:t>𝒈</m:t>
                                      </m:r>
                                    </m:sub>
                                  </m:sSub>
                                </m:e>
                              </m:acc>
                              <m:r>
                                <a:rPr lang="en-US" sz="1200" b="1" i="1" smtClean="0">
                                  <a:latin typeface="Cambria Math" panose="02040503050406030204" pitchFamily="18" charset="0"/>
                                </a:rPr>
                                <m:t>−</m:t>
                              </m:r>
                              <m:sSubSup>
                                <m:sSubSupPr>
                                  <m:ctrlPr>
                                    <a:rPr lang="en-US" sz="1200" b="1" i="1" smtClean="0">
                                      <a:latin typeface="Cambria Math" panose="02040503050406030204" pitchFamily="18" charset="0"/>
                                    </a:rPr>
                                  </m:ctrlPr>
                                </m:sSubSupPr>
                                <m:e>
                                  <m:r>
                                    <a:rPr lang="en-US" sz="1200" b="1" i="1" smtClean="0">
                                      <a:latin typeface="Cambria Math" panose="02040503050406030204" pitchFamily="18" charset="0"/>
                                    </a:rPr>
                                    <m:t>𝜷</m:t>
                                  </m:r>
                                </m:e>
                                <m:sub>
                                  <m:r>
                                    <a:rPr lang="en-US" sz="1200" b="1" i="1" smtClean="0">
                                      <a:latin typeface="Cambria Math" panose="02040503050406030204" pitchFamily="18" charset="0"/>
                                    </a:rPr>
                                    <m:t>𝒈</m:t>
                                  </m:r>
                                </m:sub>
                                <m:sup>
                                  <m:r>
                                    <a:rPr lang="en-US" sz="1200" b="1" i="1" smtClean="0">
                                      <a:latin typeface="Cambria Math" panose="02040503050406030204" pitchFamily="18" charset="0"/>
                                    </a:rPr>
                                    <m:t>∗</m:t>
                                  </m:r>
                                </m:sup>
                              </m:sSubSup>
                            </m:e>
                          </m:d>
                        </m:oMath>
                      </m:oMathPara>
                    </a14:m>
                    <a:endParaRPr lang="en-US" sz="1200" b="1" dirty="0"/>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3214452" y="1856136"/>
                    <a:ext cx="753668" cy="216278"/>
                  </a:xfrm>
                  <a:prstGeom prst="rect">
                    <a:avLst/>
                  </a:prstGeom>
                  <a:blipFill>
                    <a:blip r:embed="rId64"/>
                    <a:stretch>
                      <a:fillRect l="-19444" r="-19444"/>
                    </a:stretch>
                  </a:blipFill>
                </p:spPr>
                <p:txBody>
                  <a:bodyPr/>
                  <a:lstStyle/>
                  <a:p>
                    <a:r>
                      <a:rPr lang="en-US">
                        <a:noFill/>
                      </a:rPr>
                      <a:t> </a:t>
                    </a:r>
                  </a:p>
                </p:txBody>
              </p:sp>
            </mc:Fallback>
          </mc:AlternateContent>
        </p:grpSp>
        <p:grpSp>
          <p:nvGrpSpPr>
            <p:cNvPr id="914" name="Group 913">
              <a:extLst>
                <a:ext uri="{FF2B5EF4-FFF2-40B4-BE49-F238E27FC236}">
                  <a16:creationId xmlns:a16="http://schemas.microsoft.com/office/drawing/2014/main" id="{C3720E85-E3D6-4934-8D44-38679730DD86}"/>
                </a:ext>
              </a:extLst>
            </p:cNvPr>
            <p:cNvGrpSpPr/>
            <p:nvPr/>
          </p:nvGrpSpPr>
          <p:grpSpPr>
            <a:xfrm>
              <a:off x="27386746" y="22395258"/>
              <a:ext cx="4317850" cy="3568153"/>
              <a:chOff x="3226095" y="934185"/>
              <a:chExt cx="4995694" cy="3925085"/>
            </a:xfrm>
          </p:grpSpPr>
          <p:sp>
            <p:nvSpPr>
              <p:cNvPr id="915" name="Freeform: Shape 914">
                <a:extLst>
                  <a:ext uri="{FF2B5EF4-FFF2-40B4-BE49-F238E27FC236}">
                    <a16:creationId xmlns:a16="http://schemas.microsoft.com/office/drawing/2014/main" id="{CD5C6B19-3C04-4D19-83C8-B64B687FA469}"/>
                  </a:ext>
                </a:extLst>
              </p:cNvPr>
              <p:cNvSpPr/>
              <p:nvPr/>
            </p:nvSpPr>
            <p:spPr>
              <a:xfrm>
                <a:off x="4409440" y="1697060"/>
                <a:ext cx="3667760" cy="2444750"/>
              </a:xfrm>
              <a:custGeom>
                <a:avLst/>
                <a:gdLst>
                  <a:gd name="connsiteX0" fmla="*/ 0 w 4368800"/>
                  <a:gd name="connsiteY0" fmla="*/ 0 h 2444750"/>
                  <a:gd name="connsiteX1" fmla="*/ 215900 w 4368800"/>
                  <a:gd name="connsiteY1" fmla="*/ 1301750 h 2444750"/>
                  <a:gd name="connsiteX2" fmla="*/ 790575 w 4368800"/>
                  <a:gd name="connsiteY2" fmla="*/ 1946275 h 2444750"/>
                  <a:gd name="connsiteX3" fmla="*/ 1670050 w 4368800"/>
                  <a:gd name="connsiteY3" fmla="*/ 2247900 h 2444750"/>
                  <a:gd name="connsiteX4" fmla="*/ 2466975 w 4368800"/>
                  <a:gd name="connsiteY4" fmla="*/ 2362200 h 2444750"/>
                  <a:gd name="connsiteX5" fmla="*/ 3257550 w 4368800"/>
                  <a:gd name="connsiteY5" fmla="*/ 2406650 h 2444750"/>
                  <a:gd name="connsiteX6" fmla="*/ 3797300 w 4368800"/>
                  <a:gd name="connsiteY6" fmla="*/ 2428875 h 2444750"/>
                  <a:gd name="connsiteX7" fmla="*/ 4368800 w 4368800"/>
                  <a:gd name="connsiteY7" fmla="*/ 2444750 h 24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8800" h="2444750">
                    <a:moveTo>
                      <a:pt x="0" y="0"/>
                    </a:moveTo>
                    <a:cubicBezTo>
                      <a:pt x="42069" y="488685"/>
                      <a:pt x="84138" y="977371"/>
                      <a:pt x="215900" y="1301750"/>
                    </a:cubicBezTo>
                    <a:cubicBezTo>
                      <a:pt x="347662" y="1626129"/>
                      <a:pt x="548217" y="1788583"/>
                      <a:pt x="790575" y="1946275"/>
                    </a:cubicBezTo>
                    <a:cubicBezTo>
                      <a:pt x="1032933" y="2103967"/>
                      <a:pt x="1390650" y="2178579"/>
                      <a:pt x="1670050" y="2247900"/>
                    </a:cubicBezTo>
                    <a:cubicBezTo>
                      <a:pt x="1949450" y="2317221"/>
                      <a:pt x="2202392" y="2335742"/>
                      <a:pt x="2466975" y="2362200"/>
                    </a:cubicBezTo>
                    <a:cubicBezTo>
                      <a:pt x="2731558" y="2388658"/>
                      <a:pt x="3257550" y="2406650"/>
                      <a:pt x="3257550" y="2406650"/>
                    </a:cubicBezTo>
                    <a:lnTo>
                      <a:pt x="3797300" y="2428875"/>
                    </a:lnTo>
                    <a:lnTo>
                      <a:pt x="4368800" y="2444750"/>
                    </a:ln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a:extLst>
                  <a:ext uri="{FF2B5EF4-FFF2-40B4-BE49-F238E27FC236}">
                    <a16:creationId xmlns:a16="http://schemas.microsoft.com/office/drawing/2014/main" id="{6C868039-5B85-4B74-8260-92E08D8E3E20}"/>
                  </a:ext>
                </a:extLst>
              </p:cNvPr>
              <p:cNvSpPr/>
              <p:nvPr/>
            </p:nvSpPr>
            <p:spPr>
              <a:xfrm>
                <a:off x="3894906" y="1584325"/>
                <a:ext cx="607244" cy="2670220"/>
              </a:xfrm>
              <a:prstGeom prst="rect">
                <a:avLst/>
              </a:prstGeom>
              <a:pattFill prst="wdUpDiag">
                <a:fgClr>
                  <a:schemeClr val="lt2"/>
                </a:fgClr>
                <a:bgClr>
                  <a:schemeClr val="bg1"/>
                </a:bgClr>
              </a:pattFill>
              <a:ln>
                <a:noFill/>
              </a:ln>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917" name="Straight Connector 916">
                <a:extLst>
                  <a:ext uri="{FF2B5EF4-FFF2-40B4-BE49-F238E27FC236}">
                    <a16:creationId xmlns:a16="http://schemas.microsoft.com/office/drawing/2014/main" id="{1E39BD72-62E5-44E1-9BB5-D6759A5C6C9F}"/>
                  </a:ext>
                </a:extLst>
              </p:cNvPr>
              <p:cNvCxnSpPr>
                <a:cxnSpLocks/>
              </p:cNvCxnSpPr>
              <p:nvPr/>
            </p:nvCxnSpPr>
            <p:spPr>
              <a:xfrm>
                <a:off x="4502150" y="1473200"/>
                <a:ext cx="0" cy="2781345"/>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918" name="Straight Arrow Connector 917">
                <a:extLst>
                  <a:ext uri="{FF2B5EF4-FFF2-40B4-BE49-F238E27FC236}">
                    <a16:creationId xmlns:a16="http://schemas.microsoft.com/office/drawing/2014/main" id="{52C26798-8D24-4D67-A70E-FE52A1CE6FD4}"/>
                  </a:ext>
                </a:extLst>
              </p:cNvPr>
              <p:cNvCxnSpPr>
                <a:cxnSpLocks/>
              </p:cNvCxnSpPr>
              <p:nvPr/>
            </p:nvCxnSpPr>
            <p:spPr>
              <a:xfrm flipV="1">
                <a:off x="3894906" y="1352550"/>
                <a:ext cx="0" cy="290199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19" name="Straight Arrow Connector 918">
                <a:extLst>
                  <a:ext uri="{FF2B5EF4-FFF2-40B4-BE49-F238E27FC236}">
                    <a16:creationId xmlns:a16="http://schemas.microsoft.com/office/drawing/2014/main" id="{F0D3400C-1200-4CCA-BB40-C76B1CABD230}"/>
                  </a:ext>
                </a:extLst>
              </p:cNvPr>
              <p:cNvCxnSpPr>
                <a:cxnSpLocks/>
              </p:cNvCxnSpPr>
              <p:nvPr/>
            </p:nvCxnSpPr>
            <p:spPr>
              <a:xfrm>
                <a:off x="3894906" y="4254545"/>
                <a:ext cx="429278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920" name="TextBox 919">
                    <a:extLst>
                      <a:ext uri="{FF2B5EF4-FFF2-40B4-BE49-F238E27FC236}">
                        <a16:creationId xmlns:a16="http://schemas.microsoft.com/office/drawing/2014/main" id="{B289545F-5352-488C-B1C3-5C0A466C882A}"/>
                      </a:ext>
                    </a:extLst>
                  </p:cNvPr>
                  <p:cNvSpPr txBox="1"/>
                  <p:nvPr/>
                </p:nvSpPr>
                <p:spPr>
                  <a:xfrm>
                    <a:off x="6388667" y="4283711"/>
                    <a:ext cx="1833122" cy="575559"/>
                  </a:xfrm>
                  <a:prstGeom prst="rect">
                    <a:avLst/>
                  </a:prstGeom>
                  <a:noFill/>
                </p:spPr>
                <p:txBody>
                  <a:bodyPr wrap="square" rtlCol="0">
                    <a:spAutoFit/>
                  </a:bodyPr>
                  <a:lstStyle/>
                  <a:p>
                    <a14:m>
                      <m:oMath xmlns:m="http://schemas.openxmlformats.org/officeDocument/2006/math">
                        <m:r>
                          <a:rPr lang="en-US" sz="1400" b="1" i="1" smtClean="0">
                            <a:solidFill>
                              <a:schemeClr val="tx1"/>
                            </a:solidFill>
                            <a:latin typeface="Cambria Math" panose="02040503050406030204" pitchFamily="18" charset="0"/>
                          </a:rPr>
                          <m:t>𝒏</m:t>
                        </m:r>
                      </m:oMath>
                    </a14:m>
                    <a:r>
                      <a:rPr lang="en-US" sz="1400" b="1" dirty="0">
                        <a:solidFill>
                          <a:schemeClr val="tx1"/>
                        </a:solidFill>
                      </a:rPr>
                      <a:t>: total number </a:t>
                    </a:r>
                    <a:r>
                      <a:rPr lang="en-US" sz="1400" b="1" dirty="0"/>
                      <a:t>of </a:t>
                    </a:r>
                  </a:p>
                  <a:p>
                    <a:r>
                      <a:rPr lang="en-US" sz="1400" b="1" dirty="0"/>
                      <a:t>     samples</a:t>
                    </a:r>
                  </a:p>
                </p:txBody>
              </p:sp>
            </mc:Choice>
            <mc:Fallback>
              <p:sp>
                <p:nvSpPr>
                  <p:cNvPr id="920" name="TextBox 919">
                    <a:extLst>
                      <a:ext uri="{FF2B5EF4-FFF2-40B4-BE49-F238E27FC236}">
                        <a16:creationId xmlns:a16="http://schemas.microsoft.com/office/drawing/2014/main" id="{B289545F-5352-488C-B1C3-5C0A466C882A}"/>
                      </a:ext>
                    </a:extLst>
                  </p:cNvPr>
                  <p:cNvSpPr txBox="1">
                    <a:spLocks noRot="1" noChangeAspect="1" noMove="1" noResize="1" noEditPoints="1" noAdjustHandles="1" noChangeArrowheads="1" noChangeShapeType="1" noTextEdit="1"/>
                  </p:cNvSpPr>
                  <p:nvPr/>
                </p:nvSpPr>
                <p:spPr>
                  <a:xfrm>
                    <a:off x="6388667" y="4283711"/>
                    <a:ext cx="1833122" cy="575559"/>
                  </a:xfrm>
                  <a:prstGeom prst="rect">
                    <a:avLst/>
                  </a:prstGeom>
                  <a:blipFill>
                    <a:blip r:embed="rId107"/>
                    <a:stretch>
                      <a:fillRect t="-2326" r="-1154" b="-10465"/>
                    </a:stretch>
                  </a:blipFill>
                </p:spPr>
                <p:txBody>
                  <a:bodyPr/>
                  <a:lstStyle/>
                  <a:p>
                    <a:r>
                      <a:rPr lang="en-US">
                        <a:noFill/>
                      </a:rPr>
                      <a:t> </a:t>
                    </a:r>
                  </a:p>
                </p:txBody>
              </p:sp>
            </mc:Fallback>
          </mc:AlternateContent>
          <p:cxnSp>
            <p:nvCxnSpPr>
              <p:cNvPr id="921" name="Straight Arrow Connector 920">
                <a:extLst>
                  <a:ext uri="{FF2B5EF4-FFF2-40B4-BE49-F238E27FC236}">
                    <a16:creationId xmlns:a16="http://schemas.microsoft.com/office/drawing/2014/main" id="{4476C2E4-B2BF-402B-974C-8396F0E1872C}"/>
                  </a:ext>
                </a:extLst>
              </p:cNvPr>
              <p:cNvCxnSpPr>
                <a:cxnSpLocks/>
              </p:cNvCxnSpPr>
              <p:nvPr/>
            </p:nvCxnSpPr>
            <p:spPr>
              <a:xfrm flipV="1">
                <a:off x="3894906" y="1322070"/>
                <a:ext cx="635184" cy="38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2" name="TextBox 921">
                <a:extLst>
                  <a:ext uri="{FF2B5EF4-FFF2-40B4-BE49-F238E27FC236}">
                    <a16:creationId xmlns:a16="http://schemas.microsoft.com/office/drawing/2014/main" id="{65E55258-D33E-4771-A616-451FAF7BBE34}"/>
                  </a:ext>
                </a:extLst>
              </p:cNvPr>
              <p:cNvSpPr txBox="1"/>
              <p:nvPr/>
            </p:nvSpPr>
            <p:spPr>
              <a:xfrm>
                <a:off x="3226095" y="934185"/>
                <a:ext cx="2443007" cy="338565"/>
              </a:xfrm>
              <a:prstGeom prst="rect">
                <a:avLst/>
              </a:prstGeom>
              <a:noFill/>
            </p:spPr>
            <p:txBody>
              <a:bodyPr wrap="square" rtlCol="0">
                <a:spAutoFit/>
              </a:bodyPr>
              <a:lstStyle/>
              <a:p>
                <a:r>
                  <a:rPr lang="en-US" sz="1400" b="1" dirty="0"/>
                  <a:t>estimation is impossible</a:t>
                </a:r>
              </a:p>
            </p:txBody>
          </p:sp>
          <p:cxnSp>
            <p:nvCxnSpPr>
              <p:cNvPr id="923" name="Straight Arrow Connector 922">
                <a:extLst>
                  <a:ext uri="{FF2B5EF4-FFF2-40B4-BE49-F238E27FC236}">
                    <a16:creationId xmlns:a16="http://schemas.microsoft.com/office/drawing/2014/main" id="{F2A69A30-2645-428C-86F6-3BAB0C02393D}"/>
                  </a:ext>
                </a:extLst>
              </p:cNvPr>
              <p:cNvCxnSpPr>
                <a:cxnSpLocks/>
              </p:cNvCxnSpPr>
              <p:nvPr/>
            </p:nvCxnSpPr>
            <p:spPr>
              <a:xfrm flipV="1">
                <a:off x="5103311" y="2964180"/>
                <a:ext cx="576798" cy="582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4" name="TextBox 923">
                    <a:extLst>
                      <a:ext uri="{FF2B5EF4-FFF2-40B4-BE49-F238E27FC236}">
                        <a16:creationId xmlns:a16="http://schemas.microsoft.com/office/drawing/2014/main" id="{66C25D8D-C418-44FD-9760-CFB0144B0F95}"/>
                      </a:ext>
                    </a:extLst>
                  </p:cNvPr>
                  <p:cNvSpPr txBox="1"/>
                  <p:nvPr/>
                </p:nvSpPr>
                <p:spPr>
                  <a:xfrm>
                    <a:off x="4573939" y="2202079"/>
                    <a:ext cx="3464194" cy="11680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𝑪</m:t>
                          </m:r>
                          <m:f>
                            <m:fPr>
                              <m:ctrlPr>
                                <a:rPr lang="en-US" sz="2000" b="1" i="1" smtClean="0">
                                  <a:solidFill>
                                    <a:srgbClr val="FF0000"/>
                                  </a:solidFill>
                                  <a:latin typeface="Cambria Math" panose="02040503050406030204" pitchFamily="18" charset="0"/>
                                </a:rPr>
                              </m:ctrlPr>
                            </m:fPr>
                            <m:num>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𝐦𝐚</m:t>
                                  </m:r>
                                  <m:sSub>
                                    <m:sSubPr>
                                      <m:ctrlPr>
                                        <a:rPr lang="en-US" sz="2000" b="1" i="1">
                                          <a:solidFill>
                                            <a:srgbClr val="FF0000"/>
                                          </a:solidFill>
                                          <a:latin typeface="Cambria Math" panose="02040503050406030204" pitchFamily="18" charset="0"/>
                                        </a:rPr>
                                      </m:ctrlPr>
                                    </m:sSubPr>
                                    <m:e>
                                      <m:r>
                                        <a:rPr lang="en-US" sz="2000" b="1">
                                          <a:solidFill>
                                            <a:srgbClr val="FF0000"/>
                                          </a:solidFill>
                                          <a:latin typeface="Cambria Math" panose="02040503050406030204" pitchFamily="18" charset="0"/>
                                        </a:rPr>
                                        <m:t>𝐱</m:t>
                                      </m:r>
                                    </m:e>
                                    <m:sub>
                                      <m:r>
                                        <a:rPr lang="en-US" sz="2000" b="1" i="1">
                                          <a:solidFill>
                                            <a:srgbClr val="FF0000"/>
                                          </a:solidFill>
                                          <a:latin typeface="Cambria Math" panose="02040503050406030204" pitchFamily="18" charset="0"/>
                                        </a:rPr>
                                        <m:t>𝒈</m:t>
                                      </m:r>
                                    </m:sub>
                                  </m:sSub>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𝒔</m:t>
                                      </m:r>
                                    </m:e>
                                    <m:sub>
                                      <m:r>
                                        <a:rPr lang="en-US" sz="2000" b="1" i="1">
                                          <a:solidFill>
                                            <a:srgbClr val="FF0000"/>
                                          </a:solidFill>
                                          <a:latin typeface="Cambria Math" panose="02040503050406030204" pitchFamily="18" charset="0"/>
                                        </a:rPr>
                                        <m:t>𝒈</m:t>
                                      </m:r>
                                    </m:sub>
                                  </m:sSub>
                                  <m:r>
                                    <a:rPr lang="en-US" sz="2000" b="1">
                                      <a:solidFill>
                                        <a:srgbClr val="FF0000"/>
                                      </a:solidFill>
                                      <a:latin typeface="Cambria Math" panose="02040503050406030204" pitchFamily="18" charset="0"/>
                                    </a:rPr>
                                    <m:t>𝐥𝐨𝐠</m:t>
                                  </m:r>
                                  <m:r>
                                    <a:rPr lang="en-US" sz="2000" b="1" i="1">
                                      <a:solidFill>
                                        <a:srgbClr val="FF0000"/>
                                      </a:solidFill>
                                      <a:latin typeface="Cambria Math" panose="02040503050406030204" pitchFamily="18" charset="0"/>
                                    </a:rPr>
                                    <m:t> </m:t>
                                  </m:r>
                                  <m:r>
                                    <a:rPr lang="en-US" sz="2000" b="1" i="1">
                                      <a:solidFill>
                                        <a:srgbClr val="FF0000"/>
                                      </a:solidFill>
                                      <a:latin typeface="Cambria Math" panose="02040503050406030204" pitchFamily="18" charset="0"/>
                                    </a:rPr>
                                    <m:t>𝒑</m:t>
                                  </m:r>
                                </m:e>
                              </m:rad>
                              <m:r>
                                <a:rPr lang="en-US" sz="2000" b="1" i="1">
                                  <a:solidFill>
                                    <a:srgbClr val="FF0000"/>
                                  </a:solidFill>
                                  <a:latin typeface="Cambria Math" panose="02040503050406030204" pitchFamily="18" charset="0"/>
                                </a:rPr>
                                <m:t>+</m:t>
                              </m:r>
                              <m:rad>
                                <m:radPr>
                                  <m:degHide m:val="on"/>
                                  <m:ctrlPr>
                                    <a:rPr lang="en-US" sz="2000" b="1" i="1">
                                      <a:solidFill>
                                        <a:srgbClr val="FF0000"/>
                                      </a:solidFill>
                                      <a:latin typeface="Cambria Math" panose="02040503050406030204" pitchFamily="18" charset="0"/>
                                    </a:rPr>
                                  </m:ctrlPr>
                                </m:radPr>
                                <m:deg/>
                                <m:e>
                                  <m:r>
                                    <a:rPr lang="en-US" sz="2000" b="1">
                                      <a:solidFill>
                                        <a:srgbClr val="FF0000"/>
                                      </a:solidFill>
                                      <a:latin typeface="Cambria Math" panose="02040503050406030204" pitchFamily="18" charset="0"/>
                                    </a:rPr>
                                    <m:t>𝐥𝐨𝐠</m:t>
                                  </m:r>
                                  <m:r>
                                    <a:rPr lang="en-US" sz="2000" b="1" i="1">
                                      <a:solidFill>
                                        <a:srgbClr val="FF0000"/>
                                      </a:solidFill>
                                      <a:latin typeface="Cambria Math" panose="02040503050406030204" pitchFamily="18" charset="0"/>
                                    </a:rPr>
                                    <m:t>𝑮</m:t>
                                  </m:r>
                                </m:e>
                              </m:rad>
                            </m:num>
                            <m:den>
                              <m:rad>
                                <m:radPr>
                                  <m:degHide m:val="on"/>
                                  <m:ctrlPr>
                                    <a:rPr lang="en-US" sz="2000" b="1" i="1" smtClean="0">
                                      <a:solidFill>
                                        <a:srgbClr val="FF0000"/>
                                      </a:solidFill>
                                      <a:latin typeface="Cambria Math" panose="02040503050406030204" pitchFamily="18" charset="0"/>
                                    </a:rPr>
                                  </m:ctrlPr>
                                </m:radPr>
                                <m:deg/>
                                <m:e>
                                  <m:nary>
                                    <m:naryPr>
                                      <m:chr m:val="∑"/>
                                      <m:limLoc m:val="subSup"/>
                                      <m:ctrlPr>
                                        <a:rPr lang="en-US" sz="2000" b="1" i="1">
                                          <a:solidFill>
                                            <a:srgbClr val="FF0000"/>
                                          </a:solidFill>
                                          <a:latin typeface="Cambria Math" panose="02040503050406030204" pitchFamily="18" charset="0"/>
                                        </a:rPr>
                                      </m:ctrlPr>
                                    </m:naryPr>
                                    <m:sub>
                                      <m:r>
                                        <a:rPr lang="en-US" sz="2000" b="1" i="1">
                                          <a:solidFill>
                                            <a:srgbClr val="FF0000"/>
                                          </a:solidFill>
                                          <a:latin typeface="Cambria Math" panose="02040503050406030204" pitchFamily="18" charset="0"/>
                                        </a:rPr>
                                        <m:t>𝒈</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𝟏</m:t>
                                      </m:r>
                                    </m:sub>
                                    <m:sup>
                                      <m:r>
                                        <a:rPr lang="en-US" sz="2000" b="1" i="1">
                                          <a:solidFill>
                                            <a:srgbClr val="FF0000"/>
                                          </a:solidFill>
                                          <a:latin typeface="Cambria Math" panose="02040503050406030204" pitchFamily="18" charset="0"/>
                                        </a:rPr>
                                        <m:t>𝑮</m:t>
                                      </m:r>
                                    </m:sup>
                                    <m:e>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𝒏</m:t>
                                          </m:r>
                                        </m:e>
                                        <m:sub>
                                          <m:r>
                                            <a:rPr lang="en-US" sz="2000" b="1" i="1">
                                              <a:solidFill>
                                                <a:srgbClr val="FF0000"/>
                                              </a:solidFill>
                                              <a:latin typeface="Cambria Math" panose="02040503050406030204" pitchFamily="18" charset="0"/>
                                            </a:rPr>
                                            <m:t>𝒈</m:t>
                                          </m:r>
                                        </m:sub>
                                      </m:sSub>
                                    </m:e>
                                  </m:nary>
                                </m:e>
                              </m:rad>
                            </m:den>
                          </m:f>
                        </m:oMath>
                      </m:oMathPara>
                    </a14:m>
                    <a:endParaRPr lang="en-US" sz="2000" b="1" dirty="0">
                      <a:solidFill>
                        <a:srgbClr val="0000FF"/>
                      </a:solidFill>
                    </a:endParaRPr>
                  </a:p>
                </p:txBody>
              </p:sp>
            </mc:Choice>
            <mc:Fallback>
              <p:sp>
                <p:nvSpPr>
                  <p:cNvPr id="924" name="TextBox 923">
                    <a:extLst>
                      <a:ext uri="{FF2B5EF4-FFF2-40B4-BE49-F238E27FC236}">
                        <a16:creationId xmlns:a16="http://schemas.microsoft.com/office/drawing/2014/main" id="{66C25D8D-C418-44FD-9760-CFB0144B0F95}"/>
                      </a:ext>
                    </a:extLst>
                  </p:cNvPr>
                  <p:cNvSpPr txBox="1">
                    <a:spLocks noRot="1" noChangeAspect="1" noMove="1" noResize="1" noEditPoints="1" noAdjustHandles="1" noChangeArrowheads="1" noChangeShapeType="1" noTextEdit="1"/>
                  </p:cNvSpPr>
                  <p:nvPr/>
                </p:nvSpPr>
                <p:spPr>
                  <a:xfrm>
                    <a:off x="4573939" y="2202079"/>
                    <a:ext cx="3464194" cy="1168047"/>
                  </a:xfrm>
                  <a:prstGeom prst="rect">
                    <a:avLst/>
                  </a:prstGeom>
                  <a:blipFill>
                    <a:blip r:embed="rId1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5" name="Rectangle 924">
                    <a:extLst>
                      <a:ext uri="{FF2B5EF4-FFF2-40B4-BE49-F238E27FC236}">
                        <a16:creationId xmlns:a16="http://schemas.microsoft.com/office/drawing/2014/main" id="{D847F74D-C87D-4B68-A413-40B8D85594B5}"/>
                      </a:ext>
                    </a:extLst>
                  </p:cNvPr>
                  <p:cNvSpPr/>
                  <p:nvPr/>
                </p:nvSpPr>
                <p:spPr>
                  <a:xfrm>
                    <a:off x="3377044" y="4297680"/>
                    <a:ext cx="2717224" cy="44013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B050"/>
                                  </a:solidFill>
                                  <a:latin typeface="Cambria Math" panose="02040503050406030204" pitchFamily="18" charset="0"/>
                                </a:rPr>
                              </m:ctrlPr>
                            </m:sSubPr>
                            <m:e>
                              <m:r>
                                <a:rPr lang="en-US" sz="2000" b="1" i="1">
                                  <a:solidFill>
                                    <a:srgbClr val="00B050"/>
                                  </a:solidFill>
                                  <a:latin typeface="Cambria Math" panose="02040503050406030204" pitchFamily="18" charset="0"/>
                                </a:rPr>
                                <m:t>𝒎</m:t>
                              </m:r>
                            </m:e>
                            <m:sub>
                              <m:r>
                                <a:rPr lang="en-US" sz="2000" b="1" i="1" smtClean="0">
                                  <a:solidFill>
                                    <a:srgbClr val="00B050"/>
                                  </a:solidFill>
                                  <a:latin typeface="Cambria Math" panose="02040503050406030204" pitchFamily="18" charset="0"/>
                                </a:rPr>
                                <m:t>𝟎</m:t>
                              </m:r>
                            </m:sub>
                          </m:sSub>
                          <m:r>
                            <a:rPr lang="en-US" sz="2000" b="1" i="1">
                              <a:solidFill>
                                <a:srgbClr val="00B050"/>
                              </a:solidFill>
                              <a:latin typeface="Cambria Math" panose="02040503050406030204" pitchFamily="18" charset="0"/>
                            </a:rPr>
                            <m:t>=</m:t>
                          </m:r>
                          <m:r>
                            <a:rPr lang="en-US" sz="2000" b="1" i="1">
                              <a:solidFill>
                                <a:srgbClr val="00B050"/>
                              </a:solidFill>
                              <a:latin typeface="Cambria Math" panose="02040503050406030204" pitchFamily="18" charset="0"/>
                            </a:rPr>
                            <m:t>𝑶</m:t>
                          </m:r>
                          <m:d>
                            <m:dPr>
                              <m:ctrlPr>
                                <a:rPr lang="en-US" sz="2000" b="1" i="1">
                                  <a:solidFill>
                                    <a:srgbClr val="00B050"/>
                                  </a:solidFill>
                                  <a:latin typeface="Cambria Math" panose="02040503050406030204" pitchFamily="18" charset="0"/>
                                </a:rPr>
                              </m:ctrlPr>
                            </m:dPr>
                            <m:e>
                              <m:sSub>
                                <m:sSubPr>
                                  <m:ctrlPr>
                                    <a:rPr lang="en-US" sz="2000" b="1" i="1">
                                      <a:solidFill>
                                        <a:srgbClr val="00B050"/>
                                      </a:solidFill>
                                      <a:latin typeface="Cambria Math" panose="02040503050406030204" pitchFamily="18" charset="0"/>
                                    </a:rPr>
                                  </m:ctrlPr>
                                </m:sSubPr>
                                <m:e>
                                  <m:r>
                                    <a:rPr lang="en-US" sz="2000" b="1" i="1">
                                      <a:solidFill>
                                        <a:srgbClr val="00B050"/>
                                      </a:solidFill>
                                      <a:latin typeface="Cambria Math" panose="02040503050406030204" pitchFamily="18" charset="0"/>
                                    </a:rPr>
                                    <m:t>𝒔</m:t>
                                  </m:r>
                                </m:e>
                                <m:sub>
                                  <m:r>
                                    <a:rPr lang="en-US" sz="2000" b="1" i="1" smtClean="0">
                                      <a:solidFill>
                                        <a:srgbClr val="00B050"/>
                                      </a:solidFill>
                                      <a:latin typeface="Cambria Math" panose="02040503050406030204" pitchFamily="18" charset="0"/>
                                    </a:rPr>
                                    <m:t>𝟎</m:t>
                                  </m:r>
                                </m:sub>
                              </m:sSub>
                              <m:r>
                                <a:rPr lang="en-US" sz="2000" b="1">
                                  <a:solidFill>
                                    <a:srgbClr val="00B050"/>
                                  </a:solidFill>
                                  <a:latin typeface="Cambria Math" panose="02040503050406030204" pitchFamily="18" charset="0"/>
                                </a:rPr>
                                <m:t>𝐥𝐨𝐠</m:t>
                              </m:r>
                              <m:r>
                                <a:rPr lang="en-US" sz="2000" b="1" i="1">
                                  <a:solidFill>
                                    <a:srgbClr val="00B050"/>
                                  </a:solidFill>
                                  <a:latin typeface="Cambria Math" panose="02040503050406030204" pitchFamily="18" charset="0"/>
                                </a:rPr>
                                <m:t>𝒑</m:t>
                              </m:r>
                            </m:e>
                          </m:d>
                        </m:oMath>
                      </m:oMathPara>
                    </a14:m>
                    <a:endParaRPr lang="en-US" sz="2000" b="1" i="1" dirty="0">
                      <a:solidFill>
                        <a:srgbClr val="00B050"/>
                      </a:solidFill>
                    </a:endParaRPr>
                  </a:p>
                </p:txBody>
              </p:sp>
            </mc:Choice>
            <mc:Fallback>
              <p:sp>
                <p:nvSpPr>
                  <p:cNvPr id="925" name="Rectangle 924">
                    <a:extLst>
                      <a:ext uri="{FF2B5EF4-FFF2-40B4-BE49-F238E27FC236}">
                        <a16:creationId xmlns:a16="http://schemas.microsoft.com/office/drawing/2014/main" id="{D847F74D-C87D-4B68-A413-40B8D85594B5}"/>
                      </a:ext>
                    </a:extLst>
                  </p:cNvPr>
                  <p:cNvSpPr>
                    <a:spLocks noRot="1" noChangeAspect="1" noMove="1" noResize="1" noEditPoints="1" noAdjustHandles="1" noChangeArrowheads="1" noChangeShapeType="1" noTextEdit="1"/>
                  </p:cNvSpPr>
                  <p:nvPr/>
                </p:nvSpPr>
                <p:spPr>
                  <a:xfrm>
                    <a:off x="3377044" y="4297680"/>
                    <a:ext cx="2717224" cy="440134"/>
                  </a:xfrm>
                  <a:prstGeom prst="rect">
                    <a:avLst/>
                  </a:prstGeom>
                  <a:blipFill>
                    <a:blip r:embed="rId113"/>
                    <a:stretch>
                      <a:fillRect b="-13636"/>
                    </a:stretch>
                  </a:blipFill>
                </p:spPr>
                <p:txBody>
                  <a:bodyPr/>
                  <a:lstStyle/>
                  <a:p>
                    <a:r>
                      <a:rPr lang="en-US">
                        <a:noFill/>
                      </a:rPr>
                      <a:t> </a:t>
                    </a:r>
                  </a:p>
                </p:txBody>
              </p:sp>
            </mc:Fallback>
          </mc:AlternateContent>
          <p:sp>
            <p:nvSpPr>
              <p:cNvPr id="926" name="TextBox 925">
                <a:extLst>
                  <a:ext uri="{FF2B5EF4-FFF2-40B4-BE49-F238E27FC236}">
                    <a16:creationId xmlns:a16="http://schemas.microsoft.com/office/drawing/2014/main" id="{FA57CEC5-3ABF-4DAE-AF56-3A6FB5041C2B}"/>
                  </a:ext>
                </a:extLst>
              </p:cNvPr>
              <p:cNvSpPr txBox="1"/>
              <p:nvPr/>
            </p:nvSpPr>
            <p:spPr>
              <a:xfrm rot="16200000">
                <a:off x="2810045" y="2881678"/>
                <a:ext cx="1616033" cy="356094"/>
              </a:xfrm>
              <a:prstGeom prst="rect">
                <a:avLst/>
              </a:prstGeom>
              <a:noFill/>
            </p:spPr>
            <p:txBody>
              <a:bodyPr wrap="square" rtlCol="0">
                <a:spAutoFit/>
              </a:bodyPr>
              <a:lstStyle/>
              <a:p>
                <a:r>
                  <a:rPr lang="en-US" sz="1400" b="1" dirty="0"/>
                  <a:t>Estimation error </a:t>
                </a:r>
              </a:p>
            </p:txBody>
          </p:sp>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124FE9C-19D6-4AFF-9C95-D11EFE18D086}"/>
                      </a:ext>
                    </a:extLst>
                  </p:cNvPr>
                  <p:cNvSpPr txBox="1"/>
                  <p:nvPr/>
                </p:nvSpPr>
                <p:spPr>
                  <a:xfrm rot="16200000">
                    <a:off x="3214452" y="1856136"/>
                    <a:ext cx="753668" cy="216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b="1" i="1" smtClean="0">
                                  <a:latin typeface="Cambria Math" panose="02040503050406030204" pitchFamily="18" charset="0"/>
                                </a:rPr>
                              </m:ctrlPr>
                            </m:dPr>
                            <m:e>
                              <m:acc>
                                <m:accPr>
                                  <m:chr m:val="̂"/>
                                  <m:ctrlPr>
                                    <a:rPr lang="en-US" sz="1200" b="1" i="1" smtClean="0">
                                      <a:latin typeface="Cambria Math" panose="02040503050406030204" pitchFamily="18" charset="0"/>
                                    </a:rPr>
                                  </m:ctrlPr>
                                </m:accPr>
                                <m:e>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𝜷</m:t>
                                      </m:r>
                                    </m:e>
                                    <m:sub>
                                      <m:r>
                                        <a:rPr lang="en-US" sz="1200" b="1" i="1" smtClean="0">
                                          <a:latin typeface="Cambria Math" panose="02040503050406030204" pitchFamily="18" charset="0"/>
                                        </a:rPr>
                                        <m:t>𝟎</m:t>
                                      </m:r>
                                    </m:sub>
                                  </m:sSub>
                                </m:e>
                              </m:acc>
                              <m:r>
                                <a:rPr lang="en-US" sz="1200" b="1" i="1" smtClean="0">
                                  <a:latin typeface="Cambria Math" panose="02040503050406030204" pitchFamily="18" charset="0"/>
                                </a:rPr>
                                <m:t>−</m:t>
                              </m:r>
                              <m:sSubSup>
                                <m:sSubSupPr>
                                  <m:ctrlPr>
                                    <a:rPr lang="en-US" sz="1200" b="1" i="1" smtClean="0">
                                      <a:latin typeface="Cambria Math" panose="02040503050406030204" pitchFamily="18" charset="0"/>
                                    </a:rPr>
                                  </m:ctrlPr>
                                </m:sSubSupPr>
                                <m:e>
                                  <m:r>
                                    <a:rPr lang="en-US" sz="1200" b="1" i="1" smtClean="0">
                                      <a:latin typeface="Cambria Math" panose="02040503050406030204" pitchFamily="18" charset="0"/>
                                    </a:rPr>
                                    <m:t>𝜷</m:t>
                                  </m:r>
                                </m:e>
                                <m:sub>
                                  <m:r>
                                    <a:rPr lang="en-US" sz="1200" b="1" i="1" smtClean="0">
                                      <a:latin typeface="Cambria Math" panose="02040503050406030204" pitchFamily="18" charset="0"/>
                                    </a:rPr>
                                    <m:t>𝟎</m:t>
                                  </m:r>
                                </m:sub>
                                <m:sup>
                                  <m:r>
                                    <a:rPr lang="en-US" sz="1200" b="1" i="1" smtClean="0">
                                      <a:latin typeface="Cambria Math" panose="02040503050406030204" pitchFamily="18" charset="0"/>
                                    </a:rPr>
                                    <m:t>∗</m:t>
                                  </m:r>
                                </m:sup>
                              </m:sSubSup>
                            </m:e>
                          </m:d>
                        </m:oMath>
                      </m:oMathPara>
                    </a14:m>
                    <a:endParaRPr lang="en-US" sz="1200" b="1" dirty="0"/>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3214452" y="1856136"/>
                    <a:ext cx="753668" cy="216278"/>
                  </a:xfrm>
                  <a:prstGeom prst="rect">
                    <a:avLst/>
                  </a:prstGeom>
                  <a:blipFill>
                    <a:blip r:embed="rId68"/>
                    <a:stretch>
                      <a:fillRect l="-19444" r="-19444"/>
                    </a:stretch>
                  </a:blipFill>
                </p:spPr>
                <p:txBody>
                  <a:bodyPr/>
                  <a:lstStyle/>
                  <a:p>
                    <a:r>
                      <a:rPr lang="en-US">
                        <a:noFill/>
                      </a:rPr>
                      <a:t> </a:t>
                    </a:r>
                  </a:p>
                </p:txBody>
              </p:sp>
            </mc:Fallback>
          </mc:AlternateContent>
        </p:grpSp>
      </p:grpSp>
      <p:pic>
        <p:nvPicPr>
          <p:cNvPr id="25" name="Picture 24">
            <a:extLst>
              <a:ext uri="{FF2B5EF4-FFF2-40B4-BE49-F238E27FC236}">
                <a16:creationId xmlns:a16="http://schemas.microsoft.com/office/drawing/2014/main" id="{52E79AD6-9F50-482E-B45C-740A1EEF4E49}"/>
              </a:ext>
            </a:extLst>
          </p:cNvPr>
          <p:cNvPicPr>
            <a:picLocks noChangeAspect="1"/>
          </p:cNvPicPr>
          <p:nvPr/>
        </p:nvPicPr>
        <p:blipFill>
          <a:blip r:embed="rId114"/>
          <a:stretch>
            <a:fillRect/>
          </a:stretch>
        </p:blipFill>
        <p:spPr>
          <a:xfrm>
            <a:off x="22587611" y="27976002"/>
            <a:ext cx="9475000" cy="3306314"/>
          </a:xfrm>
          <a:prstGeom prst="rect">
            <a:avLst/>
          </a:prstGeom>
        </p:spPr>
      </p:pic>
    </p:spTree>
    <p:extLst>
      <p:ext uri="{BB962C8B-B14F-4D97-AF65-F5344CB8AC3E}">
        <p14:creationId xmlns:p14="http://schemas.microsoft.com/office/powerpoint/2010/main" val="4098860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332.2085"/>
  <p:tag name="LATEXADDIN" val="\documentclass{article}&#10;\usepackage{amsmath}&#10;\pagestyle{empty}&#10;\begin{document}&#10;&#10;&#10;&#10;$p \gg n$&#10;\end{document}"/>
  <p:tag name="IGUANATEXSIZE" val="25"/>
  <p:tag name="IGUANATEXCURSOR" val="84"/>
  <p:tag name="TRANSPARENCY" val="True"/>
  <p:tag name="FILENAME" val=""/>
  <p:tag name="LATEXENGINEID" val="0"/>
  <p:tag name="TEMPFOLDER" val="e:\"/>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9.73"/>
  <p:tag name="ORIGINALWIDTH" val="479.94"/>
  <p:tag name="LATEXADDIN" val="\documentclass{article}&#10;\usepackage{amsmath}&#10;\pagestyle{empty}&#10;\newcommand{\ttheta}{\boldsymbol{\theta}}&#10;\newcommand{\x}{\mathbf{x}}&#10;\begin{document}&#10;&#10;&#10;$\sum_{i=1}^{3}|\beta_i|$&#10;\end{document}"/>
  <p:tag name="IGUANATEXSIZE" val="25"/>
  <p:tag name="IGUANATEXCURSOR" val="177"/>
  <p:tag name="TRANSPARENCY" val="True"/>
  <p:tag name="FILENAME" val=""/>
  <p:tag name="LATEXENGINEID" val="0"/>
  <p:tag name="TEMPFOLDER" val="e:\"/>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9.9813"/>
  <p:tag name="ORIGINALWIDTH" val="862.3922"/>
  <p:tag name="LATEXADDIN" val="\documentclass{article}&#10;\usepackage{amsmath}&#10;\pagestyle{empty}&#10;\newcommand{\ttheta}{\boldsymbol{\theta}}&#10;\newcommand{\x}{\mathbf{x}}&#10;\begin{document}&#10;&#10;&#10;$\sqrt{\beta_1^2 + \beta_2^2} + |\beta_3|$&#10;\end{document}"/>
  <p:tag name="IGUANATEXSIZE" val="25"/>
  <p:tag name="IGUANATEXCURSOR" val="194"/>
  <p:tag name="TRANSPARENCY" val="True"/>
  <p:tag name="FILENAME" val=""/>
  <p:tag name="LATEXENGINEID" val="0"/>
  <p:tag name="TEMPFOLDER" val="e:\"/>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9.9813"/>
  <p:tag name="ORIGINALWIDTH" val="1223.847"/>
  <p:tag name="LATEXADDIN" val="\documentclass{article}&#10;\usepackage{amsmath}&#10;\pagestyle{empty}&#10;\newcommand{\ttheta}{\boldsymbol{\theta}}&#10;\newcommand{\x}{\mathbf{x}}&#10;\begin{document}&#10;&#10;&#10;&#10;$\sqrt{\beta_1^2 + \beta_2^2} + \sqrt{\beta_1^2 + \beta_3^2}$&#10;&#10;\end{document}"/>
  <p:tag name="IGUANATEXSIZE" val="25"/>
  <p:tag name="IGUANATEXCURSOR" val="184"/>
  <p:tag name="TRANSPARENCY" val="True"/>
  <p:tag name="FILENAME" val=""/>
  <p:tag name="LATEXENGINEID" val="0"/>
  <p:tag name="TEMPFOLDER" val="e:\"/>
  <p:tag name="LATEXFORMHEIGHT" val="312"/>
  <p:tag name="LATEXFORMWIDTH" val="384"/>
  <p:tag name="LATEXFORMWRAP" val="True"/>
  <p:tag name="BITMAPVECTOR" val="0"/>
</p:tagLst>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1481</TotalTime>
  <Words>619</Words>
  <Application>Microsoft Office PowerPoint</Application>
  <PresentationFormat>Custom</PresentationFormat>
  <Paragraphs>183</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9" baseType="lpstr">
      <vt:lpstr>Arial</vt:lpstr>
      <vt:lpstr>Calibri</vt:lpstr>
      <vt:lpstr>Cambria Math</vt:lpstr>
      <vt:lpstr>Times New Roman</vt:lpstr>
      <vt:lpstr>Trebuchet MS</vt:lpstr>
      <vt:lpstr>PosterPresentations.com-36x48_Trifold_Template-V3</vt:lpstr>
      <vt:lpstr>Image</vt:lpstr>
      <vt:lpstr>Acrobat Document</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Amir Asiaee</cp:lastModifiedBy>
  <cp:revision>148</cp:revision>
  <cp:lastPrinted>2018-05-21T18:01:09Z</cp:lastPrinted>
  <dcterms:created xsi:type="dcterms:W3CDTF">2012-02-03T23:30:52Z</dcterms:created>
  <dcterms:modified xsi:type="dcterms:W3CDTF">2019-06-07T14:20:18Z</dcterms:modified>
</cp:coreProperties>
</file>