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charset="1" panose="00000500000000000000"/>
      <p:regular r:id="rId17"/>
    </p:embeddedFont>
    <p:embeddedFont>
      <p:font typeface="Impact" charset="1" panose="020B0806030902050204"/>
      <p:regular r:id="rId18"/>
    </p:embeddedFont>
    <p:embeddedFont>
      <p:font typeface="Anton"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7.svg" Type="http://schemas.openxmlformats.org/officeDocument/2006/relationships/image"/><Relationship Id="rId6" Target="../media/image1.png" Type="http://schemas.openxmlformats.org/officeDocument/2006/relationships/image"/><Relationship Id="rId7"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1366517">
            <a:off x="8172982" y="-1473762"/>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93551">
            <a:off x="-2877523" y="4015430"/>
            <a:ext cx="15325477" cy="8242765"/>
          </a:xfrm>
          <a:custGeom>
            <a:avLst/>
            <a:gdLst/>
            <a:ahLst/>
            <a:cxnLst/>
            <a:rect r="r" b="b" t="t" l="l"/>
            <a:pathLst>
              <a:path h="8242765" w="15325477">
                <a:moveTo>
                  <a:pt x="0" y="0"/>
                </a:moveTo>
                <a:lnTo>
                  <a:pt x="15325477" y="0"/>
                </a:lnTo>
                <a:lnTo>
                  <a:pt x="15325477" y="8242765"/>
                </a:lnTo>
                <a:lnTo>
                  <a:pt x="0" y="8242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89409" y="855028"/>
            <a:ext cx="9937458" cy="9937458"/>
          </a:xfrm>
          <a:custGeom>
            <a:avLst/>
            <a:gdLst/>
            <a:ahLst/>
            <a:cxnLst/>
            <a:rect r="r" b="b" t="t" l="l"/>
            <a:pathLst>
              <a:path h="9937458" w="9937458">
                <a:moveTo>
                  <a:pt x="0" y="0"/>
                </a:moveTo>
                <a:lnTo>
                  <a:pt x="9937458" y="0"/>
                </a:lnTo>
                <a:lnTo>
                  <a:pt x="9937458" y="9937459"/>
                </a:lnTo>
                <a:lnTo>
                  <a:pt x="0" y="9937459"/>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418715" y="3461879"/>
            <a:ext cx="20711850" cy="3363241"/>
            <a:chOff x="0" y="0"/>
            <a:chExt cx="27615800" cy="4484322"/>
          </a:xfrm>
        </p:grpSpPr>
        <p:sp>
          <p:nvSpPr>
            <p:cNvPr name="TextBox 6" id="6"/>
            <p:cNvSpPr txBox="true"/>
            <p:nvPr/>
          </p:nvSpPr>
          <p:spPr>
            <a:xfrm rot="0">
              <a:off x="0" y="-571500"/>
              <a:ext cx="27615800" cy="4662772"/>
            </a:xfrm>
            <a:prstGeom prst="rect">
              <a:avLst/>
            </a:prstGeom>
          </p:spPr>
          <p:txBody>
            <a:bodyPr anchor="t" rtlCol="false" tIns="0" lIns="0" bIns="0" rIns="0">
              <a:spAutoFit/>
            </a:bodyPr>
            <a:lstStyle/>
            <a:p>
              <a:pPr algn="ctr">
                <a:lnSpc>
                  <a:spcPts val="28272"/>
                </a:lnSpc>
              </a:pPr>
              <a:r>
                <a:rPr lang="en-US" b="true" sz="20194">
                  <a:solidFill>
                    <a:srgbClr val="FFFFFF"/>
                  </a:solidFill>
                  <a:latin typeface="Poppins Bold"/>
                  <a:ea typeface="Poppins Bold"/>
                  <a:cs typeface="Poppins Bold"/>
                  <a:sym typeface="Poppins Bold"/>
                </a:rPr>
                <a:t>MEMORA</a:t>
              </a:r>
            </a:p>
          </p:txBody>
        </p:sp>
        <p:sp>
          <p:nvSpPr>
            <p:cNvPr name="TextBox 7" id="7"/>
            <p:cNvSpPr txBox="true"/>
            <p:nvPr/>
          </p:nvSpPr>
          <p:spPr>
            <a:xfrm rot="0">
              <a:off x="6331569" y="3589017"/>
              <a:ext cx="14952662" cy="895305"/>
            </a:xfrm>
            <a:prstGeom prst="rect">
              <a:avLst/>
            </a:prstGeom>
          </p:spPr>
          <p:txBody>
            <a:bodyPr anchor="t" rtlCol="false" tIns="0" lIns="0" bIns="0" rIns="0">
              <a:spAutoFit/>
            </a:bodyPr>
            <a:lstStyle/>
            <a:p>
              <a:pPr algn="ctr">
                <a:lnSpc>
                  <a:spcPts val="5551"/>
                </a:lnSpc>
                <a:spcBef>
                  <a:spcPct val="0"/>
                </a:spcBef>
              </a:pPr>
              <a:r>
                <a:rPr lang="en-US" sz="3750" spc="870">
                  <a:solidFill>
                    <a:srgbClr val="FFFFFF"/>
                  </a:solidFill>
                  <a:latin typeface="Poppins"/>
                  <a:ea typeface="Poppins"/>
                  <a:cs typeface="Poppins"/>
                  <a:sym typeface="Poppins"/>
                </a:rPr>
                <a:t>Your wisdom organised your way</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0">
            <a:off x="487501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84372" y="3726507"/>
            <a:ext cx="14319257" cy="2548236"/>
          </a:xfrm>
          <a:prstGeom prst="rect">
            <a:avLst/>
          </a:prstGeom>
        </p:spPr>
        <p:txBody>
          <a:bodyPr anchor="t" rtlCol="false" tIns="0" lIns="0" bIns="0" rIns="0">
            <a:spAutoFit/>
          </a:bodyPr>
          <a:lstStyle/>
          <a:p>
            <a:pPr algn="ctr">
              <a:lnSpc>
                <a:spcPts val="20851"/>
              </a:lnSpc>
            </a:pPr>
            <a:r>
              <a:rPr lang="en-US" sz="14893">
                <a:solidFill>
                  <a:srgbClr val="FFFFFF"/>
                </a:solidFill>
                <a:latin typeface="Anton"/>
                <a:ea typeface="Anton"/>
                <a:cs typeface="Anton"/>
                <a:sym typeface="Anton"/>
              </a:rPr>
              <a:t>THANK YOU</a:t>
            </a:r>
          </a:p>
        </p:txBody>
      </p:sp>
      <p:sp>
        <p:nvSpPr>
          <p:cNvPr name="Freeform 5" id="5"/>
          <p:cNvSpPr/>
          <p:nvPr/>
        </p:nvSpPr>
        <p:spPr>
          <a:xfrm flipH="false" flipV="false" rot="1366517">
            <a:off x="-1768901" y="4979430"/>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TextBox 2" id="2"/>
          <p:cNvSpPr txBox="true"/>
          <p:nvPr/>
        </p:nvSpPr>
        <p:spPr>
          <a:xfrm rot="0">
            <a:off x="2609533" y="1096508"/>
            <a:ext cx="13436560" cy="1497660"/>
          </a:xfrm>
          <a:prstGeom prst="rect">
            <a:avLst/>
          </a:prstGeom>
        </p:spPr>
        <p:txBody>
          <a:bodyPr anchor="t" rtlCol="false" tIns="0" lIns="0" bIns="0" rIns="0">
            <a:spAutoFit/>
          </a:bodyPr>
          <a:lstStyle/>
          <a:p>
            <a:pPr algn="ctr">
              <a:lnSpc>
                <a:spcPts val="11799"/>
              </a:lnSpc>
              <a:spcBef>
                <a:spcPct val="0"/>
              </a:spcBef>
            </a:pPr>
            <a:r>
              <a:rPr lang="en-US" sz="7972" spc="1849">
                <a:solidFill>
                  <a:srgbClr val="FFFFFF"/>
                </a:solidFill>
                <a:latin typeface="Poppins"/>
                <a:ea typeface="Poppins"/>
                <a:cs typeface="Poppins"/>
                <a:sym typeface="Poppins"/>
              </a:rPr>
              <a:t>LastMinDevelopers</a:t>
            </a:r>
          </a:p>
        </p:txBody>
      </p:sp>
      <p:grpSp>
        <p:nvGrpSpPr>
          <p:cNvPr name="Group 3" id="3"/>
          <p:cNvGrpSpPr/>
          <p:nvPr/>
        </p:nvGrpSpPr>
        <p:grpSpPr>
          <a:xfrm rot="0">
            <a:off x="2942326" y="4303209"/>
            <a:ext cx="12770975" cy="2686016"/>
            <a:chOff x="0" y="0"/>
            <a:chExt cx="17027967" cy="3581355"/>
          </a:xfrm>
        </p:grpSpPr>
        <p:sp>
          <p:nvSpPr>
            <p:cNvPr name="TextBox 4" id="4"/>
            <p:cNvSpPr txBox="true"/>
            <p:nvPr/>
          </p:nvSpPr>
          <p:spPr>
            <a:xfrm rot="0">
              <a:off x="0" y="-133350"/>
              <a:ext cx="11302326" cy="3714705"/>
            </a:xfrm>
            <a:prstGeom prst="rect">
              <a:avLst/>
            </a:prstGeom>
          </p:spPr>
          <p:txBody>
            <a:bodyPr anchor="t" rtlCol="false" tIns="0" lIns="0" bIns="0" rIns="0">
              <a:spAutoFit/>
            </a:bodyPr>
            <a:lstStyle/>
            <a:p>
              <a:pPr algn="l">
                <a:lnSpc>
                  <a:spcPts val="5551"/>
                </a:lnSpc>
              </a:pPr>
              <a:r>
                <a:rPr lang="en-US" sz="3750" spc="393">
                  <a:solidFill>
                    <a:srgbClr val="FFFFFF"/>
                  </a:solidFill>
                  <a:latin typeface="Poppins"/>
                  <a:ea typeface="Poppins"/>
                  <a:cs typeface="Poppins"/>
                  <a:sym typeface="Poppins"/>
                </a:rPr>
                <a:t>Aasif Khan A</a:t>
              </a:r>
            </a:p>
            <a:p>
              <a:pPr algn="l">
                <a:lnSpc>
                  <a:spcPts val="5551"/>
                </a:lnSpc>
              </a:pPr>
              <a:r>
                <a:rPr lang="en-US" sz="3750" spc="393">
                  <a:solidFill>
                    <a:srgbClr val="FFFFFF"/>
                  </a:solidFill>
                  <a:latin typeface="Poppins"/>
                  <a:ea typeface="Poppins"/>
                  <a:cs typeface="Poppins"/>
                  <a:sym typeface="Poppins"/>
                </a:rPr>
                <a:t>Devesh Raghavendra S S</a:t>
              </a:r>
            </a:p>
            <a:p>
              <a:pPr algn="l">
                <a:lnSpc>
                  <a:spcPts val="5551"/>
                </a:lnSpc>
              </a:pPr>
              <a:r>
                <a:rPr lang="en-US" sz="3750" spc="393">
                  <a:solidFill>
                    <a:srgbClr val="FFFFFF"/>
                  </a:solidFill>
                  <a:latin typeface="Poppins"/>
                  <a:ea typeface="Poppins"/>
                  <a:cs typeface="Poppins"/>
                  <a:sym typeface="Poppins"/>
                </a:rPr>
                <a:t>Vidyut S</a:t>
              </a:r>
            </a:p>
            <a:p>
              <a:pPr algn="l">
                <a:lnSpc>
                  <a:spcPts val="5551"/>
                </a:lnSpc>
              </a:pPr>
              <a:r>
                <a:rPr lang="en-US" sz="3750" spc="393">
                  <a:solidFill>
                    <a:srgbClr val="FFFFFF"/>
                  </a:solidFill>
                  <a:latin typeface="Poppins"/>
                  <a:ea typeface="Poppins"/>
                  <a:cs typeface="Poppins"/>
                  <a:sym typeface="Poppins"/>
                </a:rPr>
                <a:t>Ajeytharun V H</a:t>
              </a:r>
            </a:p>
          </p:txBody>
        </p:sp>
        <p:sp>
          <p:nvSpPr>
            <p:cNvPr name="TextBox 5" id="5"/>
            <p:cNvSpPr txBox="true"/>
            <p:nvPr/>
          </p:nvSpPr>
          <p:spPr>
            <a:xfrm rot="0">
              <a:off x="5576686" y="-133350"/>
              <a:ext cx="11451281" cy="3714569"/>
            </a:xfrm>
            <a:prstGeom prst="rect">
              <a:avLst/>
            </a:prstGeom>
          </p:spPr>
          <p:txBody>
            <a:bodyPr anchor="t" rtlCol="false" tIns="0" lIns="0" bIns="0" rIns="0">
              <a:spAutoFit/>
            </a:bodyPr>
            <a:lstStyle/>
            <a:p>
              <a:pPr algn="r">
                <a:lnSpc>
                  <a:spcPts val="5555"/>
                </a:lnSpc>
              </a:pPr>
              <a:r>
                <a:rPr lang="en-US" sz="3753" spc="870">
                  <a:solidFill>
                    <a:srgbClr val="FFFFFF"/>
                  </a:solidFill>
                  <a:latin typeface="Poppins"/>
                  <a:ea typeface="Poppins"/>
                  <a:cs typeface="Poppins"/>
                  <a:sym typeface="Poppins"/>
                </a:rPr>
                <a:t>24MIS1075</a:t>
              </a:r>
            </a:p>
            <a:p>
              <a:pPr algn="r">
                <a:lnSpc>
                  <a:spcPts val="5555"/>
                </a:lnSpc>
              </a:pPr>
              <a:r>
                <a:rPr lang="en-US" sz="3753" spc="870">
                  <a:solidFill>
                    <a:srgbClr val="FFFFFF"/>
                  </a:solidFill>
                  <a:latin typeface="Poppins"/>
                  <a:ea typeface="Poppins"/>
                  <a:cs typeface="Poppins"/>
                  <a:sym typeface="Poppins"/>
                </a:rPr>
                <a:t>24MIS1092</a:t>
              </a:r>
            </a:p>
            <a:p>
              <a:pPr algn="r">
                <a:lnSpc>
                  <a:spcPts val="5555"/>
                </a:lnSpc>
              </a:pPr>
              <a:r>
                <a:rPr lang="en-US" sz="3753" spc="870">
                  <a:solidFill>
                    <a:srgbClr val="FFFFFF"/>
                  </a:solidFill>
                  <a:latin typeface="Poppins"/>
                  <a:ea typeface="Poppins"/>
                  <a:cs typeface="Poppins"/>
                  <a:sym typeface="Poppins"/>
                </a:rPr>
                <a:t>24MIS1066</a:t>
              </a:r>
            </a:p>
            <a:p>
              <a:pPr algn="r">
                <a:lnSpc>
                  <a:spcPts val="5555"/>
                </a:lnSpc>
              </a:pPr>
              <a:r>
                <a:rPr lang="en-US" sz="3753" spc="870">
                  <a:solidFill>
                    <a:srgbClr val="FFFFFF"/>
                  </a:solidFill>
                  <a:latin typeface="Poppins"/>
                  <a:ea typeface="Poppins"/>
                  <a:cs typeface="Poppins"/>
                  <a:sym typeface="Poppins"/>
                </a:rPr>
                <a:t>24MIS1122</a:t>
              </a:r>
            </a:p>
          </p:txBody>
        </p:sp>
      </p:grpSp>
      <p:sp>
        <p:nvSpPr>
          <p:cNvPr name="Freeform 6" id="6"/>
          <p:cNvSpPr/>
          <p:nvPr/>
        </p:nvSpPr>
        <p:spPr>
          <a:xfrm flipH="false" flipV="false" rot="0">
            <a:off x="13748558" y="7277392"/>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96813" y="-3812091"/>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021255">
            <a:off x="-545268" y="5827216"/>
            <a:ext cx="4259304" cy="8050231"/>
          </a:xfrm>
          <a:custGeom>
            <a:avLst/>
            <a:gdLst/>
            <a:ahLst/>
            <a:cxnLst/>
            <a:rect r="r" b="b" t="t" l="l"/>
            <a:pathLst>
              <a:path h="8050231" w="4259304">
                <a:moveTo>
                  <a:pt x="0" y="0"/>
                </a:moveTo>
                <a:lnTo>
                  <a:pt x="4259304" y="0"/>
                </a:lnTo>
                <a:lnTo>
                  <a:pt x="4259304" y="8050231"/>
                </a:lnTo>
                <a:lnTo>
                  <a:pt x="0" y="8050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0">
            <a:off x="13433588" y="580688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64621" y="-75312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346888" y="695325"/>
            <a:ext cx="8335986" cy="1655797"/>
          </a:xfrm>
          <a:prstGeom prst="rect">
            <a:avLst/>
          </a:prstGeom>
        </p:spPr>
        <p:txBody>
          <a:bodyPr anchor="t" rtlCol="false" tIns="0" lIns="0" bIns="0" rIns="0">
            <a:spAutoFit/>
          </a:bodyPr>
          <a:lstStyle/>
          <a:p>
            <a:pPr algn="just">
              <a:lnSpc>
                <a:spcPts val="12160"/>
              </a:lnSpc>
            </a:pPr>
            <a:r>
              <a:rPr lang="en-US" sz="8686">
                <a:solidFill>
                  <a:srgbClr val="FFFFFF"/>
                </a:solidFill>
                <a:latin typeface="Impact"/>
                <a:ea typeface="Impact"/>
                <a:cs typeface="Impact"/>
                <a:sym typeface="Impact"/>
              </a:rPr>
              <a:t>PROBLEM STATEMENT </a:t>
            </a:r>
          </a:p>
        </p:txBody>
      </p:sp>
      <p:sp>
        <p:nvSpPr>
          <p:cNvPr name="TextBox 5" id="5"/>
          <p:cNvSpPr txBox="true"/>
          <p:nvPr/>
        </p:nvSpPr>
        <p:spPr>
          <a:xfrm rot="0">
            <a:off x="1691858" y="3099630"/>
            <a:ext cx="14904283" cy="5319259"/>
          </a:xfrm>
          <a:prstGeom prst="rect">
            <a:avLst/>
          </a:prstGeom>
        </p:spPr>
        <p:txBody>
          <a:bodyPr anchor="t" rtlCol="false" tIns="0" lIns="0" bIns="0" rIns="0">
            <a:spAutoFit/>
          </a:bodyPr>
          <a:lstStyle/>
          <a:p>
            <a:pPr algn="just">
              <a:lnSpc>
                <a:spcPts val="4686"/>
              </a:lnSpc>
              <a:spcBef>
                <a:spcPct val="0"/>
              </a:spcBef>
            </a:pPr>
            <a:r>
              <a:rPr lang="en-US" sz="3347">
                <a:solidFill>
                  <a:srgbClr val="FFFFFF"/>
                </a:solidFill>
                <a:latin typeface="Poppins"/>
                <a:ea typeface="Poppins"/>
                <a:cs typeface="Poppins"/>
                <a:sym typeface="Poppins"/>
              </a:rPr>
              <a:t>Users often struggle to access relevant content across multiple apps quickly. Our application provides a seamless interface where users can select an app (e.g., Twitter, YouTube, GeeksforGeeks, Reddit) and explore categorized content under each app. To enhance learning, users will also have access to flashcards and quizzes that reinforce their understanding of key concepts in a structured way. By streamlining navigation, improving UI/UX, and integrating interactive learning tools, we aim to enhance content discovery and retention for users.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0">
            <a:off x="-3592224" y="-373200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260528"/>
            <a:ext cx="4932403" cy="10808055"/>
          </a:xfrm>
          <a:custGeom>
            <a:avLst/>
            <a:gdLst/>
            <a:ahLst/>
            <a:cxnLst/>
            <a:rect r="r" b="b" t="t" l="l"/>
            <a:pathLst>
              <a:path h="10808055" w="4932403">
                <a:moveTo>
                  <a:pt x="0" y="0"/>
                </a:moveTo>
                <a:lnTo>
                  <a:pt x="4932403" y="0"/>
                </a:lnTo>
                <a:lnTo>
                  <a:pt x="4932403" y="10808056"/>
                </a:lnTo>
                <a:lnTo>
                  <a:pt x="0" y="108080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17121" y="490027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190920" y="2448741"/>
            <a:ext cx="13540028" cy="7192689"/>
          </a:xfrm>
          <a:prstGeom prst="rect">
            <a:avLst/>
          </a:prstGeom>
        </p:spPr>
        <p:txBody>
          <a:bodyPr anchor="t" rtlCol="false" tIns="0" lIns="0" bIns="0" rIns="0">
            <a:spAutoFit/>
          </a:bodyPr>
          <a:lstStyle/>
          <a:p>
            <a:pPr algn="just">
              <a:lnSpc>
                <a:spcPts val="2997"/>
              </a:lnSpc>
            </a:pPr>
            <a:r>
              <a:rPr lang="en-US" sz="2140">
                <a:solidFill>
                  <a:srgbClr val="FFFFFF"/>
                </a:solidFill>
                <a:latin typeface="Poppins"/>
                <a:ea typeface="Poppins"/>
                <a:cs typeface="Poppins"/>
                <a:sym typeface="Poppins"/>
              </a:rPr>
              <a:t>1️⃣ Tapestry</a:t>
            </a:r>
          </a:p>
          <a:p>
            <a:pPr algn="just">
              <a:lnSpc>
                <a:spcPts val="2997"/>
              </a:lnSpc>
            </a:pPr>
            <a:r>
              <a:rPr lang="en-US" sz="2140">
                <a:solidFill>
                  <a:srgbClr val="FFFFFF"/>
                </a:solidFill>
                <a:latin typeface="Poppins"/>
                <a:ea typeface="Poppins"/>
                <a:cs typeface="Poppins"/>
                <a:sym typeface="Poppins"/>
              </a:rPr>
              <a:t>✅ Aggregates saved content from different sources.</a:t>
            </a:r>
          </a:p>
          <a:p>
            <a:pPr algn="just">
              <a:lnSpc>
                <a:spcPts val="2997"/>
              </a:lnSpc>
            </a:pPr>
            <a:r>
              <a:rPr lang="en-US" sz="2140">
                <a:solidFill>
                  <a:srgbClr val="FFFFFF"/>
                </a:solidFill>
                <a:latin typeface="Poppins"/>
                <a:ea typeface="Poppins"/>
                <a:cs typeface="Poppins"/>
                <a:sym typeface="Poppins"/>
              </a:rPr>
              <a:t>❌ Lacks AI-powered categorization and learning-focused features.</a:t>
            </a:r>
          </a:p>
          <a:p>
            <a:pPr algn="just">
              <a:lnSpc>
                <a:spcPts val="2997"/>
              </a:lnSpc>
            </a:pPr>
          </a:p>
          <a:p>
            <a:pPr algn="just">
              <a:lnSpc>
                <a:spcPts val="2997"/>
              </a:lnSpc>
            </a:pPr>
            <a:r>
              <a:rPr lang="en-US" sz="2140">
                <a:solidFill>
                  <a:srgbClr val="FFFFFF"/>
                </a:solidFill>
                <a:latin typeface="Poppins"/>
                <a:ea typeface="Poppins"/>
                <a:cs typeface="Poppins"/>
                <a:sym typeface="Poppins"/>
              </a:rPr>
              <a:t>2️⃣ Pocket</a:t>
            </a:r>
          </a:p>
          <a:p>
            <a:pPr algn="just">
              <a:lnSpc>
                <a:spcPts val="2997"/>
              </a:lnSpc>
            </a:pPr>
            <a:r>
              <a:rPr lang="en-US" sz="2140">
                <a:solidFill>
                  <a:srgbClr val="FFFFFF"/>
                </a:solidFill>
                <a:latin typeface="Poppins"/>
                <a:ea typeface="Poppins"/>
                <a:cs typeface="Poppins"/>
                <a:sym typeface="Poppins"/>
              </a:rPr>
              <a:t>✅ Saves articles and videos for later reading/viewing.</a:t>
            </a:r>
          </a:p>
          <a:p>
            <a:pPr algn="just">
              <a:lnSpc>
                <a:spcPts val="2997"/>
              </a:lnSpc>
            </a:pPr>
            <a:r>
              <a:rPr lang="en-US" sz="2140">
                <a:solidFill>
                  <a:srgbClr val="FFFFFF"/>
                </a:solidFill>
                <a:latin typeface="Poppins"/>
                <a:ea typeface="Poppins"/>
                <a:cs typeface="Poppins"/>
                <a:sym typeface="Poppins"/>
              </a:rPr>
              <a:t>❌ No AI-based organization, summarization, or learning features.</a:t>
            </a:r>
          </a:p>
          <a:p>
            <a:pPr algn="just">
              <a:lnSpc>
                <a:spcPts val="2997"/>
              </a:lnSpc>
            </a:pPr>
          </a:p>
          <a:p>
            <a:pPr algn="just">
              <a:lnSpc>
                <a:spcPts val="2997"/>
              </a:lnSpc>
            </a:pPr>
            <a:r>
              <a:rPr lang="en-US" sz="2140">
                <a:solidFill>
                  <a:srgbClr val="FFFFFF"/>
                </a:solidFill>
                <a:latin typeface="Poppins"/>
                <a:ea typeface="Poppins"/>
                <a:cs typeface="Poppins"/>
                <a:sym typeface="Poppins"/>
              </a:rPr>
              <a:t>3️⃣ Raindrop.io</a:t>
            </a:r>
          </a:p>
          <a:p>
            <a:pPr algn="just">
              <a:lnSpc>
                <a:spcPts val="2997"/>
              </a:lnSpc>
            </a:pPr>
            <a:r>
              <a:rPr lang="en-US" sz="2140">
                <a:solidFill>
                  <a:srgbClr val="FFFFFF"/>
                </a:solidFill>
                <a:latin typeface="Poppins"/>
                <a:ea typeface="Poppins"/>
                <a:cs typeface="Poppins"/>
                <a:sym typeface="Poppins"/>
              </a:rPr>
              <a:t>✅ A powerful bookmarking tool that lets users save and organize content.</a:t>
            </a:r>
          </a:p>
          <a:p>
            <a:pPr algn="just">
              <a:lnSpc>
                <a:spcPts val="2997"/>
              </a:lnSpc>
            </a:pPr>
            <a:r>
              <a:rPr lang="en-US" sz="2140">
                <a:solidFill>
                  <a:srgbClr val="FFFFFF"/>
                </a:solidFill>
                <a:latin typeface="Poppins"/>
                <a:ea typeface="Poppins"/>
                <a:cs typeface="Poppins"/>
                <a:sym typeface="Poppins"/>
              </a:rPr>
              <a:t>❌ No AI to summarize, categorize, or enhance learning.</a:t>
            </a:r>
          </a:p>
          <a:p>
            <a:pPr algn="just">
              <a:lnSpc>
                <a:spcPts val="2997"/>
              </a:lnSpc>
            </a:pPr>
          </a:p>
          <a:p>
            <a:pPr algn="just">
              <a:lnSpc>
                <a:spcPts val="2997"/>
              </a:lnSpc>
            </a:pPr>
            <a:r>
              <a:rPr lang="en-US" sz="2140">
                <a:solidFill>
                  <a:srgbClr val="FFFFFF"/>
                </a:solidFill>
                <a:latin typeface="Poppins"/>
                <a:ea typeface="Poppins"/>
                <a:cs typeface="Poppins"/>
                <a:sym typeface="Poppins"/>
              </a:rPr>
              <a:t>4️⃣ Matter</a:t>
            </a:r>
          </a:p>
          <a:p>
            <a:pPr algn="just">
              <a:lnSpc>
                <a:spcPts val="2997"/>
              </a:lnSpc>
            </a:pPr>
            <a:r>
              <a:rPr lang="en-US" sz="2140">
                <a:solidFill>
                  <a:srgbClr val="FFFFFF"/>
                </a:solidFill>
                <a:latin typeface="Poppins"/>
                <a:ea typeface="Poppins"/>
                <a:cs typeface="Poppins"/>
                <a:sym typeface="Poppins"/>
              </a:rPr>
              <a:t>✅ Reads and summarizes articles using AI.</a:t>
            </a:r>
          </a:p>
          <a:p>
            <a:pPr algn="just">
              <a:lnSpc>
                <a:spcPts val="2997"/>
              </a:lnSpc>
            </a:pPr>
            <a:r>
              <a:rPr lang="en-US" sz="2140">
                <a:solidFill>
                  <a:srgbClr val="FFFFFF"/>
                </a:solidFill>
                <a:latin typeface="Poppins"/>
                <a:ea typeface="Poppins"/>
                <a:cs typeface="Poppins"/>
                <a:sym typeface="Poppins"/>
              </a:rPr>
              <a:t>❌ Focuses on reading, but doesn’t integrate saved Twitter or YouTube content.</a:t>
            </a:r>
          </a:p>
          <a:p>
            <a:pPr algn="just">
              <a:lnSpc>
                <a:spcPts val="2997"/>
              </a:lnSpc>
            </a:pPr>
          </a:p>
          <a:p>
            <a:pPr algn="just">
              <a:lnSpc>
                <a:spcPts val="2997"/>
              </a:lnSpc>
            </a:pPr>
            <a:r>
              <a:rPr lang="en-US" sz="2140">
                <a:solidFill>
                  <a:srgbClr val="FFFFFF"/>
                </a:solidFill>
                <a:latin typeface="Poppins"/>
                <a:ea typeface="Poppins"/>
                <a:cs typeface="Poppins"/>
                <a:sym typeface="Poppins"/>
              </a:rPr>
              <a:t>5️⃣ Mem.ai</a:t>
            </a:r>
          </a:p>
          <a:p>
            <a:pPr algn="just">
              <a:lnSpc>
                <a:spcPts val="2997"/>
              </a:lnSpc>
            </a:pPr>
            <a:r>
              <a:rPr lang="en-US" sz="2140">
                <a:solidFill>
                  <a:srgbClr val="FFFFFF"/>
                </a:solidFill>
                <a:latin typeface="Poppins"/>
                <a:ea typeface="Poppins"/>
                <a:cs typeface="Poppins"/>
                <a:sym typeface="Poppins"/>
              </a:rPr>
              <a:t>✅ Uses AI to help users organize and retrieve notes.</a:t>
            </a:r>
          </a:p>
          <a:p>
            <a:pPr algn="just">
              <a:lnSpc>
                <a:spcPts val="2997"/>
              </a:lnSpc>
            </a:pPr>
            <a:r>
              <a:rPr lang="en-US" sz="2140">
                <a:solidFill>
                  <a:srgbClr val="FFFFFF"/>
                </a:solidFill>
                <a:latin typeface="Poppins"/>
                <a:ea typeface="Poppins"/>
                <a:cs typeface="Poppins"/>
                <a:sym typeface="Poppins"/>
              </a:rPr>
              <a:t>❌ More of a note-taking app, not a saved content aggregator.</a:t>
            </a:r>
          </a:p>
        </p:txBody>
      </p:sp>
      <p:sp>
        <p:nvSpPr>
          <p:cNvPr name="TextBox 6" id="6"/>
          <p:cNvSpPr txBox="true"/>
          <p:nvPr/>
        </p:nvSpPr>
        <p:spPr>
          <a:xfrm rot="0">
            <a:off x="3339461" y="895350"/>
            <a:ext cx="12654957" cy="1610541"/>
          </a:xfrm>
          <a:prstGeom prst="rect">
            <a:avLst/>
          </a:prstGeom>
        </p:spPr>
        <p:txBody>
          <a:bodyPr anchor="t" rtlCol="false" tIns="0" lIns="0" bIns="0" rIns="0">
            <a:spAutoFit/>
          </a:bodyPr>
          <a:lstStyle/>
          <a:p>
            <a:pPr algn="r">
              <a:lnSpc>
                <a:spcPts val="11000"/>
              </a:lnSpc>
            </a:pPr>
            <a:r>
              <a:rPr lang="en-US" sz="9734">
                <a:solidFill>
                  <a:srgbClr val="FFFFFF"/>
                </a:solidFill>
                <a:latin typeface="Impact"/>
                <a:ea typeface="Impact"/>
                <a:cs typeface="Impact"/>
                <a:sym typeface="Impact"/>
              </a:rPr>
              <a:t>EXISTING SOLUTIONS &amp; GAPS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0">
            <a:off x="-2845462" y="617220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106704" y="2774398"/>
            <a:ext cx="14074592" cy="6084870"/>
          </a:xfrm>
          <a:prstGeom prst="rect">
            <a:avLst/>
          </a:prstGeom>
        </p:spPr>
        <p:txBody>
          <a:bodyPr anchor="t" rtlCol="false" tIns="0" lIns="0" bIns="0" rIns="0">
            <a:spAutoFit/>
          </a:bodyPr>
          <a:lstStyle/>
          <a:p>
            <a:pPr algn="ctr">
              <a:lnSpc>
                <a:spcPts val="3544"/>
              </a:lnSpc>
            </a:pPr>
          </a:p>
          <a:p>
            <a:pPr algn="ctr">
              <a:lnSpc>
                <a:spcPts val="4438"/>
              </a:lnSpc>
            </a:pPr>
            <a:r>
              <a:rPr lang="en-US" sz="3192">
                <a:solidFill>
                  <a:srgbClr val="FFFFFF"/>
                </a:solidFill>
                <a:latin typeface="Poppins"/>
                <a:ea typeface="Poppins"/>
                <a:cs typeface="Poppins"/>
                <a:sym typeface="Poppins"/>
              </a:rPr>
              <a:t> O</a:t>
            </a:r>
            <a:r>
              <a:rPr lang="en-US" sz="3192">
                <a:solidFill>
                  <a:srgbClr val="FFFFFF"/>
                </a:solidFill>
                <a:latin typeface="Poppins"/>
                <a:ea typeface="Poppins"/>
                <a:cs typeface="Poppins"/>
                <a:sym typeface="Poppins"/>
              </a:rPr>
              <a:t>ur app isn’t just a bookmarking tool</a:t>
            </a:r>
          </a:p>
          <a:p>
            <a:pPr algn="ctr">
              <a:lnSpc>
                <a:spcPts val="4438"/>
              </a:lnSpc>
            </a:pPr>
            <a:r>
              <a:rPr lang="en-US" sz="3192">
                <a:solidFill>
                  <a:srgbClr val="FFFFFF"/>
                </a:solidFill>
                <a:latin typeface="Poppins"/>
                <a:ea typeface="Poppins"/>
                <a:cs typeface="Poppins"/>
                <a:sym typeface="Poppins"/>
              </a:rPr>
              <a:t>it’s a learning-focused AI assistant that:</a:t>
            </a:r>
          </a:p>
          <a:p>
            <a:pPr algn="l">
              <a:lnSpc>
                <a:spcPts val="3544"/>
              </a:lnSpc>
            </a:pPr>
          </a:p>
          <a:p>
            <a:pPr algn="l">
              <a:lnSpc>
                <a:spcPts val="3544"/>
              </a:lnSpc>
            </a:pPr>
            <a:r>
              <a:rPr lang="en-US" sz="3192">
                <a:solidFill>
                  <a:srgbClr val="FFFFFF"/>
                </a:solidFill>
                <a:latin typeface="Poppins"/>
                <a:ea typeface="Poppins"/>
                <a:cs typeface="Poppins"/>
                <a:sym typeface="Poppins"/>
              </a:rPr>
              <a:t>✅ Aggregates content from multiple sources (Twitter, YouTube, blogs, PDFs, podcasts).</a:t>
            </a:r>
          </a:p>
          <a:p>
            <a:pPr algn="l">
              <a:lnSpc>
                <a:spcPts val="3544"/>
              </a:lnSpc>
            </a:pPr>
          </a:p>
          <a:p>
            <a:pPr algn="l">
              <a:lnSpc>
                <a:spcPts val="3544"/>
              </a:lnSpc>
            </a:pPr>
            <a:r>
              <a:rPr lang="en-US" sz="3192">
                <a:solidFill>
                  <a:srgbClr val="FFFFFF"/>
                </a:solidFill>
                <a:latin typeface="Poppins"/>
                <a:ea typeface="Poppins"/>
                <a:cs typeface="Poppins"/>
                <a:sym typeface="Poppins"/>
              </a:rPr>
              <a:t>✅ Uses AI to categorize &amp; summarize saved content.</a:t>
            </a:r>
          </a:p>
          <a:p>
            <a:pPr algn="l">
              <a:lnSpc>
                <a:spcPts val="3544"/>
              </a:lnSpc>
            </a:pPr>
          </a:p>
          <a:p>
            <a:pPr algn="l">
              <a:lnSpc>
                <a:spcPts val="3544"/>
              </a:lnSpc>
            </a:pPr>
            <a:r>
              <a:rPr lang="en-US" sz="3192">
                <a:solidFill>
                  <a:srgbClr val="FFFFFF"/>
                </a:solidFill>
                <a:latin typeface="Poppins"/>
                <a:ea typeface="Poppins"/>
                <a:cs typeface="Poppins"/>
                <a:sym typeface="Poppins"/>
              </a:rPr>
              <a:t>✅ Transforms saved content into interactive learning tools (flashcards, quizzes).</a:t>
            </a:r>
          </a:p>
          <a:p>
            <a:pPr algn="l">
              <a:lnSpc>
                <a:spcPts val="3544"/>
              </a:lnSpc>
            </a:pPr>
          </a:p>
          <a:p>
            <a:pPr algn="l">
              <a:lnSpc>
                <a:spcPts val="3544"/>
              </a:lnSpc>
            </a:pPr>
            <a:r>
              <a:rPr lang="en-US" sz="3192">
                <a:solidFill>
                  <a:srgbClr val="FFFFFF"/>
                </a:solidFill>
                <a:latin typeface="Poppins"/>
                <a:ea typeface="Poppins"/>
                <a:cs typeface="Poppins"/>
                <a:sym typeface="Poppins"/>
              </a:rPr>
              <a:t>✅ Provides personalized recommendations based on engagement.</a:t>
            </a:r>
          </a:p>
        </p:txBody>
      </p:sp>
      <p:sp>
        <p:nvSpPr>
          <p:cNvPr name="TextBox 5" id="5"/>
          <p:cNvSpPr txBox="true"/>
          <p:nvPr/>
        </p:nvSpPr>
        <p:spPr>
          <a:xfrm rot="0">
            <a:off x="4211219" y="1163857"/>
            <a:ext cx="9865562"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UNIQUE SELLING POINT</a:t>
            </a:r>
          </a:p>
        </p:txBody>
      </p:sp>
      <p:sp>
        <p:nvSpPr>
          <p:cNvPr name="Freeform 6" id="6"/>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91657" y="1328599"/>
            <a:ext cx="22044486" cy="9289663"/>
          </a:xfrm>
          <a:prstGeom prst="rect">
            <a:avLst/>
          </a:prstGeom>
        </p:spPr>
        <p:txBody>
          <a:bodyPr anchor="t" rtlCol="false" tIns="0" lIns="0" bIns="0" rIns="0">
            <a:spAutoFit/>
          </a:bodyPr>
          <a:lstStyle/>
          <a:p>
            <a:pPr algn="just">
              <a:lnSpc>
                <a:spcPts val="2996"/>
              </a:lnSpc>
            </a:pPr>
            <a:r>
              <a:rPr lang="en-US" sz="2140" b="true">
                <a:solidFill>
                  <a:srgbClr val="FFFFFF"/>
                </a:solidFill>
                <a:latin typeface="Poppins Bold"/>
                <a:ea typeface="Poppins Bold"/>
                <a:cs typeface="Poppins Bold"/>
                <a:sym typeface="Poppins Bold"/>
              </a:rPr>
              <a:t>🔥 AI-Powered Learning Hub 🔥</a:t>
            </a:r>
          </a:p>
          <a:p>
            <a:pPr algn="just">
              <a:lnSpc>
                <a:spcPts val="2996"/>
              </a:lnSpc>
            </a:pPr>
          </a:p>
          <a:p>
            <a:pPr algn="just">
              <a:lnSpc>
                <a:spcPts val="2996"/>
              </a:lnSpc>
            </a:pPr>
            <a:r>
              <a:rPr lang="en-US" sz="2140">
                <a:solidFill>
                  <a:srgbClr val="FFFFFF"/>
                </a:solidFill>
                <a:latin typeface="Poppins"/>
                <a:ea typeface="Poppins"/>
                <a:cs typeface="Poppins"/>
                <a:sym typeface="Poppins"/>
              </a:rPr>
              <a:t> </a:t>
            </a:r>
            <a:r>
              <a:rPr lang="en-US" sz="2140">
                <a:solidFill>
                  <a:srgbClr val="FFFFFF"/>
                </a:solidFill>
                <a:latin typeface="Poppins"/>
                <a:ea typeface="Poppins"/>
                <a:cs typeface="Poppins"/>
                <a:sym typeface="Poppins"/>
              </a:rPr>
              <a:t>1️⃣ User Onboarding &amp; App Linking</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S</a:t>
            </a:r>
            <a:r>
              <a:rPr lang="en-US" sz="2140">
                <a:solidFill>
                  <a:srgbClr val="FFFFFF"/>
                </a:solidFill>
                <a:latin typeface="Poppins"/>
                <a:ea typeface="Poppins"/>
                <a:cs typeface="Poppins"/>
                <a:sym typeface="Poppins"/>
              </a:rPr>
              <a:t>ign in via Google, Twitter, YouTube (Firebase Auth).</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L</a:t>
            </a:r>
            <a:r>
              <a:rPr lang="en-US" sz="2140">
                <a:solidFill>
                  <a:srgbClr val="FFFFFF"/>
                </a:solidFill>
                <a:latin typeface="Poppins"/>
                <a:ea typeface="Poppins"/>
                <a:cs typeface="Poppins"/>
                <a:sym typeface="Poppins"/>
              </a:rPr>
              <a:t>ink accounts &amp; fetch saved tweets, liked videos automatically.</a:t>
            </a:r>
          </a:p>
          <a:p>
            <a:pPr algn="just">
              <a:lnSpc>
                <a:spcPts val="2996"/>
              </a:lnSpc>
            </a:pPr>
          </a:p>
          <a:p>
            <a:pPr algn="just">
              <a:lnSpc>
                <a:spcPts val="2996"/>
              </a:lnSpc>
            </a:pPr>
            <a:r>
              <a:rPr lang="en-US" sz="2140" b="true">
                <a:solidFill>
                  <a:srgbClr val="FFFFFF"/>
                </a:solidFill>
                <a:latin typeface="Poppins Bold"/>
                <a:ea typeface="Poppins Bold"/>
                <a:cs typeface="Poppins Bold"/>
                <a:sym typeface="Poppins Bold"/>
              </a:rPr>
              <a:t> </a:t>
            </a:r>
            <a:r>
              <a:rPr lang="en-US" sz="2140" b="true">
                <a:solidFill>
                  <a:srgbClr val="FFFFFF"/>
                </a:solidFill>
                <a:latin typeface="Poppins Bold"/>
                <a:ea typeface="Poppins Bold"/>
                <a:cs typeface="Poppins Bold"/>
                <a:sym typeface="Poppins Bold"/>
              </a:rPr>
              <a:t>2️⃣ AI-Powered Content Aggregation</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P</a:t>
            </a:r>
            <a:r>
              <a:rPr lang="en-US" sz="2140">
                <a:solidFill>
                  <a:srgbClr val="FFFFFF"/>
                </a:solidFill>
                <a:latin typeface="Poppins"/>
                <a:ea typeface="Poppins"/>
                <a:cs typeface="Poppins"/>
                <a:sym typeface="Poppins"/>
              </a:rPr>
              <a:t>ulls content from: Twitter, YouTube, PDFs, Blogs, Notes, Podcasts.</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Stored in Firebase for easy access.</a:t>
            </a:r>
          </a:p>
          <a:p>
            <a:pPr algn="just">
              <a:lnSpc>
                <a:spcPts val="2996"/>
              </a:lnSpc>
            </a:pPr>
          </a:p>
          <a:p>
            <a:pPr algn="just">
              <a:lnSpc>
                <a:spcPts val="2996"/>
              </a:lnSpc>
            </a:pPr>
            <a:r>
              <a:rPr lang="en-US" sz="2140" b="true">
                <a:solidFill>
                  <a:srgbClr val="FFFFFF"/>
                </a:solidFill>
                <a:latin typeface="Poppins Bold"/>
                <a:ea typeface="Poppins Bold"/>
                <a:cs typeface="Poppins Bold"/>
                <a:sym typeface="Poppins Bold"/>
              </a:rPr>
              <a:t> </a:t>
            </a:r>
            <a:r>
              <a:rPr lang="en-US" sz="2140" b="true">
                <a:solidFill>
                  <a:srgbClr val="FFFFFF"/>
                </a:solidFill>
                <a:latin typeface="Poppins Bold"/>
                <a:ea typeface="Poppins Bold"/>
                <a:cs typeface="Poppins Bold"/>
                <a:sym typeface="Poppins Bold"/>
              </a:rPr>
              <a:t>3️⃣ AI-Based Organization &amp; Categorization</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AI auto-categorizes by topics &amp; content types (Tweets, Videos, Articles).</a:t>
            </a:r>
          </a:p>
          <a:p>
            <a:pPr algn="just">
              <a:lnSpc>
                <a:spcPts val="2996"/>
              </a:lnSpc>
            </a:pPr>
          </a:p>
          <a:p>
            <a:pPr algn="just">
              <a:lnSpc>
                <a:spcPts val="2996"/>
              </a:lnSpc>
            </a:pPr>
            <a:r>
              <a:rPr lang="en-US" sz="2140" b="true">
                <a:solidFill>
                  <a:srgbClr val="FFFFFF"/>
                </a:solidFill>
                <a:latin typeface="Poppins Bold"/>
                <a:ea typeface="Poppins Bold"/>
                <a:cs typeface="Poppins Bold"/>
                <a:sym typeface="Poppins Bold"/>
              </a:rPr>
              <a:t> </a:t>
            </a:r>
            <a:r>
              <a:rPr lang="en-US" sz="2140" b="true">
                <a:solidFill>
                  <a:srgbClr val="FFFFFF"/>
                </a:solidFill>
                <a:latin typeface="Poppins Bold"/>
                <a:ea typeface="Poppins Bold"/>
                <a:cs typeface="Poppins Bold"/>
                <a:sym typeface="Poppins Bold"/>
              </a:rPr>
              <a:t>4️⃣ AI-Powered Summarization &amp; Insights</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S</a:t>
            </a:r>
            <a:r>
              <a:rPr lang="en-US" sz="2140">
                <a:solidFill>
                  <a:srgbClr val="FFFFFF"/>
                </a:solidFill>
                <a:latin typeface="Poppins"/>
                <a:ea typeface="Poppins"/>
                <a:cs typeface="Poppins"/>
                <a:sym typeface="Poppins"/>
              </a:rPr>
              <a:t>ummarizes tweets, videos, PDFs into key takeaways.</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In</a:t>
            </a:r>
            <a:r>
              <a:rPr lang="en-US" sz="2140">
                <a:solidFill>
                  <a:srgbClr val="FFFFFF"/>
                </a:solidFill>
                <a:latin typeface="Poppins"/>
                <a:ea typeface="Poppins"/>
                <a:cs typeface="Poppins"/>
                <a:sym typeface="Poppins"/>
              </a:rPr>
              <a:t>stant insights—no need to re-read everything!</a:t>
            </a:r>
          </a:p>
          <a:p>
            <a:pPr algn="just">
              <a:lnSpc>
                <a:spcPts val="2996"/>
              </a:lnSpc>
            </a:pPr>
          </a:p>
          <a:p>
            <a:pPr algn="just">
              <a:lnSpc>
                <a:spcPts val="2996"/>
              </a:lnSpc>
            </a:pPr>
            <a:r>
              <a:rPr lang="en-US" sz="2140" b="true">
                <a:solidFill>
                  <a:srgbClr val="FFFFFF"/>
                </a:solidFill>
                <a:latin typeface="Poppins Bold"/>
                <a:ea typeface="Poppins Bold"/>
                <a:cs typeface="Poppins Bold"/>
                <a:sym typeface="Poppins Bold"/>
              </a:rPr>
              <a:t> </a:t>
            </a:r>
            <a:r>
              <a:rPr lang="en-US" sz="2140" b="true">
                <a:solidFill>
                  <a:srgbClr val="FFFFFF"/>
                </a:solidFill>
                <a:latin typeface="Poppins Bold"/>
                <a:ea typeface="Poppins Bold"/>
                <a:cs typeface="Poppins Bold"/>
                <a:sym typeface="Poppins Bold"/>
              </a:rPr>
              <a:t>5️⃣ Personalized Learning &amp; AI-Assisted Recall</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AI suggests content, creates flashcards, quizzes, &amp; smart reminders.</a:t>
            </a:r>
          </a:p>
          <a:p>
            <a:pPr algn="just">
              <a:lnSpc>
                <a:spcPts val="2996"/>
              </a:lnSpc>
            </a:pPr>
          </a:p>
          <a:p>
            <a:pPr algn="just">
              <a:lnSpc>
                <a:spcPts val="2996"/>
              </a:lnSpc>
            </a:pPr>
            <a:r>
              <a:rPr lang="en-US" sz="2140" b="true">
                <a:solidFill>
                  <a:srgbClr val="FFFFFF"/>
                </a:solidFill>
                <a:latin typeface="Poppins Bold"/>
                <a:ea typeface="Poppins Bold"/>
                <a:cs typeface="Poppins Bold"/>
                <a:sym typeface="Poppins Bold"/>
              </a:rPr>
              <a:t> </a:t>
            </a:r>
            <a:r>
              <a:rPr lang="en-US" sz="2140" b="true">
                <a:solidFill>
                  <a:srgbClr val="FFFFFF"/>
                </a:solidFill>
                <a:latin typeface="Poppins Bold"/>
                <a:ea typeface="Poppins Bold"/>
                <a:cs typeface="Poppins Bold"/>
                <a:sym typeface="Poppins Bold"/>
              </a:rPr>
              <a:t>6️⃣ Interactive AI Assistant (Future Scope)</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“Summarize my AI content” → Get structured summaries.</a:t>
            </a:r>
          </a:p>
          <a:p>
            <a:pPr algn="just" marL="462079" indent="-231039" lvl="1">
              <a:lnSpc>
                <a:spcPts val="2996"/>
              </a:lnSpc>
              <a:buFont typeface="Arial"/>
              <a:buChar char="•"/>
            </a:pPr>
            <a:r>
              <a:rPr lang="en-US" sz="2140">
                <a:solidFill>
                  <a:srgbClr val="FFFFFF"/>
                </a:solidFill>
                <a:latin typeface="Poppins"/>
                <a:ea typeface="Poppins"/>
                <a:cs typeface="Poppins"/>
                <a:sym typeface="Poppins"/>
              </a:rPr>
              <a:t>Ask AI questions based on saved content.</a:t>
            </a:r>
          </a:p>
          <a:p>
            <a:pPr algn="just">
              <a:lnSpc>
                <a:spcPts val="2996"/>
              </a:lnSpc>
            </a:pPr>
          </a:p>
          <a:p>
            <a:pPr algn="just">
              <a:lnSpc>
                <a:spcPts val="2996"/>
              </a:lnSpc>
            </a:pPr>
          </a:p>
        </p:txBody>
      </p:sp>
      <p:sp>
        <p:nvSpPr>
          <p:cNvPr name="Freeform 4" id="4"/>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374100" y="198227"/>
            <a:ext cx="5539801" cy="1346621"/>
          </a:xfrm>
          <a:prstGeom prst="rect">
            <a:avLst/>
          </a:prstGeom>
        </p:spPr>
        <p:txBody>
          <a:bodyPr anchor="t" rtlCol="false" tIns="0" lIns="0" bIns="0" rIns="0">
            <a:spAutoFit/>
          </a:bodyPr>
          <a:lstStyle/>
          <a:p>
            <a:pPr algn="ctr">
              <a:lnSpc>
                <a:spcPts val="10037"/>
              </a:lnSpc>
              <a:spcBef>
                <a:spcPct val="0"/>
              </a:spcBef>
            </a:pPr>
            <a:r>
              <a:rPr lang="en-US" sz="6782" spc="284">
                <a:solidFill>
                  <a:srgbClr val="FFFFFF"/>
                </a:solidFill>
                <a:latin typeface="Impact"/>
                <a:ea typeface="Impact"/>
                <a:cs typeface="Impact"/>
                <a:sym typeface="Impact"/>
              </a:rPr>
              <a:t>HOW IT WORKS?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0">
            <a:off x="-2067585" y="-2562851"/>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86508" y="-938824"/>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73883" y="555244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823547" y="152550"/>
            <a:ext cx="6640906" cy="1610550"/>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TECH STACK</a:t>
            </a:r>
          </a:p>
        </p:txBody>
      </p:sp>
      <p:sp>
        <p:nvSpPr>
          <p:cNvPr name="TextBox 6" id="6"/>
          <p:cNvSpPr txBox="true"/>
          <p:nvPr/>
        </p:nvSpPr>
        <p:spPr>
          <a:xfrm rot="0">
            <a:off x="3482464" y="1157809"/>
            <a:ext cx="20388869" cy="8713080"/>
          </a:xfrm>
          <a:prstGeom prst="rect">
            <a:avLst/>
          </a:prstGeom>
        </p:spPr>
        <p:txBody>
          <a:bodyPr anchor="t" rtlCol="false" tIns="0" lIns="0" bIns="0" rIns="0">
            <a:spAutoFit/>
          </a:bodyPr>
          <a:lstStyle/>
          <a:p>
            <a:pPr algn="ctr">
              <a:lnSpc>
                <a:spcPts val="3320"/>
              </a:lnSpc>
            </a:pPr>
          </a:p>
          <a:p>
            <a:pPr algn="l">
              <a:lnSpc>
                <a:spcPts val="3320"/>
              </a:lnSpc>
            </a:pPr>
            <a:r>
              <a:rPr lang="en-US" sz="2371">
                <a:solidFill>
                  <a:srgbClr val="FFFFFF"/>
                </a:solidFill>
                <a:latin typeface="Poppins"/>
                <a:ea typeface="Poppins"/>
                <a:cs typeface="Poppins"/>
                <a:sym typeface="Poppins"/>
              </a:rPr>
              <a:t>1️⃣ Frontend (User Interface) – [Flutter]</a:t>
            </a:r>
          </a:p>
          <a:p>
            <a:pPr algn="l">
              <a:lnSpc>
                <a:spcPts val="3320"/>
              </a:lnSpc>
            </a:pPr>
            <a:r>
              <a:rPr lang="en-US" sz="2371">
                <a:solidFill>
                  <a:srgbClr val="FFFFFF"/>
                </a:solidFill>
                <a:latin typeface="Poppins"/>
                <a:ea typeface="Poppins"/>
                <a:cs typeface="Poppins"/>
                <a:sym typeface="Poppins"/>
              </a:rPr>
              <a:t>🔹 Framework: Flutter (Dart) </a:t>
            </a:r>
          </a:p>
          <a:p>
            <a:pPr algn="l">
              <a:lnSpc>
                <a:spcPts val="3320"/>
              </a:lnSpc>
            </a:pPr>
            <a:r>
              <a:rPr lang="en-US" sz="2371">
                <a:solidFill>
                  <a:srgbClr val="FFFFFF"/>
                </a:solidFill>
                <a:latin typeface="Poppins"/>
                <a:ea typeface="Poppins"/>
                <a:cs typeface="Poppins"/>
                <a:sym typeface="Poppins"/>
              </a:rPr>
              <a:t>🔹 UI Toolkit: Material UI (Flutter’s default styling).</a:t>
            </a:r>
          </a:p>
          <a:p>
            <a:pPr algn="l">
              <a:lnSpc>
                <a:spcPts val="3320"/>
              </a:lnSpc>
            </a:pPr>
            <a:r>
              <a:rPr lang="en-US" sz="2371">
                <a:solidFill>
                  <a:srgbClr val="FFFFFF"/>
                </a:solidFill>
                <a:latin typeface="Poppins"/>
                <a:ea typeface="Poppins"/>
                <a:cs typeface="Poppins"/>
                <a:sym typeface="Poppins"/>
              </a:rPr>
              <a:t>2️⃣ Backend (Data Handling &amp; API Calls) – [Firebase]</a:t>
            </a:r>
          </a:p>
          <a:p>
            <a:pPr algn="l">
              <a:lnSpc>
                <a:spcPts val="3320"/>
              </a:lnSpc>
            </a:pPr>
            <a:r>
              <a:rPr lang="en-US" sz="2371">
                <a:solidFill>
                  <a:srgbClr val="FFFFFF"/>
                </a:solidFill>
                <a:latin typeface="Poppins"/>
                <a:ea typeface="Poppins"/>
                <a:cs typeface="Poppins"/>
                <a:sym typeface="Poppins"/>
              </a:rPr>
              <a:t>🔹 Authentication: Firebase Auth (Google, Twitter, YouTube sign-in).</a:t>
            </a:r>
          </a:p>
          <a:p>
            <a:pPr algn="l">
              <a:lnSpc>
                <a:spcPts val="3320"/>
              </a:lnSpc>
            </a:pPr>
            <a:r>
              <a:rPr lang="en-US" sz="2371">
                <a:solidFill>
                  <a:srgbClr val="FFFFFF"/>
                </a:solidFill>
                <a:latin typeface="Poppins"/>
                <a:ea typeface="Poppins"/>
                <a:cs typeface="Poppins"/>
                <a:sym typeface="Poppins"/>
              </a:rPr>
              <a:t>🔹 Database: Firestore (NoSQL, real-time syncing).</a:t>
            </a:r>
          </a:p>
          <a:p>
            <a:pPr algn="l">
              <a:lnSpc>
                <a:spcPts val="3320"/>
              </a:lnSpc>
            </a:pPr>
            <a:r>
              <a:rPr lang="en-US" sz="2371">
                <a:solidFill>
                  <a:srgbClr val="FFFFFF"/>
                </a:solidFill>
                <a:latin typeface="Poppins"/>
                <a:ea typeface="Poppins"/>
                <a:cs typeface="Poppins"/>
                <a:sym typeface="Poppins"/>
              </a:rPr>
              <a:t>🔹 Storage: Firebase Storage (For saving PDFs, transcripts, and other files).</a:t>
            </a:r>
          </a:p>
          <a:p>
            <a:pPr algn="l">
              <a:lnSpc>
                <a:spcPts val="3320"/>
              </a:lnSpc>
            </a:pPr>
          </a:p>
          <a:p>
            <a:pPr algn="l">
              <a:lnSpc>
                <a:spcPts val="3320"/>
              </a:lnSpc>
            </a:pPr>
            <a:r>
              <a:rPr lang="en-US" sz="2371">
                <a:solidFill>
                  <a:srgbClr val="FFFFFF"/>
                </a:solidFill>
                <a:latin typeface="Poppins"/>
                <a:ea typeface="Poppins"/>
                <a:cs typeface="Poppins"/>
                <a:sym typeface="Poppins"/>
              </a:rPr>
              <a:t>API Integration (Fetching User Data) – [Free APIs]</a:t>
            </a:r>
          </a:p>
          <a:p>
            <a:pPr algn="l">
              <a:lnSpc>
                <a:spcPts val="3320"/>
              </a:lnSpc>
            </a:pPr>
            <a:r>
              <a:rPr lang="en-US" sz="2371">
                <a:solidFill>
                  <a:srgbClr val="FFFFFF"/>
                </a:solidFill>
                <a:latin typeface="Poppins"/>
                <a:ea typeface="Poppins"/>
                <a:cs typeface="Poppins"/>
                <a:sym typeface="Poppins"/>
              </a:rPr>
              <a:t>🔹 Twitter API – To fetch saved tweets (Requires API key).</a:t>
            </a:r>
          </a:p>
          <a:p>
            <a:pPr algn="l">
              <a:lnSpc>
                <a:spcPts val="3320"/>
              </a:lnSpc>
            </a:pPr>
            <a:r>
              <a:rPr lang="en-US" sz="2371">
                <a:solidFill>
                  <a:srgbClr val="FFFFFF"/>
                </a:solidFill>
                <a:latin typeface="Poppins"/>
                <a:ea typeface="Poppins"/>
                <a:cs typeface="Poppins"/>
                <a:sym typeface="Poppins"/>
              </a:rPr>
              <a:t>🔹 YouTube API – To fetch watched videos &amp; transcripts.</a:t>
            </a:r>
          </a:p>
          <a:p>
            <a:pPr algn="l">
              <a:lnSpc>
                <a:spcPts val="3320"/>
              </a:lnSpc>
            </a:pPr>
            <a:r>
              <a:rPr lang="en-US" sz="2371">
                <a:solidFill>
                  <a:srgbClr val="FFFFFF"/>
                </a:solidFill>
                <a:latin typeface="Poppins"/>
                <a:ea typeface="Poppins"/>
                <a:cs typeface="Poppins"/>
                <a:sym typeface="Poppins"/>
              </a:rPr>
              <a:t>🔹 News &amp; Blog APIs (Optional) – To include articles from RSS feeds.</a:t>
            </a:r>
          </a:p>
          <a:p>
            <a:pPr algn="l">
              <a:lnSpc>
                <a:spcPts val="3320"/>
              </a:lnSpc>
            </a:pPr>
          </a:p>
          <a:p>
            <a:pPr algn="l">
              <a:lnSpc>
                <a:spcPts val="3320"/>
              </a:lnSpc>
            </a:pPr>
            <a:r>
              <a:rPr lang="en-US" sz="2371">
                <a:solidFill>
                  <a:srgbClr val="FFFFFF"/>
                </a:solidFill>
                <a:latin typeface="Poppins"/>
                <a:ea typeface="Poppins"/>
                <a:cs typeface="Poppins"/>
                <a:sym typeface="Poppins"/>
              </a:rPr>
              <a:t>AI &amp; NLP (Summarization, Categorization, Flashcards) – [Open-Source AI Models]</a:t>
            </a:r>
          </a:p>
          <a:p>
            <a:pPr algn="l">
              <a:lnSpc>
                <a:spcPts val="3320"/>
              </a:lnSpc>
            </a:pPr>
            <a:r>
              <a:rPr lang="en-US" sz="2371">
                <a:solidFill>
                  <a:srgbClr val="FFFFFF"/>
                </a:solidFill>
                <a:latin typeface="Poppins"/>
                <a:ea typeface="Poppins"/>
                <a:cs typeface="Poppins"/>
                <a:sym typeface="Poppins"/>
              </a:rPr>
              <a:t>🔹 Text Summarization &amp; Categorization:</a:t>
            </a:r>
          </a:p>
          <a:p>
            <a:pPr algn="l">
              <a:lnSpc>
                <a:spcPts val="3320"/>
              </a:lnSpc>
            </a:pPr>
            <a:r>
              <a:rPr lang="en-US" sz="2371">
                <a:solidFill>
                  <a:srgbClr val="FFFFFF"/>
                </a:solidFill>
                <a:latin typeface="Poppins"/>
                <a:ea typeface="Poppins"/>
                <a:cs typeface="Poppins"/>
                <a:sym typeface="Poppins"/>
              </a:rPr>
              <a:t>✅ OpenAI GPT API (For powerful text-based AI features) (Paid, but free trial available)</a:t>
            </a:r>
          </a:p>
          <a:p>
            <a:pPr algn="l">
              <a:lnSpc>
                <a:spcPts val="3320"/>
              </a:lnSpc>
            </a:pPr>
            <a:r>
              <a:rPr lang="en-US" sz="2371">
                <a:solidFill>
                  <a:srgbClr val="FFFFFF"/>
                </a:solidFill>
                <a:latin typeface="Poppins"/>
                <a:ea typeface="Poppins"/>
                <a:cs typeface="Poppins"/>
                <a:sym typeface="Poppins"/>
              </a:rPr>
              <a:t>✅ BERT / T5 (Free open-source models for on-device processing).</a:t>
            </a:r>
          </a:p>
          <a:p>
            <a:pPr algn="l">
              <a:lnSpc>
                <a:spcPts val="3320"/>
              </a:lnSpc>
            </a:pPr>
            <a:r>
              <a:rPr lang="en-US" sz="2371">
                <a:solidFill>
                  <a:srgbClr val="FFFFFF"/>
                </a:solidFill>
                <a:latin typeface="Poppins"/>
                <a:ea typeface="Poppins"/>
                <a:cs typeface="Poppins"/>
                <a:sym typeface="Poppins"/>
              </a:rPr>
              <a:t>🔹 OCR &amp; Speech-to-Text (For PDFs &amp; Podcasts):</a:t>
            </a:r>
          </a:p>
          <a:p>
            <a:pPr algn="l">
              <a:lnSpc>
                <a:spcPts val="3320"/>
              </a:lnSpc>
            </a:pPr>
            <a:r>
              <a:rPr lang="en-US" sz="2371">
                <a:solidFill>
                  <a:srgbClr val="FFFFFF"/>
                </a:solidFill>
                <a:latin typeface="Poppins"/>
                <a:ea typeface="Poppins"/>
                <a:cs typeface="Poppins"/>
                <a:sym typeface="Poppins"/>
              </a:rPr>
              <a:t>✅ Tesseract OCR (Free text extraction from images/PDFs).</a:t>
            </a:r>
          </a:p>
          <a:p>
            <a:pPr algn="l">
              <a:lnSpc>
                <a:spcPts val="3320"/>
              </a:lnSpc>
              <a:spcBef>
                <a:spcPct val="0"/>
              </a:spcBef>
            </a:pPr>
            <a:r>
              <a:rPr lang="en-US" sz="2371">
                <a:solidFill>
                  <a:srgbClr val="FFFFFF"/>
                </a:solidFill>
                <a:latin typeface="Poppins"/>
                <a:ea typeface="Poppins"/>
                <a:cs typeface="Poppins"/>
                <a:sym typeface="Poppins"/>
              </a:rPr>
              <a:t>✅ OpenAI Whisper (For audio-to-text conversion of podcasts).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5021255">
            <a:off x="-545268" y="5827216"/>
            <a:ext cx="4259304" cy="8050231"/>
          </a:xfrm>
          <a:custGeom>
            <a:avLst/>
            <a:gdLst/>
            <a:ahLst/>
            <a:cxnLst/>
            <a:rect r="r" b="b" t="t" l="l"/>
            <a:pathLst>
              <a:path h="8050231" w="4259304">
                <a:moveTo>
                  <a:pt x="0" y="0"/>
                </a:moveTo>
                <a:lnTo>
                  <a:pt x="4259304" y="0"/>
                </a:lnTo>
                <a:lnTo>
                  <a:pt x="4259304" y="8050231"/>
                </a:lnTo>
                <a:lnTo>
                  <a:pt x="0" y="8050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640021" y="5999454"/>
            <a:ext cx="4259304" cy="8050231"/>
          </a:xfrm>
          <a:custGeom>
            <a:avLst/>
            <a:gdLst/>
            <a:ahLst/>
            <a:cxnLst/>
            <a:rect r="r" b="b" t="t" l="l"/>
            <a:pathLst>
              <a:path h="8050231" w="4259304">
                <a:moveTo>
                  <a:pt x="0" y="0"/>
                </a:moveTo>
                <a:lnTo>
                  <a:pt x="4259304" y="0"/>
                </a:lnTo>
                <a:lnTo>
                  <a:pt x="4259304" y="8050231"/>
                </a:lnTo>
                <a:lnTo>
                  <a:pt x="0" y="8050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057650" y="-119650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037247" y="-3693869"/>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44525" y="2463121"/>
            <a:ext cx="16934149" cy="6514610"/>
          </a:xfrm>
          <a:prstGeom prst="rect">
            <a:avLst/>
          </a:prstGeom>
        </p:spPr>
        <p:txBody>
          <a:bodyPr anchor="t" rtlCol="false" tIns="0" lIns="0" bIns="0" rIns="0">
            <a:spAutoFit/>
          </a:bodyPr>
          <a:lstStyle/>
          <a:p>
            <a:pPr algn="ctr">
              <a:lnSpc>
                <a:spcPts val="3969"/>
              </a:lnSpc>
            </a:pPr>
          </a:p>
          <a:p>
            <a:pPr algn="l">
              <a:lnSpc>
                <a:spcPts val="3969"/>
              </a:lnSpc>
            </a:pPr>
            <a:r>
              <a:rPr lang="en-US" sz="2835">
                <a:solidFill>
                  <a:srgbClr val="FFFFFF"/>
                </a:solidFill>
                <a:latin typeface="Poppins"/>
                <a:ea typeface="Poppins"/>
                <a:cs typeface="Poppins"/>
                <a:sym typeface="Poppins"/>
              </a:rPr>
              <a:t>1️⃣ 🚀 Boosts Learning Efficiency</a:t>
            </a:r>
          </a:p>
          <a:p>
            <a:pPr algn="l" marL="612182" indent="-306091" lvl="1">
              <a:lnSpc>
                <a:spcPts val="3969"/>
              </a:lnSpc>
              <a:buFont typeface="Arial"/>
              <a:buChar char="•"/>
            </a:pPr>
            <a:r>
              <a:rPr lang="en-US" sz="2835">
                <a:solidFill>
                  <a:srgbClr val="FFFFFF"/>
                </a:solidFill>
                <a:latin typeface="Poppins"/>
                <a:ea typeface="Poppins"/>
                <a:cs typeface="Poppins"/>
                <a:sym typeface="Poppins"/>
              </a:rPr>
              <a:t>AI organizes scattered knowledge from multiple platforms.</a:t>
            </a:r>
          </a:p>
          <a:p>
            <a:pPr algn="l" marL="612182" indent="-306091" lvl="1">
              <a:lnSpc>
                <a:spcPts val="3969"/>
              </a:lnSpc>
              <a:buFont typeface="Arial"/>
              <a:buChar char="•"/>
            </a:pPr>
            <a:r>
              <a:rPr lang="en-US" sz="2835">
                <a:solidFill>
                  <a:srgbClr val="FFFFFF"/>
                </a:solidFill>
                <a:latin typeface="Poppins"/>
                <a:ea typeface="Poppins"/>
                <a:cs typeface="Poppins"/>
                <a:sym typeface="Poppins"/>
              </a:rPr>
              <a:t>Saves time by summarizing and categorizing content.</a:t>
            </a:r>
          </a:p>
          <a:p>
            <a:pPr algn="l">
              <a:lnSpc>
                <a:spcPts val="3969"/>
              </a:lnSpc>
            </a:pPr>
            <a:r>
              <a:rPr lang="en-US" sz="2835">
                <a:solidFill>
                  <a:srgbClr val="FFFFFF"/>
                </a:solidFill>
                <a:latin typeface="Poppins"/>
                <a:ea typeface="Poppins"/>
                <a:cs typeface="Poppins"/>
                <a:sym typeface="Poppins"/>
              </a:rPr>
              <a:t>2️⃣ 📚 Personalized &amp; Smart Learning</a:t>
            </a:r>
          </a:p>
          <a:p>
            <a:pPr algn="l" marL="612182" indent="-306091" lvl="1">
              <a:lnSpc>
                <a:spcPts val="3969"/>
              </a:lnSpc>
              <a:buFont typeface="Arial"/>
              <a:buChar char="•"/>
            </a:pPr>
            <a:r>
              <a:rPr lang="en-US" sz="2835">
                <a:solidFill>
                  <a:srgbClr val="FFFFFF"/>
                </a:solidFill>
                <a:latin typeface="Poppins"/>
                <a:ea typeface="Poppins"/>
                <a:cs typeface="Poppins"/>
                <a:sym typeface="Poppins"/>
              </a:rPr>
              <a:t>AI adapts to user interests, recommending the next best content.</a:t>
            </a:r>
          </a:p>
          <a:p>
            <a:pPr algn="l" marL="612182" indent="-306091" lvl="1">
              <a:lnSpc>
                <a:spcPts val="3969"/>
              </a:lnSpc>
              <a:buFont typeface="Arial"/>
              <a:buChar char="•"/>
            </a:pPr>
            <a:r>
              <a:rPr lang="en-US" sz="2835">
                <a:solidFill>
                  <a:srgbClr val="FFFFFF"/>
                </a:solidFill>
                <a:latin typeface="Poppins"/>
                <a:ea typeface="Poppins"/>
                <a:cs typeface="Poppins"/>
                <a:sym typeface="Poppins"/>
              </a:rPr>
              <a:t>Interactive learning with AI-generated flashcards &amp; quizzes.</a:t>
            </a:r>
          </a:p>
          <a:p>
            <a:pPr algn="l">
              <a:lnSpc>
                <a:spcPts val="3969"/>
              </a:lnSpc>
            </a:pPr>
            <a:r>
              <a:rPr lang="en-US" sz="2835">
                <a:solidFill>
                  <a:srgbClr val="FFFFFF"/>
                </a:solidFill>
                <a:latin typeface="Poppins"/>
                <a:ea typeface="Poppins"/>
                <a:cs typeface="Poppins"/>
                <a:sym typeface="Poppins"/>
              </a:rPr>
              <a:t>3️⃣ 🎯 Increased Knowledge Retention</a:t>
            </a:r>
          </a:p>
          <a:p>
            <a:pPr algn="l" marL="612182" indent="-306091" lvl="1">
              <a:lnSpc>
                <a:spcPts val="3969"/>
              </a:lnSpc>
              <a:buFont typeface="Arial"/>
              <a:buChar char="•"/>
            </a:pPr>
            <a:r>
              <a:rPr lang="en-US" sz="2835">
                <a:solidFill>
                  <a:srgbClr val="FFFFFF"/>
                </a:solidFill>
                <a:latin typeface="Poppins"/>
                <a:ea typeface="Poppins"/>
                <a:cs typeface="Poppins"/>
                <a:sym typeface="Poppins"/>
              </a:rPr>
              <a:t>Users recall key points easily with AI-powered summaries.</a:t>
            </a:r>
          </a:p>
          <a:p>
            <a:pPr algn="l" marL="612182" indent="-306091" lvl="1">
              <a:lnSpc>
                <a:spcPts val="3969"/>
              </a:lnSpc>
              <a:buFont typeface="Arial"/>
              <a:buChar char="•"/>
            </a:pPr>
            <a:r>
              <a:rPr lang="en-US" sz="2835">
                <a:solidFill>
                  <a:srgbClr val="FFFFFF"/>
                </a:solidFill>
                <a:latin typeface="Poppins"/>
                <a:ea typeface="Poppins"/>
                <a:cs typeface="Poppins"/>
                <a:sym typeface="Poppins"/>
              </a:rPr>
              <a:t>Speech-to-text &amp; podcast summarization improve accessibility.</a:t>
            </a:r>
          </a:p>
          <a:p>
            <a:pPr algn="l">
              <a:lnSpc>
                <a:spcPts val="3969"/>
              </a:lnSpc>
            </a:pPr>
            <a:r>
              <a:rPr lang="en-US" sz="2835">
                <a:solidFill>
                  <a:srgbClr val="FFFFFF"/>
                </a:solidFill>
                <a:latin typeface="Poppins"/>
                <a:ea typeface="Poppins"/>
                <a:cs typeface="Poppins"/>
                <a:sym typeface="Poppins"/>
              </a:rPr>
              <a:t>4️⃣ 🌱 Democratizes Learning</a:t>
            </a:r>
          </a:p>
          <a:p>
            <a:pPr algn="l" marL="612182" indent="-306091" lvl="1">
              <a:lnSpc>
                <a:spcPts val="3969"/>
              </a:lnSpc>
              <a:buFont typeface="Arial"/>
              <a:buChar char="•"/>
            </a:pPr>
            <a:r>
              <a:rPr lang="en-US" sz="2835">
                <a:solidFill>
                  <a:srgbClr val="FFFFFF"/>
                </a:solidFill>
                <a:latin typeface="Poppins"/>
                <a:ea typeface="Poppins"/>
                <a:cs typeface="Poppins"/>
                <a:sym typeface="Poppins"/>
              </a:rPr>
              <a:t>Open access to structured knowledge from different sources.</a:t>
            </a:r>
          </a:p>
          <a:p>
            <a:pPr algn="l" marL="612182" indent="-306091" lvl="1">
              <a:lnSpc>
                <a:spcPts val="3969"/>
              </a:lnSpc>
              <a:buFont typeface="Arial"/>
              <a:buChar char="•"/>
            </a:pPr>
            <a:r>
              <a:rPr lang="en-US" sz="2835">
                <a:solidFill>
                  <a:srgbClr val="FFFFFF"/>
                </a:solidFill>
                <a:latin typeface="Poppins"/>
                <a:ea typeface="Poppins"/>
                <a:cs typeface="Poppins"/>
                <a:sym typeface="Poppins"/>
              </a:rPr>
              <a:t>Helps students, professionals &amp; self-learners stay organized.</a:t>
            </a:r>
          </a:p>
        </p:txBody>
      </p:sp>
      <p:sp>
        <p:nvSpPr>
          <p:cNvPr name="TextBox 7" id="7"/>
          <p:cNvSpPr txBox="true"/>
          <p:nvPr/>
        </p:nvSpPr>
        <p:spPr>
          <a:xfrm rot="0">
            <a:off x="596247" y="230431"/>
            <a:ext cx="17173427" cy="3001191"/>
          </a:xfrm>
          <a:prstGeom prst="rect">
            <a:avLst/>
          </a:prstGeom>
        </p:spPr>
        <p:txBody>
          <a:bodyPr anchor="t" rtlCol="false" tIns="0" lIns="0" bIns="0" rIns="0">
            <a:spAutoFit/>
          </a:bodyPr>
          <a:lstStyle/>
          <a:p>
            <a:pPr algn="ctr">
              <a:lnSpc>
                <a:spcPts val="11000"/>
              </a:lnSpc>
              <a:spcBef>
                <a:spcPct val="0"/>
              </a:spcBef>
            </a:pPr>
            <a:r>
              <a:rPr lang="en-US" sz="9734">
                <a:solidFill>
                  <a:srgbClr val="FFFFFF"/>
                </a:solidFill>
                <a:latin typeface="Impact"/>
                <a:ea typeface="Impact"/>
                <a:cs typeface="Impact"/>
                <a:sym typeface="Impact"/>
              </a:rPr>
              <a:t>IMPACT OF OUR AI-POWERED LEARNING APP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A0E93"/>
        </a:solidFill>
      </p:bgPr>
    </p:bg>
    <p:spTree>
      <p:nvGrpSpPr>
        <p:cNvPr id="1" name=""/>
        <p:cNvGrpSpPr/>
        <p:nvPr/>
      </p:nvGrpSpPr>
      <p:grpSpPr>
        <a:xfrm>
          <a:off x="0" y="0"/>
          <a:ext cx="0" cy="0"/>
          <a:chOff x="0" y="0"/>
          <a:chExt cx="0" cy="0"/>
        </a:xfrm>
      </p:grpSpPr>
      <p:sp>
        <p:nvSpPr>
          <p:cNvPr name="Freeform 2" id="2"/>
          <p:cNvSpPr/>
          <p:nvPr/>
        </p:nvSpPr>
        <p:spPr>
          <a:xfrm flipH="false" flipV="false" rot="0">
            <a:off x="-4004618" y="5473935"/>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80922" y="-3460452"/>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28314" y="1748293"/>
            <a:ext cx="13431372" cy="8091427"/>
          </a:xfrm>
          <a:prstGeom prst="rect">
            <a:avLst/>
          </a:prstGeom>
        </p:spPr>
        <p:txBody>
          <a:bodyPr anchor="t" rtlCol="false" tIns="0" lIns="0" bIns="0" rIns="0">
            <a:spAutoFit/>
          </a:bodyPr>
          <a:lstStyle/>
          <a:p>
            <a:pPr algn="ctr">
              <a:lnSpc>
                <a:spcPts val="3356"/>
              </a:lnSpc>
            </a:pPr>
          </a:p>
          <a:p>
            <a:pPr algn="ctr">
              <a:lnSpc>
                <a:spcPts val="3356"/>
              </a:lnSpc>
            </a:pPr>
            <a:r>
              <a:rPr lang="en-US" sz="2970">
                <a:solidFill>
                  <a:srgbClr val="FFFFFF"/>
                </a:solidFill>
                <a:latin typeface="Poppins"/>
                <a:ea typeface="Poppins"/>
                <a:cs typeface="Poppins"/>
                <a:sym typeface="Poppins"/>
              </a:rPr>
              <a:t> Our </a:t>
            </a:r>
            <a:r>
              <a:rPr lang="en-US" sz="2970">
                <a:solidFill>
                  <a:srgbClr val="FFFFFF"/>
                </a:solidFill>
                <a:latin typeface="Poppins"/>
                <a:ea typeface="Poppins"/>
                <a:cs typeface="Poppins"/>
                <a:sym typeface="Poppins"/>
              </a:rPr>
              <a:t>AI-powered learning app bridges the gap between content consumption and structured learning. By leveraging AI for content aggregation, summarization, and personalized learning, it transforms scattered information into a well-organized, interactive, and efficient learning experience.</a:t>
            </a:r>
          </a:p>
          <a:p>
            <a:pPr algn="ctr">
              <a:lnSpc>
                <a:spcPts val="3356"/>
              </a:lnSpc>
            </a:pPr>
          </a:p>
          <a:p>
            <a:pPr algn="l">
              <a:lnSpc>
                <a:spcPts val="3356"/>
              </a:lnSpc>
            </a:pPr>
            <a:r>
              <a:rPr lang="en-US" sz="2970">
                <a:solidFill>
                  <a:srgbClr val="FFFFFF"/>
                </a:solidFill>
                <a:latin typeface="Poppins"/>
                <a:ea typeface="Poppins"/>
                <a:cs typeface="Poppins"/>
                <a:sym typeface="Poppins"/>
              </a:rPr>
              <a:t>🚀 Key Takeaways:</a:t>
            </a:r>
          </a:p>
          <a:p>
            <a:pPr algn="l">
              <a:lnSpc>
                <a:spcPts val="3356"/>
              </a:lnSpc>
            </a:pPr>
            <a:r>
              <a:rPr lang="en-US" sz="2970">
                <a:solidFill>
                  <a:srgbClr val="FFFFFF"/>
                </a:solidFill>
                <a:latin typeface="Poppins"/>
                <a:ea typeface="Poppins"/>
                <a:cs typeface="Poppins"/>
                <a:sym typeface="Poppins"/>
              </a:rPr>
              <a:t>✅ Saves time by automatically organizing saved content from multiple platforms.</a:t>
            </a:r>
          </a:p>
          <a:p>
            <a:pPr algn="l">
              <a:lnSpc>
                <a:spcPts val="3356"/>
              </a:lnSpc>
            </a:pPr>
            <a:r>
              <a:rPr lang="en-US" sz="2970">
                <a:solidFill>
                  <a:srgbClr val="FFFFFF"/>
                </a:solidFill>
                <a:latin typeface="Poppins"/>
                <a:ea typeface="Poppins"/>
                <a:cs typeface="Poppins"/>
                <a:sym typeface="Poppins"/>
              </a:rPr>
              <a:t>✅ Enhances learning efficiency with AI-powered summaries, flashcards, and quizzes.</a:t>
            </a:r>
          </a:p>
          <a:p>
            <a:pPr algn="l">
              <a:lnSpc>
                <a:spcPts val="3356"/>
              </a:lnSpc>
            </a:pPr>
            <a:r>
              <a:rPr lang="en-US" sz="2970">
                <a:solidFill>
                  <a:srgbClr val="FFFFFF"/>
                </a:solidFill>
                <a:latin typeface="Poppins"/>
                <a:ea typeface="Poppins"/>
                <a:cs typeface="Poppins"/>
                <a:sym typeface="Poppins"/>
              </a:rPr>
              <a:t>✅ Personalized recommendations help users progress faster.</a:t>
            </a:r>
          </a:p>
          <a:p>
            <a:pPr algn="l">
              <a:lnSpc>
                <a:spcPts val="3356"/>
              </a:lnSpc>
            </a:pPr>
            <a:r>
              <a:rPr lang="en-US" sz="2970">
                <a:solidFill>
                  <a:srgbClr val="FFFFFF"/>
                </a:solidFill>
                <a:latin typeface="Poppins"/>
                <a:ea typeface="Poppins"/>
                <a:cs typeface="Poppins"/>
                <a:sym typeface="Poppins"/>
              </a:rPr>
              <a:t>✅ Future expansion can include more integrations (Reddit, PDFs, Podcasts).</a:t>
            </a:r>
          </a:p>
          <a:p>
            <a:pPr algn="ctr">
              <a:lnSpc>
                <a:spcPts val="3356"/>
              </a:lnSpc>
            </a:pPr>
          </a:p>
          <a:p>
            <a:pPr algn="ctr">
              <a:lnSpc>
                <a:spcPts val="3356"/>
              </a:lnSpc>
              <a:spcBef>
                <a:spcPct val="0"/>
              </a:spcBef>
            </a:pPr>
            <a:r>
              <a:rPr lang="en-US" sz="2970">
                <a:solidFill>
                  <a:srgbClr val="FFFFFF"/>
                </a:solidFill>
                <a:latin typeface="Poppins"/>
                <a:ea typeface="Poppins"/>
                <a:cs typeface="Poppins"/>
                <a:sym typeface="Poppins"/>
              </a:rPr>
              <a:t>This app has the potential to become a go-to AI-powered learning companion, making knowledge more structured, accessible, and engaging.</a:t>
            </a:r>
          </a:p>
        </p:txBody>
      </p:sp>
      <p:sp>
        <p:nvSpPr>
          <p:cNvPr name="TextBox 5" id="5"/>
          <p:cNvSpPr txBox="true"/>
          <p:nvPr/>
        </p:nvSpPr>
        <p:spPr>
          <a:xfrm rot="0">
            <a:off x="6487835" y="463848"/>
            <a:ext cx="5312331" cy="1610541"/>
          </a:xfrm>
          <a:prstGeom prst="rect">
            <a:avLst/>
          </a:prstGeom>
        </p:spPr>
        <p:txBody>
          <a:bodyPr anchor="t" rtlCol="false" tIns="0" lIns="0" bIns="0" rIns="0">
            <a:spAutoFit/>
          </a:bodyPr>
          <a:lstStyle/>
          <a:p>
            <a:pPr algn="ctr">
              <a:lnSpc>
                <a:spcPts val="11000"/>
              </a:lnSpc>
              <a:spcBef>
                <a:spcPct val="0"/>
              </a:spcBef>
            </a:pPr>
            <a:r>
              <a:rPr lang="en-US" sz="9734">
                <a:solidFill>
                  <a:srgbClr val="FFFFFF"/>
                </a:solidFill>
                <a:latin typeface="Impact"/>
                <a:ea typeface="Impact"/>
                <a:cs typeface="Impact"/>
                <a:sym typeface="Impact"/>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DAGfiZl9TdA</dc:identifier>
  <dcterms:modified xsi:type="dcterms:W3CDTF">2011-08-01T06:04:30Z</dcterms:modified>
  <cp:revision>1</cp:revision>
  <dc:title>Black and White Modern Tech Company Presentation</dc:title>
</cp:coreProperties>
</file>