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E367-1468-7EE5-2CC3-A5C565474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6CD35-3974-C7AD-9FD5-7284C72BE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62AF-9FB0-12CF-7779-13F18BC0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392B-7B35-19C6-6277-D473B7E5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4974C-8E66-2F40-80B4-26CF64A8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1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5E99-F45D-677E-0FAA-A22E5F37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E2698-5768-794A-80CC-C75EFB436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8779-9963-7652-58A2-999D6D02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C23A4-E19C-3A2F-4FFC-DA68850A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C55B-CC91-6B55-1ABF-0971A7F6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3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6AE16-F775-6E0D-3FDF-5AAE2654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56DF-E7EB-B5CB-78E1-B39DA8E8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2C6D-4290-D922-A30C-6D618BB4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F3DC-93BF-3541-97A3-782D2507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7EC8-1F04-00FE-0D89-620FC1D3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0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419B-4FC6-AA40-9DAD-B66D6375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2135-2510-9601-1B7C-21976FCB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769F-0326-6D2F-374F-F306791C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C1452-5149-2B7E-93A8-65B510EC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3E09-3678-FE50-BE03-E6E36FC7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4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A683-EAF9-1D5B-BCB9-22DB602C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55E0-974E-EC88-782B-15A45A01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160D-A21F-CE9B-4D74-00638136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0E3E-80F4-3287-CFE1-EFC6AB12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4788-06E0-B29A-C7C6-2B5639F9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0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9EB3-D48C-9E54-8CCC-E10A9723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467C-0391-8016-4142-4303EE861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6D29-F6CA-DB6A-8F2C-3423B34B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3932-2F3D-CCC0-2D02-473107B5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A27C0-F77E-AB65-5BDA-1D3FFF2C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04B98-E4C4-90AD-E1ED-69379633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2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F489-5675-C286-4951-5261E271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47C5-1D68-FC25-BD59-CA35D01A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F69BF-6F57-0EB5-9514-3A134E921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E7A5E-4AE1-1677-F293-6C4FD027B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258BE-F85A-858D-2CA0-D1F89D3B6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B8FDF-EE68-87E9-C359-9F3567C9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6B6AA-04A1-23C2-6A5B-9C86E3CF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E9D0F-65EA-65F7-3FCA-BBAFD94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2C68-70F4-B097-7BD1-43317585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D278-44EF-A767-669B-C631DF1A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E4A18-D261-2CFF-C540-9E7B2DCB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ABD1-DD3E-08EE-CC8A-FFE74003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6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1F112-0CD8-3587-D5E4-170F705D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89353-ECDD-3EB9-2122-2150C7C5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BDD9-5525-7AD8-A8A2-C65DE11C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4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4521-C954-A2CB-6614-8A3951C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B4F0-A3F9-B774-F433-A72F0D80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C6A1C-2822-2D00-918E-8BC58C287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B1C84-4F5F-F297-6FB1-3579C549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0B494-E6E3-F4B3-1F84-B5C3C19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3E0D3-EF26-6097-94DD-FD4EB106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1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E8C2-E1EF-6D62-902D-6C5C46FF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685DE-70DB-F812-8943-706CBD291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21A6B-CC91-8C37-BC4B-C776764E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8D2A-D105-73FD-75B8-21236A4B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F3222-E1B6-1C86-D2AB-25727865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B531-558F-2930-C60B-C8E6C57B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1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DB561-90A8-9C31-B879-98579300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ED38-0FDC-85E4-9AAA-C7B58803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6F4A-029F-7BBA-63AC-51BF835E3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4EE4E-50F5-42AF-A84D-84A95DB409A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1F7D-60FF-8F38-E153-404DF78C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4592-91B4-C30E-20CF-E1201E476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24A03-EB66-438A-9F75-5B992B23B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94BE2-286E-DB07-8E56-9F83B73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0" i="0" kern="1200">
                <a:solidFill>
                  <a:schemeClr val="tx2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Impact Analysis of 5G Launch on Revenue and Key Performance Indicators</a:t>
            </a:r>
            <a:endParaRPr lang="en-US" sz="48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53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EA3575-91A3-4367-A7BF-F165B905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2B86D-3E0C-D55A-FB16-C6E87DFC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3829483"/>
            <a:ext cx="4591862" cy="1910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Impact on Revenue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9AE5F0F-07AC-F331-AC13-307A7A7E4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97" y="327351"/>
            <a:ext cx="9887667" cy="26425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465" y="0"/>
            <a:ext cx="826009" cy="329728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7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AB89B-134B-AB56-AAFD-782D0404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Underperforming KPIs after 5G Launch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2A55E-BD46-FCC6-16E6-1A06F778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4857"/>
            <a:ext cx="5181600" cy="61398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74245C-A51C-68F9-67D8-6B666EDB0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22674"/>
            <a:ext cx="5181600" cy="638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78EDFB-D701-1E30-4C9C-836EDAE864EC}"/>
              </a:ext>
            </a:extLst>
          </p:cNvPr>
          <p:cNvSpPr txBox="1"/>
          <p:nvPr/>
        </p:nvSpPr>
        <p:spPr>
          <a:xfrm>
            <a:off x="2045241" y="3523267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Total Active Users (TAU)</a:t>
            </a:r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5106A-F332-7E51-AE21-F2B4D0218594}"/>
              </a:ext>
            </a:extLst>
          </p:cNvPr>
          <p:cNvSpPr txBox="1"/>
          <p:nvPr/>
        </p:nvSpPr>
        <p:spPr>
          <a:xfrm>
            <a:off x="6897721" y="354075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Total Unsubscribe Users (</a:t>
            </a:r>
            <a:r>
              <a:rPr lang="en-IN" kern="120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TUsU</a:t>
            </a:r>
            <a:r>
              <a:rPr lang="en-IN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98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A6669-6114-4347-B834-04CB0AB8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Revenue Performance by Plans 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B8EBA1BA-342A-9623-D512-F5573E44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0" y="2519082"/>
            <a:ext cx="2627978" cy="2276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7B756-86B6-A543-8CAA-08DF5AB260B5}"/>
              </a:ext>
            </a:extLst>
          </p:cNvPr>
          <p:cNvSpPr txBox="1"/>
          <p:nvPr/>
        </p:nvSpPr>
        <p:spPr>
          <a:xfrm>
            <a:off x="335578" y="2145388"/>
            <a:ext cx="1637068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5G</a:t>
            </a:r>
            <a:endParaRPr lang="en-IN"/>
          </a:p>
        </p:txBody>
      </p:sp>
      <p:pic>
        <p:nvPicPr>
          <p:cNvPr id="14" name="Content Placeholder 13" descr="A screenshot of a graph&#10;&#10;Description automatically generated">
            <a:extLst>
              <a:ext uri="{FF2B5EF4-FFF2-40B4-BE49-F238E27FC236}">
                <a16:creationId xmlns:a16="http://schemas.microsoft.com/office/drawing/2014/main" id="{5D793BC6-4FE4-000F-E7B2-839B58A6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02" y="2519082"/>
            <a:ext cx="2841163" cy="2143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D70C41-A500-609B-3B2F-F1C12A08F930}"/>
              </a:ext>
            </a:extLst>
          </p:cNvPr>
          <p:cNvSpPr txBox="1"/>
          <p:nvPr/>
        </p:nvSpPr>
        <p:spPr>
          <a:xfrm>
            <a:off x="3629505" y="2138718"/>
            <a:ext cx="1637068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5G</a:t>
            </a:r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EDD5C7-21A1-26F1-64E4-2A98926780D4}"/>
              </a:ext>
            </a:extLst>
          </p:cNvPr>
          <p:cNvSpPr txBox="1"/>
          <p:nvPr/>
        </p:nvSpPr>
        <p:spPr>
          <a:xfrm>
            <a:off x="349620" y="4954512"/>
            <a:ext cx="1999112" cy="18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86" kern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 Plans Performing Well:                                                             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86" kern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P1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86" kern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P11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86" kern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P2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86" kern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P3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B9F40-0556-10A3-37D0-C818CF2B49E8}"/>
              </a:ext>
            </a:extLst>
          </p:cNvPr>
          <p:cNvSpPr txBox="1"/>
          <p:nvPr/>
        </p:nvSpPr>
        <p:spPr>
          <a:xfrm>
            <a:off x="3326490" y="4994891"/>
            <a:ext cx="2243098" cy="12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86" kern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Plans Not Performing Well: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86" kern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P7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86" kern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P13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CD993166-AB39-D389-C9EF-42019FF1B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59" y="2471946"/>
            <a:ext cx="427732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3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21674-4D8F-69CD-68C9-AC7F5671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kern="1200">
                <a:solidFill>
                  <a:schemeClr val="tx2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Plans Affected Largely by 5G Launch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B00AC9-58A4-E0AE-C4C1-DB84D67C4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14" y="2543633"/>
            <a:ext cx="3732005" cy="328316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E9C19-65F6-A3CD-7761-BC3CC6D4BB8E}"/>
              </a:ext>
            </a:extLst>
          </p:cNvPr>
          <p:cNvSpPr>
            <a:spLocks/>
          </p:cNvSpPr>
          <p:nvPr/>
        </p:nvSpPr>
        <p:spPr>
          <a:xfrm>
            <a:off x="2237206" y="2992638"/>
            <a:ext cx="3430915" cy="802255"/>
          </a:xfrm>
          <a:prstGeom prst="rect">
            <a:avLst/>
          </a:prstGeom>
        </p:spPr>
        <p:txBody>
          <a:bodyPr/>
          <a:lstStyle/>
          <a:p>
            <a:pPr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66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 Plans Affected:</a:t>
            </a:r>
          </a:p>
          <a:p>
            <a:pPr marL="646367" lvl="1" indent="-248603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66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P7</a:t>
            </a:r>
          </a:p>
          <a:p>
            <a:pPr>
              <a:spcAft>
                <a:spcPts val="600"/>
              </a:spcAft>
            </a:pP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1E134-F33C-C931-2310-D70424184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31" y="4300858"/>
            <a:ext cx="2557907" cy="565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E58D7-F91F-B66D-BA7C-80571F7F8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80" y="5543806"/>
            <a:ext cx="3842794" cy="565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C0BDF2-6E6C-C3B8-C748-2048FE992567}"/>
              </a:ext>
            </a:extLst>
          </p:cNvPr>
          <p:cNvSpPr txBox="1"/>
          <p:nvPr/>
        </p:nvSpPr>
        <p:spPr>
          <a:xfrm>
            <a:off x="1606480" y="5221560"/>
            <a:ext cx="1843857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5G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6802E-50AE-2D04-CB60-66CB18FF590C}"/>
              </a:ext>
            </a:extLst>
          </p:cNvPr>
          <p:cNvSpPr txBox="1"/>
          <p:nvPr/>
        </p:nvSpPr>
        <p:spPr>
          <a:xfrm>
            <a:off x="1684019" y="3972250"/>
            <a:ext cx="1843857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5G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0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A6669-6114-4347-B834-04CB0AB8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1036674"/>
            <a:ext cx="929285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Discontinued Plans after 5G Launch</a:t>
            </a:r>
            <a:endParaRPr lang="en-US" sz="32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B8EBA1BA-342A-9623-D512-F5573E44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69" y="2986081"/>
            <a:ext cx="2047395" cy="1773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7B756-86B6-A543-8CAA-08DF5AB260B5}"/>
              </a:ext>
            </a:extLst>
          </p:cNvPr>
          <p:cNvSpPr txBox="1"/>
          <p:nvPr/>
        </p:nvSpPr>
        <p:spPr>
          <a:xfrm>
            <a:off x="3268968" y="2773386"/>
            <a:ext cx="1275401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5G</a:t>
            </a:r>
            <a:endParaRPr lang="en-IN"/>
          </a:p>
        </p:txBody>
      </p:sp>
      <p:pic>
        <p:nvPicPr>
          <p:cNvPr id="14" name="Content Placeholder 13" descr="A screenshot of a graph&#10;&#10;Description automatically generated">
            <a:extLst>
              <a:ext uri="{FF2B5EF4-FFF2-40B4-BE49-F238E27FC236}">
                <a16:creationId xmlns:a16="http://schemas.microsoft.com/office/drawing/2014/main" id="{5D793BC6-4FE4-000F-E7B2-839B58A6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7" y="2986081"/>
            <a:ext cx="2213482" cy="16697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D70C41-A500-609B-3B2F-F1C12A08F930}"/>
              </a:ext>
            </a:extLst>
          </p:cNvPr>
          <p:cNvSpPr txBox="1"/>
          <p:nvPr/>
        </p:nvSpPr>
        <p:spPr>
          <a:xfrm>
            <a:off x="6690476" y="2716620"/>
            <a:ext cx="1275401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5G</a:t>
            </a:r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EDD5C7-21A1-26F1-64E4-2A98926780D4}"/>
              </a:ext>
            </a:extLst>
          </p:cNvPr>
          <p:cNvSpPr txBox="1"/>
          <p:nvPr/>
        </p:nvSpPr>
        <p:spPr>
          <a:xfrm>
            <a:off x="3268968" y="4876571"/>
            <a:ext cx="1404167" cy="9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80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 Discontinued Plans:</a:t>
            </a:r>
          </a:p>
          <a:p>
            <a:pPr marL="445770" lvl="1" indent="-171450"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80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P8</a:t>
            </a:r>
          </a:p>
          <a:p>
            <a:pPr marL="445770" lvl="1" indent="-171450"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80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P9</a:t>
            </a:r>
          </a:p>
          <a:p>
            <a:pPr marL="445770" lvl="1" indent="-171450"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80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P10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73854-BD52-6D7D-B18F-8A381D8D0B1E}"/>
              </a:ext>
            </a:extLst>
          </p:cNvPr>
          <p:cNvSpPr txBox="1"/>
          <p:nvPr/>
        </p:nvSpPr>
        <p:spPr>
          <a:xfrm>
            <a:off x="5721662" y="4876571"/>
            <a:ext cx="3317268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80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 New Plans introduced in place of P8,P9 and P10</a:t>
            </a:r>
          </a:p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80" kern="1200">
              <a:solidFill>
                <a:srgbClr val="0D0D0D"/>
              </a:solidFill>
              <a:highlight>
                <a:srgbClr val="FFFFFF"/>
              </a:highlight>
              <a:latin typeface="Söhne"/>
              <a:ea typeface="+mn-ea"/>
              <a:cs typeface="+mn-cs"/>
            </a:endParaRPr>
          </a:p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80" kern="120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+mn-ea"/>
                <a:cs typeface="+mn-cs"/>
              </a:rPr>
              <a:t> New Plans: P11, P12, P13</a:t>
            </a:r>
          </a:p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80" kern="1200">
              <a:solidFill>
                <a:srgbClr val="0D0D0D"/>
              </a:solidFill>
              <a:highlight>
                <a:srgbClr val="FFFFFF"/>
              </a:highlight>
              <a:latin typeface="Söhne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6894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hand writing on a green board&#10;&#10;Description automatically generated">
            <a:extLst>
              <a:ext uri="{FF2B5EF4-FFF2-40B4-BE49-F238E27FC236}">
                <a16:creationId xmlns:a16="http://schemas.microsoft.com/office/drawing/2014/main" id="{F598725B-604A-7BD5-ECA1-4E9857D29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6" r="-1" b="4922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Helvetica Neue Medium</vt:lpstr>
      <vt:lpstr>Söhne</vt:lpstr>
      <vt:lpstr>Office Theme</vt:lpstr>
      <vt:lpstr>Impact Analysis of 5G Launch on Revenue and Key Performance Indicators</vt:lpstr>
      <vt:lpstr>Impact on Revenue</vt:lpstr>
      <vt:lpstr>Underperforming KPIs after 5G Launch</vt:lpstr>
      <vt:lpstr>Revenue Performance by Plans </vt:lpstr>
      <vt:lpstr>Plans Affected Largely by 5G Launch</vt:lpstr>
      <vt:lpstr>Discontinued Plans after 5G Launch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Analysis of 5G Launch on Revenue and Key Performance Indicators</dc:title>
  <dc:creator>Aashish Beniwal</dc:creator>
  <cp:lastModifiedBy>Aashish Beniwal</cp:lastModifiedBy>
  <cp:revision>1</cp:revision>
  <dcterms:created xsi:type="dcterms:W3CDTF">2024-04-28T07:27:20Z</dcterms:created>
  <dcterms:modified xsi:type="dcterms:W3CDTF">2024-04-28T08:03:39Z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2024-04-28T07:34:59Z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7d11ade1-99e5-4b9a-93df-293a4144debf</vt:lpwstr>
  </property>
  <property fmtid="{D5CDD505-2E9C-101B-9397-08002B2CF9AE}" pid="7" name="MSIP_Label_defa4170-0d19-0005-0004-bc88714345d2_ActionId">
    <vt:lpwstr>02e8b46f-c84a-468a-89c8-c61e7fef49af</vt:lpwstr>
  </property>
  <property fmtid="{D5CDD505-2E9C-101B-9397-08002B2CF9AE}" pid="8" name="MSIP_Label_defa4170-0d19-0005-0004-bc88714345d2_ContentBits">
    <vt:lpwstr>0</vt:lpwstr>
  </property>
</Properties>
</file>