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8" r:id="rId5"/>
    <p:sldId id="265" r:id="rId6"/>
    <p:sldId id="273" r:id="rId7"/>
    <p:sldId id="257" r:id="rId8"/>
    <p:sldId id="266" r:id="rId9"/>
    <p:sldId id="259" r:id="rId10"/>
    <p:sldId id="260" r:id="rId11"/>
    <p:sldId id="261" r:id="rId12"/>
    <p:sldId id="269" r:id="rId13"/>
    <p:sldId id="270" r:id="rId14"/>
    <p:sldId id="271" r:id="rId15"/>
    <p:sldId id="262" r:id="rId16"/>
    <p:sldId id="263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75E-F2FE-4BF0-A056-D8CFAE82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F22E-DA17-4855-B494-5969B315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16DD-01F8-4067-AC21-281077C8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9B51-9921-441D-97E6-EF8EE62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A8F-4BFB-4523-AD9D-2467F7A7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7E7B-973D-4B85-BA5D-12305F09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597A-0998-443D-A3D4-B2A98A12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96F2-368D-4F2D-AB2A-6FB032CA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6D3C-C156-44EF-91DB-F1337CFD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2683-03C1-42AC-8A50-14CE0B91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1708F-0D5B-4EDA-AA04-DB3B618C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1E18-8A1F-4E37-84A0-E2360DF4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CBB6A-E29D-46BE-92CA-0B44690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7612-941C-4BDE-A3A1-D07A45C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40D5-FD85-4ACB-B428-8B928DF4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C00E-A7EF-4CC5-9528-4D74B114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5332-674E-4488-875C-FC147DDF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BD39-E73A-4835-B425-A3A7574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95A9-3A50-44CA-9954-CC798999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A393-821B-46D7-9E35-50C0934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23A7-0820-482C-BE84-93EEEDE9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61A9-48F1-48D3-A2D9-9865B3AF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90F9-DC5C-4404-B9CB-2F4F5EE0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F2AC-2863-49B7-9849-C8A664FE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376-C992-4A8D-9B4C-3CA9BF6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A5FF-14EC-4A88-99E8-8A6E4AC5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32CC-3CE7-4419-9397-B8423B72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CBF0B-BCFF-4CA3-AB3F-4C89C3BA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A5AB-1930-47C6-AE05-2B454087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3393-E434-415D-BA9A-C72BF9BC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9207-1D7B-4335-896B-A26C105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5822-662C-4A07-992D-B095B15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6BA-8938-4E36-B147-E60655B2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68C5-FA80-4920-AE3B-1B4B21999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40EA0-98FF-4A01-A0E5-4BF159039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24BD4-6808-415C-AD59-2922644D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2F272-DE47-4FED-8FB9-9BE3D975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8872-C5A5-4617-97B6-8A8A72E4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7914F-712F-4B87-BEAB-58F01831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16E9-D94D-486C-841C-1E77BA3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57CE5-0F05-4D1C-A296-1A98910D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39CB-82F4-4D3E-AD65-800CE252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8648-F95B-471F-AA8F-FF135711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053C7-EE9D-4D84-99A7-7FDCB7F5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6F4A-8340-4FAB-AC4C-4A54029B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DEA8-B316-4470-B498-1160EEE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2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D002-C217-4BA9-89B8-A836441D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56F7-14B3-41F8-9E53-C2FAE6FB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5AF3E-8B18-4E4B-891B-AD351CE1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882DC-B2D5-4BB7-B116-6DF91483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204DD-9D96-41AB-B70A-8D23F4AE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99C9A-EB9A-4C67-954C-9D854CBD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1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0BF8-7CE2-4912-B87B-4FED5787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ED2E0-AB5A-4D6C-A83B-0A8E94EF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DA28-03D0-4D41-B60F-50DDC201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5D5B-F643-4BBB-AFB1-13316258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D62E8-5361-43A5-A225-AEBC34A3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6CA8-57C2-47E6-88F2-D7664CA2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8F88B-61CC-4CCE-8D68-4685C60B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D1A0-53C3-4678-90C3-ED51B22C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E496-5780-465C-AFF8-88A5A4E1F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CF6-DDD6-4A0B-89DB-DEA8805A662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C0D5-A4E6-4B00-864C-DB6A30B0E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089D-11BA-4E2E-824E-FDBEDBC4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A23B-4E30-40AF-887C-4FE42360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8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20710-6D94-48D8-8FB2-7BE555D0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A6A7A-9C18-46C3-A7AD-C426CF08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represent clusters using trees</a:t>
            </a:r>
          </a:p>
          <a:p>
            <a:r>
              <a:rPr lang="en-US" dirty="0"/>
              <a:t>Trees called dendrograms  -</a:t>
            </a:r>
          </a:p>
          <a:p>
            <a:pPr lvl="1"/>
            <a:r>
              <a:rPr lang="en-US" dirty="0"/>
              <a:t> which are defined in terms of a distance measure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37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0C2F-2120-462A-99C7-301CEC1D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Linkage function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360C-CE70-42EA-BFB3-10241CAD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of hierarchical clustering, the distance between two sub-clusters needs to be computed. </a:t>
            </a:r>
          </a:p>
          <a:p>
            <a:r>
              <a:rPr lang="en-US" dirty="0"/>
              <a:t>The different types of linkages describe the different approaches to measure the distance between two sub-clusters of data points</a:t>
            </a:r>
          </a:p>
          <a:p>
            <a:r>
              <a:rPr lang="en-US" dirty="0"/>
              <a:t>linkage function L : 2</a:t>
            </a:r>
            <a:r>
              <a:rPr lang="en-US" baseline="30000" dirty="0"/>
              <a:t>X</a:t>
            </a:r>
            <a:r>
              <a:rPr lang="en-US" dirty="0"/>
              <a:t> ×2</a:t>
            </a:r>
            <a:r>
              <a:rPr lang="en-US" baseline="30000" dirty="0"/>
              <a:t>X</a:t>
            </a:r>
            <a:r>
              <a:rPr lang="en-US" dirty="0"/>
              <a:t> → R calculates the distance between arbitrary subsets of the instance space, given a distance metric  Dis :X ×X →R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44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CD09-937E-4280-AD5F-01BDE66D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common linkage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9460-BC12-4588-9E92-750F4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linkage </a:t>
            </a:r>
          </a:p>
          <a:p>
            <a:pPr lvl="1"/>
            <a:r>
              <a:rPr lang="en-US" dirty="0"/>
              <a:t>defines the distance between two clusters as the smallest pairwise distance between elements from each cluster.</a:t>
            </a:r>
          </a:p>
          <a:p>
            <a:r>
              <a:rPr lang="en-US" dirty="0"/>
              <a:t>Complete linkage </a:t>
            </a:r>
          </a:p>
          <a:p>
            <a:pPr lvl="1"/>
            <a:r>
              <a:rPr lang="en-US" dirty="0"/>
              <a:t>defines the distance between two clusters as the largest pointwise distance.</a:t>
            </a:r>
          </a:p>
          <a:p>
            <a:r>
              <a:rPr lang="en-US" dirty="0"/>
              <a:t>Average linkage </a:t>
            </a:r>
          </a:p>
          <a:p>
            <a:pPr lvl="1"/>
            <a:r>
              <a:rPr lang="en-US" dirty="0"/>
              <a:t>defines the cluster distance as the average pointwise distance. </a:t>
            </a:r>
          </a:p>
          <a:p>
            <a:r>
              <a:rPr lang="en-US" dirty="0"/>
              <a:t>Centroid linkage </a:t>
            </a:r>
          </a:p>
          <a:p>
            <a:pPr lvl="1"/>
            <a:r>
              <a:rPr lang="en-US" dirty="0"/>
              <a:t>defines the cluster distance as the point distance between the cluster means.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28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F0C2-44E4-4FC8-B706-93C0CAD6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Linkage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71ECB-114B-4205-B84B-B85392FD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clusters R and S, the single linkage returns the minimum distance between two points </a:t>
            </a:r>
            <a:r>
              <a:rPr lang="en-US" dirty="0" err="1"/>
              <a:t>i</a:t>
            </a:r>
            <a:r>
              <a:rPr lang="en-US" dirty="0"/>
              <a:t> and j such that </a:t>
            </a:r>
            <a:r>
              <a:rPr lang="en-US" dirty="0" err="1"/>
              <a:t>i</a:t>
            </a:r>
            <a:r>
              <a:rPr lang="en-US" dirty="0"/>
              <a:t> belongs to R and j belongs to S.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E985412-CC56-4958-9B67-50A09B688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579" y="3867944"/>
            <a:ext cx="3607062" cy="446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7525D0-CE90-4B6F-9948-C4DDDE799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94" y="3079597"/>
            <a:ext cx="5115135" cy="25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7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6E16-8424-4BFA-8F23-26A7D985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Linkage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38A6-6C68-4910-9C2C-065106DE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Linkage:</a:t>
            </a:r>
            <a:r>
              <a:rPr lang="en-US" dirty="0"/>
              <a:t> For two clusters R and S, the single linkage returns the maximum distance between two points </a:t>
            </a:r>
            <a:r>
              <a:rPr lang="en-US" dirty="0" err="1"/>
              <a:t>i</a:t>
            </a:r>
            <a:r>
              <a:rPr lang="en-US" dirty="0"/>
              <a:t> and j such that </a:t>
            </a:r>
            <a:r>
              <a:rPr lang="en-US" dirty="0" err="1"/>
              <a:t>i</a:t>
            </a:r>
            <a:r>
              <a:rPr lang="en-US" dirty="0"/>
              <a:t> belongs to R and j belongs to S.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6B0906-60BC-41AD-9F8F-C1812949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4595" y="3311371"/>
            <a:ext cx="3559206" cy="97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CB649-3714-4F1B-A460-14E5C1B3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85" y="3311371"/>
            <a:ext cx="6361425" cy="30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74DC-25E3-44EE-864E-8737CB3C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Linkage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E08D-467F-4953-9B7C-E68465DE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Average Linkage:</a:t>
            </a:r>
            <a:r>
              <a:rPr lang="en-US" dirty="0"/>
              <a:t> For two clusters R and S, first for the distance between any data-point </a:t>
            </a:r>
            <a:r>
              <a:rPr lang="en-US" dirty="0" err="1"/>
              <a:t>i</a:t>
            </a:r>
            <a:r>
              <a:rPr lang="en-US" dirty="0"/>
              <a:t> in R and any data-point j in S and then the arithmetic mean of these distances are calculated. Average Linkage returns this value of the arithmetic mean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1603F6-2CB1-4807-9ABA-9AC1945A6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487" y="4243526"/>
            <a:ext cx="3914313" cy="722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08770-CD69-4B08-A0CA-9034BB955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9" y="3675355"/>
            <a:ext cx="5920685" cy="28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0FAA-A0BA-4EA7-A3AE-70A99422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Mathematical representation of linkage functions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19A61-9239-4604-BFD0-3EC33D606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64" y="1518081"/>
            <a:ext cx="8868792" cy="4696287"/>
          </a:xfrm>
        </p:spPr>
      </p:pic>
    </p:spTree>
    <p:extLst>
      <p:ext uri="{BB962C8B-B14F-4D97-AF65-F5344CB8AC3E}">
        <p14:creationId xmlns:p14="http://schemas.microsoft.com/office/powerpoint/2010/main" val="59633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AB86-394B-4710-BE69-D8F360C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4656-0F24-4FC1-AFE6-ECAD97E8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Clearly, all these linkage functions coincide for singleton clusters: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suppose </a:t>
            </a:r>
            <a:r>
              <a:rPr lang="en-US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then the linkage between {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and {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different in all four cases:</a:t>
            </a:r>
          </a:p>
          <a:p>
            <a:pPr lvl="1"/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-25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-250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-250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E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  <a:p>
            <a:pPr lvl="1"/>
            <a:r>
              <a:rPr lang="en-IN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-250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0" i="0" u="none" strike="noStrike" baseline="0" dirty="0">
                <a:solidFill>
                  <a:srgbClr val="872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+z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8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4155-A5AE-4BA2-9FB3-F6F81EA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B7E2-34FC-43A3-8643-FD6B35ED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Utopia-Regular"/>
              </a:rPr>
              <a:t>Hierarchical clustering using single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linkage can essentially be done by calculating and sorting all pairwise distances between data points, which requires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Utopia-Italic"/>
              </a:rPr>
              <a:t>O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(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Utopia-Italic"/>
              </a:rPr>
              <a:t>n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Utopia-Regular"/>
              </a:rPr>
              <a:t>2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) time for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Utopia-Italic"/>
              </a:rPr>
              <a:t>n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points.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The other linkage functions require at least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Utopia-Italic"/>
              </a:rPr>
              <a:t>O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(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Utopia-Italic"/>
              </a:rPr>
              <a:t>n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Utopia-Regular"/>
              </a:rPr>
              <a:t>2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Utopia-Regular"/>
              </a:rPr>
              <a:t>log</a:t>
            </a:r>
            <a:r>
              <a:rPr lang="en-US" sz="1800" b="0" i="1" u="none" strike="noStrike" baseline="0" dirty="0" err="1">
                <a:solidFill>
                  <a:srgbClr val="231F20"/>
                </a:solidFill>
                <a:latin typeface="Utopia-Italic"/>
              </a:rPr>
              <a:t>n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C382-9689-4306-811C-9B41D94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HAC(D,L) – Hierarchical agglomerative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A9422-2F7E-4AE2-9900-EEDF0EA5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1890944"/>
            <a:ext cx="9197266" cy="4039339"/>
          </a:xfrm>
        </p:spPr>
      </p:pic>
    </p:spTree>
    <p:extLst>
      <p:ext uri="{BB962C8B-B14F-4D97-AF65-F5344CB8AC3E}">
        <p14:creationId xmlns:p14="http://schemas.microsoft.com/office/powerpoint/2010/main" val="42079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9370-B7EF-4E61-BCD3-7B51EBB3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D4D3-7935-4900-9FB6-F44978FB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Agglomerative Hierarchical Clustering </a:t>
            </a:r>
          </a:p>
          <a:p>
            <a:pPr>
              <a:buFont typeface="+mj-lt"/>
              <a:buAutoNum type="arabicPeriod"/>
            </a:pPr>
            <a:r>
              <a:rPr lang="en-IN" dirty="0"/>
              <a:t>Divisive Hierarchical Clustering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2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944-4941-4227-9D92-3EFE1A6E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F14A-2858-4AE5-9FB6-237FA467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“bottom-up” approach: each observation starts in its own cluster, and pairs of clusters are merged as one moves up the hierarchy.</a:t>
            </a:r>
          </a:p>
          <a:p>
            <a:pPr lvl="1"/>
            <a:r>
              <a:rPr lang="en-US" dirty="0"/>
              <a:t>Make each data point a single-point cluster → forms N clusters </a:t>
            </a:r>
          </a:p>
          <a:p>
            <a:pPr lvl="1"/>
            <a:r>
              <a:rPr lang="en-US" dirty="0"/>
              <a:t>Take the two closest data points and make them one cluster → forms N-1 clusters </a:t>
            </a:r>
          </a:p>
          <a:p>
            <a:pPr lvl="1"/>
            <a:r>
              <a:rPr lang="en-US" dirty="0"/>
              <a:t>Take the two closest clusters and make them one cluster → Forms N-2 clusters. </a:t>
            </a:r>
          </a:p>
          <a:p>
            <a:pPr lvl="1"/>
            <a:r>
              <a:rPr lang="en-US" dirty="0"/>
              <a:t>Repeat step-3 until you are left with only one cluster.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6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125C6-B003-4FBC-9078-98DA2DDD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err="1"/>
              <a:t>Dendogram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9C504-832B-4F53-A01C-7ED91DF1C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451CE-AE3F-4A9A-B367-B607254D72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6546" y="2975769"/>
            <a:ext cx="4224270" cy="27432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B429B-85ED-4C33-AC30-B15EB4B8F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0253B7-33AA-46AB-8264-C70FB6DFCF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 dendrogram of domain set </a:t>
            </a:r>
            <a:r>
              <a:rPr lang="en-US" sz="1800" b="0" i="0" u="none" strike="noStrike" baseline="0" dirty="0">
                <a:latin typeface="CMSY10"/>
              </a:rPr>
              <a:t>f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; : : : ; x</a:t>
            </a:r>
            <a:r>
              <a:rPr lang="en-US" sz="1800" b="0" i="0" u="none" strike="noStrike" baseline="0" dirty="0">
                <a:latin typeface="CMR8"/>
              </a:rPr>
              <a:t>8</a:t>
            </a:r>
            <a:r>
              <a:rPr lang="en-US" sz="1800" b="0" i="0" u="none" strike="noStrike" baseline="0" dirty="0">
                <a:latin typeface="CMSY10"/>
              </a:rPr>
              <a:t>g</a:t>
            </a:r>
            <a:r>
              <a:rPr lang="en-US" sz="1800" b="0" i="0" u="none" strike="noStrike" baseline="0" dirty="0">
                <a:latin typeface="CMR10"/>
              </a:rPr>
              <a:t>. The horizontal lines represent levels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every leaf is associated with an element of the domain.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46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87C8-1A30-4F87-A864-3FBE7C81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52F88-4CF2-4A0E-BEAA-1D886765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48" y="1825625"/>
            <a:ext cx="6379504" cy="4351338"/>
          </a:xfrm>
        </p:spPr>
      </p:pic>
    </p:spTree>
    <p:extLst>
      <p:ext uri="{BB962C8B-B14F-4D97-AF65-F5344CB8AC3E}">
        <p14:creationId xmlns:p14="http://schemas.microsoft.com/office/powerpoint/2010/main" val="62956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CEBD-A4B8-454A-A862-F063CE7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CABD4-9470-4A80-AF5C-98E39A4E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17" y="2784240"/>
            <a:ext cx="5872766" cy="2434107"/>
          </a:xfrm>
        </p:spPr>
      </p:pic>
    </p:spTree>
    <p:extLst>
      <p:ext uri="{BB962C8B-B14F-4D97-AF65-F5344CB8AC3E}">
        <p14:creationId xmlns:p14="http://schemas.microsoft.com/office/powerpoint/2010/main" val="41373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D023F7-30A5-4C4E-A3E2-2CA243B1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506BAB-03B7-49D7-A06D-E37A9CCBC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3E25-CBF9-43D4-81B0-404C9BBB79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The tree shows that the three logical methods at the top form a strong cluster.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If we wanted three clusters, we get the logical cluster, a second small cluster </a:t>
            </a:r>
            <a:r>
              <a:rPr lang="en-US" sz="1800" b="0" i="0" u="none" strike="noStrike" baseline="0" dirty="0">
                <a:solidFill>
                  <a:srgbClr val="872489"/>
                </a:solidFill>
                <a:latin typeface="Utopia-Regular"/>
              </a:rPr>
              <a:t>{</a:t>
            </a:r>
            <a:r>
              <a:rPr lang="en-US" sz="1800" b="0" i="0" u="none" strike="noStrike" baseline="0" dirty="0" err="1">
                <a:solidFill>
                  <a:srgbClr val="872489"/>
                </a:solidFill>
                <a:latin typeface="CMSS10"/>
              </a:rPr>
              <a:t>GMM</a:t>
            </a:r>
            <a:r>
              <a:rPr lang="en-US" sz="1800" b="0" i="0" u="none" strike="noStrike" baseline="0" dirty="0" err="1">
                <a:solidFill>
                  <a:srgbClr val="872489"/>
                </a:solidFill>
                <a:latin typeface="Utopia-Regular"/>
              </a:rPr>
              <a:t>,</a:t>
            </a:r>
            <a:r>
              <a:rPr lang="en-US" sz="1800" b="0" i="0" u="none" strike="noStrike" baseline="0" dirty="0" err="1">
                <a:solidFill>
                  <a:srgbClr val="872489"/>
                </a:solidFill>
                <a:latin typeface="CMSS10"/>
              </a:rPr>
              <a:t>naive</a:t>
            </a:r>
            <a:r>
              <a:rPr lang="en-US" sz="1800" b="0" i="0" u="none" strike="noStrike" baseline="0" dirty="0">
                <a:solidFill>
                  <a:srgbClr val="872489"/>
                </a:solidFill>
                <a:latin typeface="CMSS10"/>
              </a:rPr>
              <a:t> Bayes</a:t>
            </a:r>
            <a:r>
              <a:rPr lang="en-US" sz="1800" b="0" i="0" u="none" strike="noStrike" baseline="0" dirty="0">
                <a:solidFill>
                  <a:srgbClr val="872489"/>
                </a:solidFill>
                <a:latin typeface="Utopia-Regular"/>
              </a:rPr>
              <a:t>}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, and the remainder.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If we wanted four clusters, we would separate </a:t>
            </a:r>
            <a:r>
              <a:rPr lang="en-US" sz="1800" b="0" i="0" u="none" strike="noStrike" baseline="0" dirty="0">
                <a:solidFill>
                  <a:srgbClr val="872489"/>
                </a:solidFill>
                <a:latin typeface="CMSS10"/>
              </a:rPr>
              <a:t>GMM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and </a:t>
            </a:r>
            <a:r>
              <a:rPr lang="en-US" sz="1800" b="0" i="0" u="none" strike="noStrike" baseline="0" dirty="0">
                <a:solidFill>
                  <a:srgbClr val="872489"/>
                </a:solidFill>
                <a:latin typeface="CMSS10"/>
              </a:rPr>
              <a:t>naive Bayes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, as the tree indicates this cluster is the least tight of the three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Utopia-Regular"/>
              </a:rPr>
              <a:t>If we wanted five clusters, we would construct </a:t>
            </a:r>
            <a:r>
              <a:rPr lang="en-IN" sz="1800" b="0" i="0" u="none" strike="noStrike" baseline="0" dirty="0">
                <a:solidFill>
                  <a:srgbClr val="872489"/>
                </a:solidFill>
                <a:latin typeface="Utopia-Regular"/>
              </a:rPr>
              <a:t>{</a:t>
            </a:r>
            <a:r>
              <a:rPr lang="en-IN" sz="1800" b="0" i="0" u="none" strike="noStrike" baseline="0" dirty="0">
                <a:solidFill>
                  <a:srgbClr val="872489"/>
                </a:solidFill>
                <a:latin typeface="CMSS10"/>
              </a:rPr>
              <a:t>Linear </a:t>
            </a:r>
            <a:r>
              <a:rPr lang="en-IN" sz="1800" b="0" i="0" u="none" strike="noStrike" baseline="0" dirty="0" err="1">
                <a:solidFill>
                  <a:srgbClr val="872489"/>
                </a:solidFill>
                <a:latin typeface="CMSS10"/>
              </a:rPr>
              <a:t>Regression</a:t>
            </a:r>
            <a:r>
              <a:rPr lang="en-IN" sz="1800" b="0" i="0" u="none" strike="noStrike" baseline="0" dirty="0" err="1">
                <a:solidFill>
                  <a:srgbClr val="872489"/>
                </a:solidFill>
                <a:latin typeface="Utopia-Regular"/>
              </a:rPr>
              <a:t>,</a:t>
            </a:r>
            <a:r>
              <a:rPr lang="en-IN" sz="1800" b="0" i="0" u="none" strike="noStrike" baseline="0" dirty="0" err="1">
                <a:solidFill>
                  <a:srgbClr val="872489"/>
                </a:solidFill>
                <a:latin typeface="CMSS10"/>
              </a:rPr>
              <a:t>LinearClassifier</a:t>
            </a:r>
            <a:r>
              <a:rPr lang="en-IN" sz="1800" b="0" i="0" u="none" strike="noStrike" baseline="0" dirty="0">
                <a:solidFill>
                  <a:srgbClr val="872489"/>
                </a:solidFill>
                <a:latin typeface="Utopia-Regular"/>
              </a:rPr>
              <a:t>}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Utopia-Regular"/>
              </a:rPr>
              <a:t>as a separate cluster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Utopia-Regular"/>
              </a:rPr>
              <a:t>doesn’t require fixing the number of clusters in advance.</a:t>
            </a:r>
            <a:endParaRPr lang="en-IN" sz="1800" b="0" i="0" u="none" strike="noStrike" baseline="0" dirty="0">
              <a:solidFill>
                <a:srgbClr val="FF0000"/>
              </a:solidFill>
              <a:latin typeface="Utopia-Regular"/>
            </a:endParaRPr>
          </a:p>
          <a:p>
            <a:pPr algn="l"/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08A2C7-6DA3-44B8-A759-541F3B07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950E5C-E2E9-481D-B4E2-4623EA9CE9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08489-C9AA-4DA3-B315-AB97ADE6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7" y="816746"/>
            <a:ext cx="5499821" cy="55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B72F5D-5463-4131-9BB5-564D2AD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1E0DF-9A30-419E-BC7E-25721C81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Distance between data points represents dissimilarities.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Height of the blocks represents the distance between clusters.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858841-302B-40C2-83AC-9157FA93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Dendrogram - definition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0D6F4F-F1EE-40D9-9E40-88EC560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data set D, a dendrogram is a binary tree with the elements of D at its leaves. </a:t>
            </a:r>
          </a:p>
          <a:p>
            <a:r>
              <a:rPr lang="en-US" dirty="0"/>
              <a:t>An internal node of the tree represents the subset of elements in the leaves of the subtree rooted at that node. </a:t>
            </a:r>
          </a:p>
          <a:p>
            <a:r>
              <a:rPr lang="en-US" dirty="0"/>
              <a:t>The level of a node is the distance between the two clusters represented by the children of the node. Leaves have level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94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CMMI10</vt:lpstr>
      <vt:lpstr>CMR10</vt:lpstr>
      <vt:lpstr>CMR8</vt:lpstr>
      <vt:lpstr>CMSS10</vt:lpstr>
      <vt:lpstr>CMSY10</vt:lpstr>
      <vt:lpstr>Times New Roman</vt:lpstr>
      <vt:lpstr>Utopia-Italic</vt:lpstr>
      <vt:lpstr>Utopia-Regular</vt:lpstr>
      <vt:lpstr>Office Theme</vt:lpstr>
      <vt:lpstr>Hierarchical clustering</vt:lpstr>
      <vt:lpstr>Types</vt:lpstr>
      <vt:lpstr>Agglomerative Hierarchical Clustering</vt:lpstr>
      <vt:lpstr>Sample Dendogram</vt:lpstr>
      <vt:lpstr>PowerPoint Presentation</vt:lpstr>
      <vt:lpstr>PowerPoint Presentation</vt:lpstr>
      <vt:lpstr>PowerPoint Presentation</vt:lpstr>
      <vt:lpstr>PowerPoint Presentation</vt:lpstr>
      <vt:lpstr>Dendrogram - definition</vt:lpstr>
      <vt:lpstr>Linkage function - Definition</vt:lpstr>
      <vt:lpstr>most common linkage functions</vt:lpstr>
      <vt:lpstr>Single Linkage </vt:lpstr>
      <vt:lpstr>Complete Linkage </vt:lpstr>
      <vt:lpstr>Average Linkage</vt:lpstr>
      <vt:lpstr>Mathematical representation of linkage functions </vt:lpstr>
      <vt:lpstr>PowerPoint Presentation</vt:lpstr>
      <vt:lpstr>PowerPoint Presentation</vt:lpstr>
      <vt:lpstr>Algorithm HAC(D,L) – Hierarchical agglomerative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muni samy</dc:creator>
  <cp:lastModifiedBy>muni samy</cp:lastModifiedBy>
  <cp:revision>18</cp:revision>
  <dcterms:created xsi:type="dcterms:W3CDTF">2021-03-19T08:36:34Z</dcterms:created>
  <dcterms:modified xsi:type="dcterms:W3CDTF">2021-03-20T08:30:52Z</dcterms:modified>
</cp:coreProperties>
</file>