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4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9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6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3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6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5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0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0074" y="2514600"/>
            <a:ext cx="621509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467A"/>
                </a:solidFill>
              </a:defRPr>
            </a:pPr>
            <a:r>
              <a:rPr sz="3200" dirty="0"/>
              <a:t>Bank Data Analytics Dashboard</a:t>
            </a:r>
            <a:endParaRPr lang="en-US" sz="3200" dirty="0"/>
          </a:p>
          <a:p>
            <a:pPr algn="l">
              <a:defRPr sz="2800" b="1">
                <a:solidFill>
                  <a:srgbClr val="00467A"/>
                </a:solidFill>
              </a:defRPr>
            </a:pPr>
            <a:endParaRPr lang="en-US" dirty="0"/>
          </a:p>
          <a:p>
            <a:pPr algn="l">
              <a:defRPr sz="2800" b="1">
                <a:solidFill>
                  <a:srgbClr val="00467A"/>
                </a:solidFill>
              </a:defRPr>
            </a:pPr>
            <a:endParaRPr lang="en-US" dirty="0"/>
          </a:p>
          <a:p>
            <a:pPr algn="l">
              <a:defRPr sz="2800" b="1">
                <a:solidFill>
                  <a:srgbClr val="00467A"/>
                </a:solidFill>
              </a:defRPr>
            </a:pPr>
            <a:endParaRPr lang="en-US" dirty="0"/>
          </a:p>
          <a:p>
            <a:pPr algn="l">
              <a:defRPr sz="2800" b="1">
                <a:solidFill>
                  <a:srgbClr val="00467A"/>
                </a:solidFill>
              </a:defRPr>
            </a:pPr>
            <a:r>
              <a:rPr lang="en-US" dirty="0"/>
              <a:t>- Presented by Mohammad Aasim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467A"/>
                </a:solidFill>
              </a:defRPr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54" y="1420837"/>
            <a:ext cx="8862646" cy="276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sz="2000" dirty="0"/>
              <a:t>This dashboard analyzes bank loan data across multiple dimensions.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sz="2000" dirty="0"/>
              <a:t>Key KPIs such as Total Funded Loan, Collection, and Default Rate are highlighted.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sz="2000" dirty="0"/>
              <a:t>Distribution is broken down by geography, loan type, religion, and borrower demographics.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sz="2000" dirty="0"/>
              <a:t>Trends are examined over time to identify shifts in loan funding.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467A"/>
                </a:solidFill>
              </a:defRPr>
            </a:pPr>
            <a:r>
              <a:t>Key Loan Metrics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3594254" cy="3228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323232"/>
                </a:solidFill>
              </a:defRPr>
            </a:pPr>
            <a:r>
              <a:rPr dirty="0"/>
              <a:t>Total Funded Loan: ₹732,697.20K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323232"/>
                </a:solidFill>
              </a:defRPr>
            </a:pPr>
            <a:r>
              <a:rPr dirty="0"/>
              <a:t>Total Collection: ₹808,298.17K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323232"/>
                </a:solidFill>
              </a:defRPr>
            </a:pPr>
            <a:r>
              <a:rPr dirty="0"/>
              <a:t>Loan Count: 65,535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323232"/>
                </a:solidFill>
              </a:defRPr>
            </a:pPr>
            <a:r>
              <a:rPr dirty="0"/>
              <a:t>Default Loan Count: 1,020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323232"/>
                </a:solidFill>
              </a:defRPr>
            </a:pPr>
            <a:r>
              <a:rPr dirty="0"/>
              <a:t>Default Loan Rate: 155.64%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323232"/>
                </a:solidFill>
              </a:defRPr>
            </a:pPr>
            <a:r>
              <a:rPr dirty="0"/>
              <a:t>Delinquent Loan Count: 7,106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323232"/>
                </a:solidFill>
              </a:defRPr>
            </a:pPr>
            <a:r>
              <a:rPr dirty="0"/>
              <a:t>Total Interest: ₹155,288.81K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467A"/>
                </a:solidFill>
              </a:defRPr>
            </a:pPr>
            <a:r>
              <a:t>Loan Distribution Breakdown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5618526" cy="19825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Uttar Pradesh is the highest-funded state (₹138.46M).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Home Loans are the most common category (₹278.26M).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Active Loans form 55.47% of the total loan status.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Significant variation observed across states and loan types.</a:t>
            </a:r>
          </a:p>
        </p:txBody>
      </p:sp>
      <p:pic>
        <p:nvPicPr>
          <p:cNvPr id="4" name="Picture 3" descr="Screenshot (5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467A"/>
                </a:solidFill>
              </a:defRPr>
            </a:pPr>
            <a:r>
              <a:t>Trends and Demographic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11945"/>
            <a:ext cx="5680273" cy="19825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Peak loan funding occurred in 2018 (₹231.21M).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Sharp drop in 2020, possibly due to COVID-19 impact.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Hindu community had the highest loan uptake (₹563.04M).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Filters for Age, Year, and Month allow deeper insights.</a:t>
            </a:r>
          </a:p>
        </p:txBody>
      </p:sp>
      <p:pic>
        <p:nvPicPr>
          <p:cNvPr id="4" name="Picture 3" descr="Screenshot (5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7772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00467A"/>
                </a:solidFill>
              </a:defRPr>
            </a:pPr>
            <a:r>
              <a:t>Conclusion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6844053" cy="19825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Loan performance varies significantly across states and borrower types.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Monitoring delinquent and default rates can reduce risk exposure.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Diversify the loan portfolio beyond Home Loans and Services.</a:t>
            </a:r>
          </a:p>
          <a:p>
            <a:pPr>
              <a:lnSpc>
                <a:spcPct val="150000"/>
              </a:lnSpc>
              <a:defRPr sz="1800">
                <a:solidFill>
                  <a:srgbClr val="323232"/>
                </a:solidFill>
              </a:defRPr>
            </a:pPr>
            <a:r>
              <a:rPr dirty="0"/>
              <a:t>Deep-dive analysis by year, region, and age can improve strategy.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C426-BB8D-7E18-F2C7-4053F8C3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657" y="941853"/>
            <a:ext cx="5618515" cy="254143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EC386-E3A3-1B92-FBA2-5B48DFEA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430" y="3531205"/>
            <a:ext cx="5618515" cy="9776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28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245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Aasim</cp:lastModifiedBy>
  <cp:revision>2</cp:revision>
  <dcterms:created xsi:type="dcterms:W3CDTF">2013-01-27T09:14:16Z</dcterms:created>
  <dcterms:modified xsi:type="dcterms:W3CDTF">2025-04-11T15:19:26Z</dcterms:modified>
  <cp:category/>
</cp:coreProperties>
</file>