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0275213" cy="41724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2"/>
  </p:normalViewPr>
  <p:slideViewPr>
    <p:cSldViewPr snapToGrid="0">
      <p:cViewPr>
        <p:scale>
          <a:sx n="30" d="100"/>
          <a:sy n="30" d="100"/>
        </p:scale>
        <p:origin x="-10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828488"/>
            <a:ext cx="25733931" cy="14526225"/>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1914900"/>
            <a:ext cx="22706410" cy="10073702"/>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3DAEF0-951E-FE47-A867-E90407FF084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118409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3DAEF0-951E-FE47-A867-E90407FF084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402264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21431"/>
            <a:ext cx="6528093" cy="3535938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21431"/>
            <a:ext cx="19205838" cy="3535938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3DAEF0-951E-FE47-A867-E90407FF084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31514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3DAEF0-951E-FE47-A867-E90407FF084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10318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402103"/>
            <a:ext cx="26112371" cy="17356131"/>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7922430"/>
            <a:ext cx="26112371" cy="9127179"/>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3DAEF0-951E-FE47-A867-E90407FF084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419050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107153"/>
            <a:ext cx="12866966" cy="264736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107153"/>
            <a:ext cx="12866966" cy="264736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B3DAEF0-951E-FE47-A867-E90407FF084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373725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21440"/>
            <a:ext cx="26112371" cy="8064762"/>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228242"/>
            <a:ext cx="12807832" cy="5012704"/>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240946"/>
            <a:ext cx="12807832" cy="2241713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228242"/>
            <a:ext cx="12870909" cy="5012704"/>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240946"/>
            <a:ext cx="12870909" cy="2241713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B3DAEF0-951E-FE47-A867-E90407FF084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22374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B3DAEF0-951E-FE47-A867-E90407FF0842}"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219398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DAEF0-951E-FE47-A867-E90407FF0842}"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321723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781618"/>
            <a:ext cx="9764544" cy="9735661"/>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007530"/>
            <a:ext cx="15326827" cy="29651270"/>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517279"/>
            <a:ext cx="9764544" cy="2318980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4B3DAEF0-951E-FE47-A867-E90407FF084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36344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781618"/>
            <a:ext cx="9764544" cy="9735661"/>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007530"/>
            <a:ext cx="15326827" cy="29651270"/>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517279"/>
            <a:ext cx="9764544" cy="2318980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4B3DAEF0-951E-FE47-A867-E90407FF084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7D19-AADE-1A4A-81C1-E2D729590BD9}" type="slidenum">
              <a:rPr lang="en-US" smtClean="0"/>
              <a:t>‹#›</a:t>
            </a:fld>
            <a:endParaRPr lang="en-US"/>
          </a:p>
        </p:txBody>
      </p:sp>
    </p:spTree>
    <p:extLst>
      <p:ext uri="{BB962C8B-B14F-4D97-AF65-F5344CB8AC3E}">
        <p14:creationId xmlns:p14="http://schemas.microsoft.com/office/powerpoint/2010/main" val="182382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21440"/>
            <a:ext cx="26112371" cy="806476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107153"/>
            <a:ext cx="26112371" cy="2647366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8672219"/>
            <a:ext cx="6811923" cy="2221431"/>
          </a:xfrm>
          <a:prstGeom prst="rect">
            <a:avLst/>
          </a:prstGeom>
        </p:spPr>
        <p:txBody>
          <a:bodyPr vert="horz" lIns="91440" tIns="45720" rIns="91440" bIns="45720" rtlCol="0" anchor="ctr"/>
          <a:lstStyle>
            <a:lvl1pPr algn="l">
              <a:defRPr sz="3973">
                <a:solidFill>
                  <a:schemeClr val="tx1">
                    <a:tint val="75000"/>
                  </a:schemeClr>
                </a:solidFill>
              </a:defRPr>
            </a:lvl1pPr>
          </a:lstStyle>
          <a:p>
            <a:fld id="{4B3DAEF0-951E-FE47-A867-E90407FF0842}" type="datetimeFigureOut">
              <a:rPr lang="en-US" smtClean="0"/>
              <a:t>1/19/2023</a:t>
            </a:fld>
            <a:endParaRPr lang="en-US"/>
          </a:p>
        </p:txBody>
      </p:sp>
      <p:sp>
        <p:nvSpPr>
          <p:cNvPr id="5" name="Footer Placeholder 4"/>
          <p:cNvSpPr>
            <a:spLocks noGrp="1"/>
          </p:cNvSpPr>
          <p:nvPr>
            <p:ph type="ftr" sz="quarter" idx="3"/>
          </p:nvPr>
        </p:nvSpPr>
        <p:spPr>
          <a:xfrm>
            <a:off x="10028665" y="38672219"/>
            <a:ext cx="10217884" cy="2221431"/>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8672219"/>
            <a:ext cx="6811923" cy="2221431"/>
          </a:xfrm>
          <a:prstGeom prst="rect">
            <a:avLst/>
          </a:prstGeom>
        </p:spPr>
        <p:txBody>
          <a:bodyPr vert="horz" lIns="91440" tIns="45720" rIns="91440" bIns="45720" rtlCol="0" anchor="ctr"/>
          <a:lstStyle>
            <a:lvl1pPr algn="r">
              <a:defRPr sz="3973">
                <a:solidFill>
                  <a:schemeClr val="tx1">
                    <a:tint val="75000"/>
                  </a:schemeClr>
                </a:solidFill>
              </a:defRPr>
            </a:lvl1pPr>
          </a:lstStyle>
          <a:p>
            <a:fld id="{89F17D19-AADE-1A4A-81C1-E2D729590BD9}" type="slidenum">
              <a:rPr lang="en-US" smtClean="0"/>
              <a:t>‹#›</a:t>
            </a:fld>
            <a:endParaRPr lang="en-US"/>
          </a:p>
        </p:txBody>
      </p:sp>
    </p:spTree>
    <p:extLst>
      <p:ext uri="{BB962C8B-B14F-4D97-AF65-F5344CB8AC3E}">
        <p14:creationId xmlns:p14="http://schemas.microsoft.com/office/powerpoint/2010/main" val="72692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82157-EA22-7038-E76D-4A7893AA0DE1}"/>
              </a:ext>
            </a:extLst>
          </p:cNvPr>
          <p:cNvPicPr>
            <a:picLocks noChangeAspect="1"/>
          </p:cNvPicPr>
          <p:nvPr/>
        </p:nvPicPr>
        <p:blipFill>
          <a:blip r:embed="rId2"/>
          <a:srcRect/>
          <a:stretch/>
        </p:blipFill>
        <p:spPr>
          <a:xfrm>
            <a:off x="0" y="0"/>
            <a:ext cx="30240662" cy="44411628"/>
          </a:xfrm>
          <a:prstGeom prst="rect">
            <a:avLst/>
          </a:prstGeom>
          <a:noFill/>
        </p:spPr>
      </p:pic>
      <p:sp>
        <p:nvSpPr>
          <p:cNvPr id="8" name="Alternative Process 7">
            <a:extLst>
              <a:ext uri="{FF2B5EF4-FFF2-40B4-BE49-F238E27FC236}">
                <a16:creationId xmlns:a16="http://schemas.microsoft.com/office/drawing/2014/main" id="{A00BC765-D0C7-67AD-20E1-C1CB2D6B88E1}"/>
              </a:ext>
            </a:extLst>
          </p:cNvPr>
          <p:cNvSpPr/>
          <p:nvPr/>
        </p:nvSpPr>
        <p:spPr>
          <a:xfrm>
            <a:off x="998242" y="609462"/>
            <a:ext cx="28229771" cy="2995787"/>
          </a:xfrm>
          <a:prstGeom prst="flowChartAlternateProcess">
            <a:avLst/>
          </a:prstGeom>
          <a:solidFill>
            <a:schemeClr val="accent6">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874" dirty="0">
                <a:solidFill>
                  <a:schemeClr val="bg1"/>
                </a:solidFill>
              </a:rPr>
              <a:t>Clustering and Fitting (World Development Indicators)</a:t>
            </a:r>
          </a:p>
          <a:p>
            <a:pPr>
              <a:lnSpc>
                <a:spcPct val="150000"/>
              </a:lnSpc>
            </a:pPr>
            <a:r>
              <a:rPr lang="en-US" sz="5874" dirty="0">
                <a:solidFill>
                  <a:schemeClr val="bg1"/>
                </a:solidFill>
              </a:rPr>
              <a:t>Student: Aasim Ghaffar (21084757)																					Teacher: Ralf </a:t>
            </a:r>
            <a:r>
              <a:rPr lang="en-US" sz="5874" dirty="0" err="1">
                <a:solidFill>
                  <a:schemeClr val="bg1"/>
                </a:solidFill>
              </a:rPr>
              <a:t>Napiwotzki</a:t>
            </a:r>
            <a:endParaRPr lang="en-US" sz="5874" dirty="0">
              <a:solidFill>
                <a:schemeClr val="bg1"/>
              </a:solidFill>
            </a:endParaRPr>
          </a:p>
          <a:p>
            <a:pPr algn="ctr"/>
            <a:endParaRPr lang="en-US" sz="5874" dirty="0"/>
          </a:p>
        </p:txBody>
      </p:sp>
      <p:sp>
        <p:nvSpPr>
          <p:cNvPr id="11" name="Alternative Process 10">
            <a:extLst>
              <a:ext uri="{FF2B5EF4-FFF2-40B4-BE49-F238E27FC236}">
                <a16:creationId xmlns:a16="http://schemas.microsoft.com/office/drawing/2014/main" id="{69779419-2F72-CE26-3BAD-75F63D1248AD}"/>
              </a:ext>
            </a:extLst>
          </p:cNvPr>
          <p:cNvSpPr/>
          <p:nvPr/>
        </p:nvSpPr>
        <p:spPr>
          <a:xfrm>
            <a:off x="1022715" y="3956061"/>
            <a:ext cx="28229771" cy="3511507"/>
          </a:xfrm>
          <a:prstGeom prst="flowChartAlternateProcess">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461" dirty="0"/>
              <a:t>Introduction</a:t>
            </a:r>
          </a:p>
          <a:p>
            <a:pPr algn="ctr"/>
            <a:r>
              <a:rPr lang="en-US" sz="4400" dirty="0"/>
              <a:t>In the research, we seem to be at the carbon emission(co2) impact on international warming and how it is affecting the ozone layer we test the relation of carbon emission with GDP and various elements that make bigger carbon emission and the cause for ozone depletion which motives international warming.</a:t>
            </a:r>
            <a:endParaRPr lang="en-US" sz="4308" dirty="0"/>
          </a:p>
          <a:p>
            <a:pPr algn="ctr"/>
            <a:endParaRPr lang="en-US" sz="6461" dirty="0"/>
          </a:p>
        </p:txBody>
      </p:sp>
      <p:sp>
        <p:nvSpPr>
          <p:cNvPr id="12" name="Alternative Process 11">
            <a:extLst>
              <a:ext uri="{FF2B5EF4-FFF2-40B4-BE49-F238E27FC236}">
                <a16:creationId xmlns:a16="http://schemas.microsoft.com/office/drawing/2014/main" id="{985853A7-9E32-749F-1764-85C0416E2E03}"/>
              </a:ext>
            </a:extLst>
          </p:cNvPr>
          <p:cNvSpPr/>
          <p:nvPr/>
        </p:nvSpPr>
        <p:spPr>
          <a:xfrm>
            <a:off x="1022715" y="7818380"/>
            <a:ext cx="28229771" cy="4081362"/>
          </a:xfrm>
          <a:prstGeom prst="flowChartAlternateProcess">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461" dirty="0"/>
              <a:t>Background</a:t>
            </a:r>
          </a:p>
          <a:p>
            <a:pPr algn="ctr"/>
            <a:r>
              <a:rPr lang="en-US" sz="4400" dirty="0"/>
              <a:t>In the latest researches suggests that the temperature on earth is consistently growing with the common of 1 diploma centigrade in decade and this common will expand from 1 to 1.14 in some upcoming years if price continue to be equal then planet will now not continue to be livable.</a:t>
            </a:r>
            <a:endParaRPr lang="en-US" sz="4308" dirty="0"/>
          </a:p>
          <a:p>
            <a:endParaRPr lang="en-US" sz="6461" dirty="0"/>
          </a:p>
        </p:txBody>
      </p:sp>
      <p:sp>
        <p:nvSpPr>
          <p:cNvPr id="13" name="Alternative Process 12">
            <a:extLst>
              <a:ext uri="{FF2B5EF4-FFF2-40B4-BE49-F238E27FC236}">
                <a16:creationId xmlns:a16="http://schemas.microsoft.com/office/drawing/2014/main" id="{31C16D9B-C2C6-9403-C5C7-C90043D87EDA}"/>
              </a:ext>
            </a:extLst>
          </p:cNvPr>
          <p:cNvSpPr/>
          <p:nvPr/>
        </p:nvSpPr>
        <p:spPr>
          <a:xfrm>
            <a:off x="924825" y="12250554"/>
            <a:ext cx="28229771" cy="9967931"/>
          </a:xfrm>
          <a:prstGeom prst="flowChartAlternateProcess">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9600"/>
              </a:spcAft>
            </a:pPr>
            <a:r>
              <a:rPr lang="en-US" sz="6461" dirty="0"/>
              <a:t>Overview</a:t>
            </a:r>
          </a:p>
        </p:txBody>
      </p:sp>
      <p:sp>
        <p:nvSpPr>
          <p:cNvPr id="14" name="Alternative Process 13">
            <a:extLst>
              <a:ext uri="{FF2B5EF4-FFF2-40B4-BE49-F238E27FC236}">
                <a16:creationId xmlns:a16="http://schemas.microsoft.com/office/drawing/2014/main" id="{BEF24A9A-6BF7-9F3D-96CB-D5CD29C9137B}"/>
              </a:ext>
            </a:extLst>
          </p:cNvPr>
          <p:cNvSpPr/>
          <p:nvPr/>
        </p:nvSpPr>
        <p:spPr>
          <a:xfrm>
            <a:off x="924825" y="22498759"/>
            <a:ext cx="28327661" cy="10264833"/>
          </a:xfrm>
          <a:prstGeom prst="flowChartAlternateProcess">
            <a:avLst/>
          </a:prstGeom>
          <a:solidFill>
            <a:schemeClr val="accent5">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461" dirty="0"/>
              <a:t>Description</a:t>
            </a:r>
          </a:p>
          <a:p>
            <a:endParaRPr lang="en-US" sz="6461" dirty="0"/>
          </a:p>
        </p:txBody>
      </p:sp>
      <p:sp>
        <p:nvSpPr>
          <p:cNvPr id="15" name="Alternative Process 14">
            <a:extLst>
              <a:ext uri="{FF2B5EF4-FFF2-40B4-BE49-F238E27FC236}">
                <a16:creationId xmlns:a16="http://schemas.microsoft.com/office/drawing/2014/main" id="{6B275C65-870E-2C86-A34E-27DA28EF5E53}"/>
              </a:ext>
            </a:extLst>
          </p:cNvPr>
          <p:cNvSpPr/>
          <p:nvPr/>
        </p:nvSpPr>
        <p:spPr>
          <a:xfrm>
            <a:off x="1183350" y="33137536"/>
            <a:ext cx="28229771" cy="3963887"/>
          </a:xfrm>
          <a:prstGeom prst="flowChartAlternateProcess">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latin typeface="Gill Sans MT" panose="020B0502020104020203" pitchFamily="34" charset="0"/>
              </a:rPr>
              <a:t>Methodology</a:t>
            </a:r>
          </a:p>
          <a:p>
            <a:pPr algn="ctr"/>
            <a:r>
              <a:rPr lang="en-US" sz="4400" dirty="0"/>
              <a:t>We used the local weather alternate information to evaluation for world warming records is accumulated from the world financial institution. To analyze the data, We used ok ability for Data clustering which is unsupervised studying algorithm. We additionally exhibit correlation between the unique indications the usage of correlation and then plot on warmth map.</a:t>
            </a:r>
            <a:endParaRPr lang="en-US" sz="4308" dirty="0"/>
          </a:p>
        </p:txBody>
      </p:sp>
      <p:sp>
        <p:nvSpPr>
          <p:cNvPr id="16" name="Alternative Process 15">
            <a:extLst>
              <a:ext uri="{FF2B5EF4-FFF2-40B4-BE49-F238E27FC236}">
                <a16:creationId xmlns:a16="http://schemas.microsoft.com/office/drawing/2014/main" id="{BAE9F62C-B5FB-DAE2-CDCE-DF472CA3B5BE}"/>
              </a:ext>
            </a:extLst>
          </p:cNvPr>
          <p:cNvSpPr/>
          <p:nvPr/>
        </p:nvSpPr>
        <p:spPr>
          <a:xfrm>
            <a:off x="1022715" y="37490400"/>
            <a:ext cx="28180826" cy="6370320"/>
          </a:xfrm>
          <a:prstGeom prst="flowChartAlternateProcess">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461" dirty="0"/>
              <a:t>Conclusion</a:t>
            </a:r>
            <a:br>
              <a:rPr lang="en-US" sz="6461" dirty="0"/>
            </a:br>
            <a:endParaRPr lang="en-US" sz="6461" dirty="0"/>
          </a:p>
        </p:txBody>
      </p:sp>
      <p:sp>
        <p:nvSpPr>
          <p:cNvPr id="17" name="Alternative Process 16">
            <a:extLst>
              <a:ext uri="{FF2B5EF4-FFF2-40B4-BE49-F238E27FC236}">
                <a16:creationId xmlns:a16="http://schemas.microsoft.com/office/drawing/2014/main" id="{3F879049-F803-75A5-F8CC-26D4616BD9A4}"/>
              </a:ext>
            </a:extLst>
          </p:cNvPr>
          <p:cNvSpPr/>
          <p:nvPr/>
        </p:nvSpPr>
        <p:spPr>
          <a:xfrm>
            <a:off x="1183350" y="14788513"/>
            <a:ext cx="6472195" cy="7008287"/>
          </a:xfrm>
          <a:prstGeom prst="flowChartAlternateProcess">
            <a:avLst/>
          </a:prstGeom>
          <a:solidFill>
            <a:schemeClr val="accent6">
              <a:lumMod val="75000"/>
              <a:alpha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6461" dirty="0"/>
              <a:t>Reasons</a:t>
            </a:r>
            <a:br>
              <a:rPr lang="en-US" sz="6461" dirty="0"/>
            </a:br>
            <a:endParaRPr lang="en-US" sz="6461" dirty="0"/>
          </a:p>
          <a:p>
            <a:r>
              <a:rPr lang="en-US" sz="4000" dirty="0"/>
              <a:t>CO2 </a:t>
            </a:r>
            <a:r>
              <a:rPr lang="en-US" sz="4400" dirty="0"/>
              <a:t>Emission</a:t>
            </a:r>
          </a:p>
          <a:p>
            <a:r>
              <a:rPr lang="en-US" sz="4400" dirty="0"/>
              <a:t>Deforestation</a:t>
            </a:r>
          </a:p>
          <a:p>
            <a:r>
              <a:rPr lang="en-US" sz="4400" dirty="0"/>
              <a:t>Industrialization</a:t>
            </a:r>
          </a:p>
          <a:p>
            <a:r>
              <a:rPr lang="en-US" sz="4400" dirty="0"/>
              <a:t>Burning fossil fuel</a:t>
            </a:r>
          </a:p>
          <a:p>
            <a:r>
              <a:rPr lang="en-US" sz="4400" dirty="0"/>
              <a:t>Population Boom</a:t>
            </a:r>
          </a:p>
          <a:p>
            <a:pPr algn="ctr"/>
            <a:endParaRPr lang="en-US" sz="6461" dirty="0"/>
          </a:p>
        </p:txBody>
      </p:sp>
      <p:sp>
        <p:nvSpPr>
          <p:cNvPr id="18" name="Alternative Process 17">
            <a:extLst>
              <a:ext uri="{FF2B5EF4-FFF2-40B4-BE49-F238E27FC236}">
                <a16:creationId xmlns:a16="http://schemas.microsoft.com/office/drawing/2014/main" id="{360F409E-82BA-C70B-B3BB-E0D4425B70E6}"/>
              </a:ext>
            </a:extLst>
          </p:cNvPr>
          <p:cNvSpPr/>
          <p:nvPr/>
        </p:nvSpPr>
        <p:spPr>
          <a:xfrm>
            <a:off x="22398181" y="14747052"/>
            <a:ext cx="6472195" cy="7115359"/>
          </a:xfrm>
          <a:prstGeom prst="flowChartAlternateProcess">
            <a:avLst/>
          </a:prstGeom>
          <a:solidFill>
            <a:schemeClr val="accent6">
              <a:lumMod val="75000"/>
              <a:alpha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6461" dirty="0"/>
              <a:t>Solutions</a:t>
            </a:r>
          </a:p>
          <a:p>
            <a:r>
              <a:rPr lang="en-US" sz="4400" dirty="0"/>
              <a:t>Global warming can be decreased through tree plantation and the usage of inexperienced power as a substitute of burning fossils</a:t>
            </a:r>
            <a:br>
              <a:rPr lang="en-US" sz="4400" dirty="0"/>
            </a:br>
            <a:br>
              <a:rPr lang="en-US" sz="4400" dirty="0"/>
            </a:br>
            <a:r>
              <a:rPr lang="en-US" sz="4400" dirty="0"/>
              <a:t>Fuels and Recycling.</a:t>
            </a:r>
          </a:p>
          <a:p>
            <a:pPr marL="857250" indent="-857250">
              <a:buFont typeface="Arial" panose="020B0604020202020204" pitchFamily="34" charset="0"/>
              <a:buChar char="•"/>
            </a:pPr>
            <a:endParaRPr lang="en-US" sz="6461" dirty="0"/>
          </a:p>
        </p:txBody>
      </p:sp>
      <p:sp>
        <p:nvSpPr>
          <p:cNvPr id="21" name="Alternative Process 20">
            <a:extLst>
              <a:ext uri="{FF2B5EF4-FFF2-40B4-BE49-F238E27FC236}">
                <a16:creationId xmlns:a16="http://schemas.microsoft.com/office/drawing/2014/main" id="{8F2A72CE-216A-62E1-0C1A-A69AE851EEB9}"/>
              </a:ext>
            </a:extLst>
          </p:cNvPr>
          <p:cNvSpPr/>
          <p:nvPr/>
        </p:nvSpPr>
        <p:spPr>
          <a:xfrm>
            <a:off x="1290866" y="22892749"/>
            <a:ext cx="27693468" cy="2789101"/>
          </a:xfrm>
          <a:prstGeom prst="flowChartAlternateProcess">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4308" dirty="0"/>
          </a:p>
          <a:p>
            <a:endParaRPr lang="en-US" sz="4308" dirty="0"/>
          </a:p>
          <a:p>
            <a:endParaRPr lang="en-US" sz="4308" dirty="0"/>
          </a:p>
          <a:p>
            <a:endParaRPr lang="en-US" sz="4308" dirty="0"/>
          </a:p>
          <a:p>
            <a:pPr algn="ctr"/>
            <a:r>
              <a:rPr lang="en-US" sz="4308" dirty="0"/>
              <a:t>Major countries of south Asia are affected by the global warming especially India and Pakistan The Industrialization and deforestation is the main cause of global warming. These countries don’t produce too much CO2, but they are most effected by the global warming glaciers are melting is this region and these countries also effected by water scarcity.</a:t>
            </a:r>
          </a:p>
          <a:p>
            <a:endParaRPr lang="en-US" sz="4308" dirty="0"/>
          </a:p>
          <a:p>
            <a:endParaRPr lang="en-US" sz="4308" dirty="0"/>
          </a:p>
        </p:txBody>
      </p:sp>
      <p:pic>
        <p:nvPicPr>
          <p:cNvPr id="24" name="Picture 23">
            <a:extLst>
              <a:ext uri="{FF2B5EF4-FFF2-40B4-BE49-F238E27FC236}">
                <a16:creationId xmlns:a16="http://schemas.microsoft.com/office/drawing/2014/main" id="{A2D7CE87-B465-D55E-E107-CB42690D6DE4}"/>
              </a:ext>
            </a:extLst>
          </p:cNvPr>
          <p:cNvPicPr>
            <a:picLocks noChangeAspect="1"/>
          </p:cNvPicPr>
          <p:nvPr/>
        </p:nvPicPr>
        <p:blipFill>
          <a:blip r:embed="rId3"/>
          <a:srcRect/>
          <a:stretch/>
        </p:blipFill>
        <p:spPr>
          <a:xfrm>
            <a:off x="15611306" y="26504556"/>
            <a:ext cx="6147149" cy="5691618"/>
          </a:xfrm>
          <a:prstGeom prst="rect">
            <a:avLst/>
          </a:prstGeom>
        </p:spPr>
      </p:pic>
      <p:pic>
        <p:nvPicPr>
          <p:cNvPr id="25" name="Picture 24">
            <a:extLst>
              <a:ext uri="{FF2B5EF4-FFF2-40B4-BE49-F238E27FC236}">
                <a16:creationId xmlns:a16="http://schemas.microsoft.com/office/drawing/2014/main" id="{6626DFD0-D5F8-85C5-BFE4-D4288ADCA838}"/>
              </a:ext>
            </a:extLst>
          </p:cNvPr>
          <p:cNvPicPr>
            <a:picLocks noChangeAspect="1"/>
          </p:cNvPicPr>
          <p:nvPr/>
        </p:nvPicPr>
        <p:blipFill>
          <a:blip r:embed="rId4"/>
          <a:srcRect/>
          <a:stretch/>
        </p:blipFill>
        <p:spPr>
          <a:xfrm>
            <a:off x="22431896" y="26596379"/>
            <a:ext cx="6147149" cy="5520635"/>
          </a:xfrm>
          <a:prstGeom prst="rect">
            <a:avLst/>
          </a:prstGeom>
        </p:spPr>
      </p:pic>
      <p:sp>
        <p:nvSpPr>
          <p:cNvPr id="26" name="Alternative Process 25">
            <a:extLst>
              <a:ext uri="{FF2B5EF4-FFF2-40B4-BE49-F238E27FC236}">
                <a16:creationId xmlns:a16="http://schemas.microsoft.com/office/drawing/2014/main" id="{78DBEEB8-0ACF-0ACD-6888-515AE9BAE81C}"/>
              </a:ext>
            </a:extLst>
          </p:cNvPr>
          <p:cNvSpPr/>
          <p:nvPr/>
        </p:nvSpPr>
        <p:spPr>
          <a:xfrm>
            <a:off x="1608846" y="39114313"/>
            <a:ext cx="12746843" cy="4357430"/>
          </a:xfrm>
          <a:prstGeom prst="flowChartAlternateProcess">
            <a:avLst/>
          </a:prstGeom>
          <a:solidFill>
            <a:schemeClr val="accent6">
              <a:lumMod val="75000"/>
              <a:alpha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5874" dirty="0"/>
              <a:t>Consequences</a:t>
            </a:r>
          </a:p>
          <a:p>
            <a:r>
              <a:rPr lang="en-US" sz="4400" dirty="0"/>
              <a:t>Temperature Increasing</a:t>
            </a:r>
          </a:p>
          <a:p>
            <a:r>
              <a:rPr lang="en-US" sz="4400" dirty="0"/>
              <a:t>Ozone Depletion</a:t>
            </a:r>
          </a:p>
          <a:p>
            <a:r>
              <a:rPr lang="en-US" sz="4400" dirty="0"/>
              <a:t>Melting Glaciers</a:t>
            </a:r>
          </a:p>
          <a:p>
            <a:r>
              <a:rPr lang="en-US" sz="4400" dirty="0"/>
              <a:t>Drought</a:t>
            </a:r>
          </a:p>
        </p:txBody>
      </p:sp>
      <p:sp>
        <p:nvSpPr>
          <p:cNvPr id="27" name="Alternative Process 26">
            <a:extLst>
              <a:ext uri="{FF2B5EF4-FFF2-40B4-BE49-F238E27FC236}">
                <a16:creationId xmlns:a16="http://schemas.microsoft.com/office/drawing/2014/main" id="{1E3B744D-27DF-06FD-7E7E-9FF9C2F8D83F}"/>
              </a:ext>
            </a:extLst>
          </p:cNvPr>
          <p:cNvSpPr/>
          <p:nvPr/>
        </p:nvSpPr>
        <p:spPr>
          <a:xfrm>
            <a:off x="15079689" y="39114312"/>
            <a:ext cx="13686098" cy="4357431"/>
          </a:xfrm>
          <a:prstGeom prst="flowChartAlternateProcess">
            <a:avLst/>
          </a:prstGeom>
          <a:solidFill>
            <a:schemeClr val="accent6">
              <a:lumMod val="75000"/>
              <a:alpha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6461" dirty="0"/>
              <a:t>Solutions</a:t>
            </a:r>
          </a:p>
          <a:p>
            <a:r>
              <a:rPr lang="en-US" sz="4400" dirty="0"/>
              <a:t>Tree Plantation</a:t>
            </a:r>
          </a:p>
          <a:p>
            <a:r>
              <a:rPr lang="en-US" sz="4400" dirty="0"/>
              <a:t>Reduction of CO2</a:t>
            </a:r>
          </a:p>
          <a:p>
            <a:r>
              <a:rPr lang="en-US" sz="4400" dirty="0"/>
              <a:t>Use Biofuel</a:t>
            </a:r>
          </a:p>
          <a:p>
            <a:r>
              <a:rPr lang="en-US" sz="4400" dirty="0"/>
              <a:t>Stop Fossils Fuel</a:t>
            </a:r>
          </a:p>
        </p:txBody>
      </p:sp>
      <p:pic>
        <p:nvPicPr>
          <p:cNvPr id="4" name="Picture 3">
            <a:extLst>
              <a:ext uri="{FF2B5EF4-FFF2-40B4-BE49-F238E27FC236}">
                <a16:creationId xmlns:a16="http://schemas.microsoft.com/office/drawing/2014/main" id="{F0D0CC0C-946D-5DBB-F1E1-DEF53942557B}"/>
              </a:ext>
            </a:extLst>
          </p:cNvPr>
          <p:cNvPicPr>
            <a:picLocks noChangeAspect="1"/>
          </p:cNvPicPr>
          <p:nvPr/>
        </p:nvPicPr>
        <p:blipFill>
          <a:blip r:embed="rId5"/>
          <a:srcRect/>
          <a:stretch/>
        </p:blipFill>
        <p:spPr>
          <a:xfrm>
            <a:off x="7994390" y="16186021"/>
            <a:ext cx="3258721" cy="2287688"/>
          </a:xfrm>
          <a:prstGeom prst="rect">
            <a:avLst/>
          </a:prstGeom>
        </p:spPr>
      </p:pic>
      <p:pic>
        <p:nvPicPr>
          <p:cNvPr id="22" name="Picture 21">
            <a:extLst>
              <a:ext uri="{FF2B5EF4-FFF2-40B4-BE49-F238E27FC236}">
                <a16:creationId xmlns:a16="http://schemas.microsoft.com/office/drawing/2014/main" id="{A1D494F1-557E-D553-1EA9-DDAEA602D303}"/>
              </a:ext>
            </a:extLst>
          </p:cNvPr>
          <p:cNvPicPr>
            <a:picLocks noChangeAspect="1"/>
          </p:cNvPicPr>
          <p:nvPr/>
        </p:nvPicPr>
        <p:blipFill>
          <a:blip r:embed="rId6"/>
          <a:srcRect/>
          <a:stretch/>
        </p:blipFill>
        <p:spPr>
          <a:xfrm>
            <a:off x="11583423" y="16212175"/>
            <a:ext cx="3258721" cy="2287688"/>
          </a:xfrm>
          <a:prstGeom prst="rect">
            <a:avLst/>
          </a:prstGeom>
        </p:spPr>
      </p:pic>
      <p:pic>
        <p:nvPicPr>
          <p:cNvPr id="28" name="Picture 27">
            <a:extLst>
              <a:ext uri="{FF2B5EF4-FFF2-40B4-BE49-F238E27FC236}">
                <a16:creationId xmlns:a16="http://schemas.microsoft.com/office/drawing/2014/main" id="{69E405EB-1767-CFD3-2DB4-75BB135CF87A}"/>
              </a:ext>
            </a:extLst>
          </p:cNvPr>
          <p:cNvPicPr>
            <a:picLocks noChangeAspect="1"/>
          </p:cNvPicPr>
          <p:nvPr/>
        </p:nvPicPr>
        <p:blipFill>
          <a:blip r:embed="rId7"/>
          <a:srcRect/>
          <a:stretch/>
        </p:blipFill>
        <p:spPr>
          <a:xfrm>
            <a:off x="7997122" y="19042428"/>
            <a:ext cx="3258721" cy="2396625"/>
          </a:xfrm>
          <a:prstGeom prst="rect">
            <a:avLst/>
          </a:prstGeom>
        </p:spPr>
      </p:pic>
      <p:pic>
        <p:nvPicPr>
          <p:cNvPr id="30" name="Picture 29">
            <a:extLst>
              <a:ext uri="{FF2B5EF4-FFF2-40B4-BE49-F238E27FC236}">
                <a16:creationId xmlns:a16="http://schemas.microsoft.com/office/drawing/2014/main" id="{CD9A6AD6-BB01-9C7F-7F4C-226947E4FEB9}"/>
              </a:ext>
            </a:extLst>
          </p:cNvPr>
          <p:cNvPicPr>
            <a:picLocks noChangeAspect="1"/>
          </p:cNvPicPr>
          <p:nvPr/>
        </p:nvPicPr>
        <p:blipFill>
          <a:blip r:embed="rId8"/>
          <a:srcRect/>
          <a:stretch/>
        </p:blipFill>
        <p:spPr>
          <a:xfrm>
            <a:off x="11625281" y="19089060"/>
            <a:ext cx="3258721" cy="2328855"/>
          </a:xfrm>
          <a:prstGeom prst="rect">
            <a:avLst/>
          </a:prstGeom>
        </p:spPr>
      </p:pic>
      <p:pic>
        <p:nvPicPr>
          <p:cNvPr id="34" name="Picture 33">
            <a:extLst>
              <a:ext uri="{FF2B5EF4-FFF2-40B4-BE49-F238E27FC236}">
                <a16:creationId xmlns:a16="http://schemas.microsoft.com/office/drawing/2014/main" id="{B06E7CA5-A203-BF4E-A149-C2833F2E362E}"/>
              </a:ext>
            </a:extLst>
          </p:cNvPr>
          <p:cNvPicPr>
            <a:picLocks noChangeAspect="1"/>
          </p:cNvPicPr>
          <p:nvPr/>
        </p:nvPicPr>
        <p:blipFill>
          <a:blip r:embed="rId9"/>
          <a:srcRect/>
          <a:stretch/>
        </p:blipFill>
        <p:spPr>
          <a:xfrm>
            <a:off x="1672595" y="26491143"/>
            <a:ext cx="6147149" cy="5691618"/>
          </a:xfrm>
          <a:prstGeom prst="rect">
            <a:avLst/>
          </a:prstGeom>
        </p:spPr>
      </p:pic>
      <p:pic>
        <p:nvPicPr>
          <p:cNvPr id="36" name="Picture 35">
            <a:extLst>
              <a:ext uri="{FF2B5EF4-FFF2-40B4-BE49-F238E27FC236}">
                <a16:creationId xmlns:a16="http://schemas.microsoft.com/office/drawing/2014/main" id="{4BFE20E3-31D6-5071-E6A8-8DE43A29F1C3}"/>
              </a:ext>
            </a:extLst>
          </p:cNvPr>
          <p:cNvPicPr>
            <a:picLocks noChangeAspect="1"/>
          </p:cNvPicPr>
          <p:nvPr/>
        </p:nvPicPr>
        <p:blipFill>
          <a:blip r:embed="rId10"/>
          <a:srcRect/>
          <a:stretch/>
        </p:blipFill>
        <p:spPr>
          <a:xfrm>
            <a:off x="8641950" y="26543946"/>
            <a:ext cx="6147149" cy="5679061"/>
          </a:xfrm>
          <a:prstGeom prst="rect">
            <a:avLst/>
          </a:prstGeom>
        </p:spPr>
      </p:pic>
      <p:pic>
        <p:nvPicPr>
          <p:cNvPr id="38" name="Picture 37">
            <a:extLst>
              <a:ext uri="{FF2B5EF4-FFF2-40B4-BE49-F238E27FC236}">
                <a16:creationId xmlns:a16="http://schemas.microsoft.com/office/drawing/2014/main" id="{0A1A9C58-98DA-90B6-75BD-FE2E9BBC925D}"/>
              </a:ext>
            </a:extLst>
          </p:cNvPr>
          <p:cNvPicPr>
            <a:picLocks noChangeAspect="1"/>
          </p:cNvPicPr>
          <p:nvPr/>
        </p:nvPicPr>
        <p:blipFill>
          <a:blip r:embed="rId11"/>
          <a:srcRect/>
          <a:stretch/>
        </p:blipFill>
        <p:spPr>
          <a:xfrm>
            <a:off x="15203488" y="16220087"/>
            <a:ext cx="3258722" cy="2340890"/>
          </a:xfrm>
          <a:prstGeom prst="rect">
            <a:avLst/>
          </a:prstGeom>
        </p:spPr>
      </p:pic>
      <p:pic>
        <p:nvPicPr>
          <p:cNvPr id="40" name="Picture 39">
            <a:extLst>
              <a:ext uri="{FF2B5EF4-FFF2-40B4-BE49-F238E27FC236}">
                <a16:creationId xmlns:a16="http://schemas.microsoft.com/office/drawing/2014/main" id="{A8F63ACF-5EB8-8D8B-E2A2-898A37E3D437}"/>
              </a:ext>
            </a:extLst>
          </p:cNvPr>
          <p:cNvPicPr>
            <a:picLocks noChangeAspect="1"/>
          </p:cNvPicPr>
          <p:nvPr/>
        </p:nvPicPr>
        <p:blipFill>
          <a:blip r:embed="rId12"/>
          <a:srcRect/>
          <a:stretch/>
        </p:blipFill>
        <p:spPr>
          <a:xfrm>
            <a:off x="18664017" y="16256861"/>
            <a:ext cx="3258721" cy="2340890"/>
          </a:xfrm>
          <a:prstGeom prst="rect">
            <a:avLst/>
          </a:prstGeom>
        </p:spPr>
      </p:pic>
      <p:pic>
        <p:nvPicPr>
          <p:cNvPr id="42" name="Picture 41">
            <a:extLst>
              <a:ext uri="{FF2B5EF4-FFF2-40B4-BE49-F238E27FC236}">
                <a16:creationId xmlns:a16="http://schemas.microsoft.com/office/drawing/2014/main" id="{5AAE9FBC-04F6-E4E8-730B-7D8DC0A21ABD}"/>
              </a:ext>
            </a:extLst>
          </p:cNvPr>
          <p:cNvPicPr>
            <a:picLocks noChangeAspect="1"/>
          </p:cNvPicPr>
          <p:nvPr/>
        </p:nvPicPr>
        <p:blipFill>
          <a:blip r:embed="rId13"/>
          <a:srcRect/>
          <a:stretch/>
        </p:blipFill>
        <p:spPr>
          <a:xfrm>
            <a:off x="15164372" y="18991613"/>
            <a:ext cx="3258721" cy="2390302"/>
          </a:xfrm>
          <a:prstGeom prst="rect">
            <a:avLst/>
          </a:prstGeom>
        </p:spPr>
      </p:pic>
      <p:pic>
        <p:nvPicPr>
          <p:cNvPr id="44" name="Picture 43">
            <a:extLst>
              <a:ext uri="{FF2B5EF4-FFF2-40B4-BE49-F238E27FC236}">
                <a16:creationId xmlns:a16="http://schemas.microsoft.com/office/drawing/2014/main" id="{5165F3A6-F352-7FF6-FCFB-5D0BEF37A100}"/>
              </a:ext>
            </a:extLst>
          </p:cNvPr>
          <p:cNvPicPr>
            <a:picLocks noChangeAspect="1"/>
          </p:cNvPicPr>
          <p:nvPr/>
        </p:nvPicPr>
        <p:blipFill>
          <a:blip r:embed="rId14"/>
          <a:srcRect/>
          <a:stretch/>
        </p:blipFill>
        <p:spPr>
          <a:xfrm>
            <a:off x="18727819" y="18988026"/>
            <a:ext cx="3258721" cy="2340890"/>
          </a:xfrm>
          <a:prstGeom prst="rect">
            <a:avLst/>
          </a:prstGeom>
        </p:spPr>
      </p:pic>
      <p:pic>
        <p:nvPicPr>
          <p:cNvPr id="2" name="Picture 1">
            <a:extLst>
              <a:ext uri="{FF2B5EF4-FFF2-40B4-BE49-F238E27FC236}">
                <a16:creationId xmlns:a16="http://schemas.microsoft.com/office/drawing/2014/main" id="{39D4037B-2B65-4710-127E-21F74F65DB7A}"/>
              </a:ext>
            </a:extLst>
          </p:cNvPr>
          <p:cNvPicPr>
            <a:picLocks noChangeAspect="1"/>
          </p:cNvPicPr>
          <p:nvPr/>
        </p:nvPicPr>
        <p:blipFill>
          <a:blip r:embed="rId15"/>
          <a:srcRect/>
          <a:stretch/>
        </p:blipFill>
        <p:spPr>
          <a:xfrm>
            <a:off x="7982267" y="13458721"/>
            <a:ext cx="3258721" cy="2204196"/>
          </a:xfrm>
          <a:prstGeom prst="rect">
            <a:avLst/>
          </a:prstGeom>
        </p:spPr>
      </p:pic>
      <p:pic>
        <p:nvPicPr>
          <p:cNvPr id="3" name="Picture 2">
            <a:extLst>
              <a:ext uri="{FF2B5EF4-FFF2-40B4-BE49-F238E27FC236}">
                <a16:creationId xmlns:a16="http://schemas.microsoft.com/office/drawing/2014/main" id="{3D4C7F4A-39CC-F9D5-4A74-EF132E6138C6}"/>
              </a:ext>
            </a:extLst>
          </p:cNvPr>
          <p:cNvPicPr>
            <a:picLocks noChangeAspect="1"/>
          </p:cNvPicPr>
          <p:nvPr/>
        </p:nvPicPr>
        <p:blipFill>
          <a:blip r:embed="rId16"/>
          <a:srcRect/>
          <a:stretch/>
        </p:blipFill>
        <p:spPr>
          <a:xfrm>
            <a:off x="11604584" y="13481140"/>
            <a:ext cx="3258721" cy="2204196"/>
          </a:xfrm>
          <a:prstGeom prst="rect">
            <a:avLst/>
          </a:prstGeom>
        </p:spPr>
      </p:pic>
      <p:pic>
        <p:nvPicPr>
          <p:cNvPr id="6" name="Picture 5">
            <a:extLst>
              <a:ext uri="{FF2B5EF4-FFF2-40B4-BE49-F238E27FC236}">
                <a16:creationId xmlns:a16="http://schemas.microsoft.com/office/drawing/2014/main" id="{FDC373F8-F90A-11E9-81D6-5709D5F5102B}"/>
              </a:ext>
            </a:extLst>
          </p:cNvPr>
          <p:cNvPicPr>
            <a:picLocks noChangeAspect="1"/>
          </p:cNvPicPr>
          <p:nvPr/>
        </p:nvPicPr>
        <p:blipFill>
          <a:blip r:embed="rId17"/>
          <a:srcRect/>
          <a:stretch/>
        </p:blipFill>
        <p:spPr>
          <a:xfrm>
            <a:off x="15232921" y="13407303"/>
            <a:ext cx="3258721" cy="2328855"/>
          </a:xfrm>
          <a:prstGeom prst="rect">
            <a:avLst/>
          </a:prstGeom>
        </p:spPr>
      </p:pic>
      <p:pic>
        <p:nvPicPr>
          <p:cNvPr id="7" name="Picture 6">
            <a:extLst>
              <a:ext uri="{FF2B5EF4-FFF2-40B4-BE49-F238E27FC236}">
                <a16:creationId xmlns:a16="http://schemas.microsoft.com/office/drawing/2014/main" id="{96E55128-4D41-42DE-2552-5D6587606CB5}"/>
              </a:ext>
            </a:extLst>
          </p:cNvPr>
          <p:cNvPicPr>
            <a:picLocks noChangeAspect="1"/>
          </p:cNvPicPr>
          <p:nvPr/>
        </p:nvPicPr>
        <p:blipFill>
          <a:blip r:embed="rId18"/>
          <a:srcRect/>
          <a:stretch/>
        </p:blipFill>
        <p:spPr>
          <a:xfrm>
            <a:off x="18770022" y="13420668"/>
            <a:ext cx="3258721" cy="2328855"/>
          </a:xfrm>
          <a:prstGeom prst="rect">
            <a:avLst/>
          </a:prstGeom>
        </p:spPr>
      </p:pic>
    </p:spTree>
    <p:extLst>
      <p:ext uri="{BB962C8B-B14F-4D97-AF65-F5344CB8AC3E}">
        <p14:creationId xmlns:p14="http://schemas.microsoft.com/office/powerpoint/2010/main" val="1761517555"/>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148</TotalTime>
  <Words>327</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 2013 - 2022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Umair Aziz [Student-PECS]</dc:creator>
  <cp:lastModifiedBy>Aasim Ghaffar [Student-PECS]</cp:lastModifiedBy>
  <cp:revision>45</cp:revision>
  <dcterms:created xsi:type="dcterms:W3CDTF">2023-01-08T16:56:43Z</dcterms:created>
  <dcterms:modified xsi:type="dcterms:W3CDTF">2023-01-19T22:29:25Z</dcterms:modified>
</cp:coreProperties>
</file>