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Average"/>
      <p:regular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32656F-70EA-488D-9446-3DCD313A318B}">
  <a:tblStyle styleId="{9A32656F-70EA-488D-9446-3DCD313A318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42E9B7A-BBD5-4307-B61D-AC8D0507C31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4e5e738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2e4e5e738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f99a24ed6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2f99a24ed6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e7cfd1260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2e7cfd1260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9a4be3ec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19a4be3ec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f99a24ed6_4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2f99a24ed6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85d3df01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185d3df01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0f14bcd16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30f14bcd16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85d3df01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185d3df01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0d23eb51a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30d23eb51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0d3fbc3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0d3fbc3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e4e5e7389_3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2e4e5e7389_3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e4e5e7389_3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e4e5e7389_3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4e5e7389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4e5e7389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e4e5e7389_3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e4e5e7389_3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e4e5e7389_3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e4e5e7389_3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e4e5e7389_3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e4e5e7389_3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e4e5e7389_3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e4e5e7389_3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4e5e7389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4e5e7389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e4e5e7389_3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e4e5e7389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e4e5e7389_3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2e4e5e7389_3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e4e5e7389_3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e4e5e7389_3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e4e5e7389_3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e4e5e7389_3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0f14bcd16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0f14bcd16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4e5e7389_3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4e5e7389_3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e4e5e7389_3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2e4e5e7389_3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0f14bcd16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30f14bcd16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4e5e7389_3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e4e5e7389_3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85d3df017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185d3df01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85d3df01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185d3df01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99a24ed6_4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2f99a24ed6_4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e4e5e73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2e4e5e73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2.jpg"/><Relationship Id="rId7" Type="http://schemas.openxmlformats.org/officeDocument/2006/relationships/image" Target="../media/image23.jpg"/><Relationship Id="rId8"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doi.org/10.1145/2736277.2741132" TargetMode="External"/><Relationship Id="rId4" Type="http://schemas.openxmlformats.org/officeDocument/2006/relationships/hyperlink" Target="https://doi.org/10.1145/1557019.1557074" TargetMode="External"/><Relationship Id="rId5" Type="http://schemas.openxmlformats.org/officeDocument/2006/relationships/hyperlink" Target="https://doi.org/10.1145/2187836.2187950" TargetMode="External"/><Relationship Id="rId6" Type="http://schemas.openxmlformats.org/officeDocument/2006/relationships/hyperlink" Target="https://mikeodonnell.work/portfolio/sna-of-nba/" TargetMode="External"/><Relationship Id="rId7" Type="http://schemas.openxmlformats.org/officeDocument/2006/relationships/hyperlink" Target="https://doi.org/10.1145/2488388.248848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2400">
                <a:latin typeface="Arial"/>
                <a:ea typeface="Arial"/>
                <a:cs typeface="Arial"/>
                <a:sym typeface="Arial"/>
              </a:rPr>
              <a:t>CSE 575: Statistical Machine Learning (2023 Spring)</a:t>
            </a:r>
            <a:endParaRPr sz="1600">
              <a:latin typeface="Arial"/>
              <a:ea typeface="Arial"/>
              <a:cs typeface="Arial"/>
              <a:sym typeface="Arial"/>
            </a:endParaRPr>
          </a:p>
          <a:p>
            <a:pPr indent="0" lvl="0" marL="0" rtl="0" algn="ctr">
              <a:lnSpc>
                <a:spcPct val="100000"/>
              </a:lnSpc>
              <a:spcBef>
                <a:spcPts val="0"/>
              </a:spcBef>
              <a:spcAft>
                <a:spcPts val="0"/>
              </a:spcAft>
              <a:buSzPts val="4800"/>
              <a:buNone/>
            </a:pPr>
            <a:br>
              <a:rPr lang="en" sz="3200">
                <a:latin typeface="Arial"/>
                <a:ea typeface="Arial"/>
                <a:cs typeface="Arial"/>
                <a:sym typeface="Arial"/>
              </a:rPr>
            </a:br>
            <a:r>
              <a:rPr b="0" i="0" lang="en" sz="1800" u="none" strike="noStrike">
                <a:latin typeface="Arial"/>
                <a:ea typeface="Arial"/>
                <a:cs typeface="Arial"/>
                <a:sym typeface="Arial"/>
              </a:rPr>
              <a:t>The Power of Collaboration: Machine Learning for Team Performance Optimization</a:t>
            </a:r>
            <a:endParaRPr sz="3200">
              <a:latin typeface="Arial"/>
              <a:ea typeface="Arial"/>
              <a:cs typeface="Arial"/>
              <a:sym typeface="Arial"/>
            </a:endParaRPr>
          </a:p>
        </p:txBody>
      </p:sp>
      <p:sp>
        <p:nvSpPr>
          <p:cNvPr id="60" name="Google Shape;60;p1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solidFill>
                  <a:srgbClr val="FFFFFF"/>
                </a:solidFill>
                <a:latin typeface="Arial"/>
                <a:ea typeface="Arial"/>
                <a:cs typeface="Arial"/>
                <a:sym typeface="Arial"/>
              </a:rPr>
              <a:t>Team: 16</a:t>
            </a:r>
            <a:endParaRPr>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39" name="Google Shape;13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0" name="Google Shape;140;p22"/>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41" name="Google Shape;141;p22"/>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Graph Kernels</a:t>
            </a:r>
            <a:endParaRPr b="1"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 idea behind graph kernels is that the similarity of the sub-graphs between the two input graphs are compared and then aggregated to give the overall similarity between the two graphs.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Reason for choosing Graph Kernels for team context aware similarity</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16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Each subgraph in a given team reflect a specific skill among a sub-group of team members</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By comparing the similarity between two subgraphs it’s possible to measure the capability of the new team member to perform that particular sub-task</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By aggregating these similarity for each task the overall capability of new team member can be computed</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this paper mainly random walk based graph kernel approach is utilized</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47" name="Google Shape;14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8" name="Google Shape;148;p23"/>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49" name="Google Shape;149;p23"/>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Random Walk-based </a:t>
            </a:r>
            <a:r>
              <a:rPr b="1" lang="en" sz="1200">
                <a:solidFill>
                  <a:schemeClr val="dk1"/>
                </a:solidFill>
                <a:latin typeface="Times New Roman"/>
                <a:ea typeface="Times New Roman"/>
                <a:cs typeface="Times New Roman"/>
                <a:sym typeface="Times New Roman"/>
              </a:rPr>
              <a:t>Graph Kernels</a:t>
            </a:r>
            <a:endParaRPr b="1"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Random Walks: A random walk is a sequence of nodes traversed in a graph, where each node is chosen uniformly at random from its neighbors. Random walks capture the local structure and connectivity of a graph.</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This graph kernel incorporates the interactions between individual skills and team structure in a unified framework. We compute the similarity between two graphs by counting the common random walks they share.</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These algorithms leverage effective pruning strategies to reduce the computational cost and explore the smoothness between the existing and the new team structures for faster computations.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55" name="Google Shape;155;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6" name="Google Shape;156;p24"/>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57" name="Google Shape;157;p24"/>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16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Random Walk based graph kernel</a:t>
            </a:r>
            <a:endParaRPr b="1" sz="1200">
              <a:solidFill>
                <a:schemeClr val="dk1"/>
              </a:solidFill>
              <a:latin typeface="Times New Roman"/>
              <a:ea typeface="Times New Roman"/>
              <a:cs typeface="Times New Roman"/>
              <a:sym typeface="Times New Roman"/>
            </a:endParaRPr>
          </a:p>
          <a:p>
            <a:pPr indent="0" lvl="0" marL="45720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Given two labelled graphs                                  where i=1,2 </a:t>
            </a:r>
            <a:endParaRPr sz="1200">
              <a:solidFill>
                <a:schemeClr val="dk1"/>
              </a:solidFill>
              <a:latin typeface="Times New Roman"/>
              <a:ea typeface="Times New Roman"/>
              <a:cs typeface="Times New Roman"/>
              <a:sym typeface="Times New Roman"/>
            </a:endParaRPr>
          </a:p>
          <a:p>
            <a:pPr indent="0" lvl="0" marL="45720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Random walk based graph kernel between them can be computed [6] using following equation:</a:t>
            </a:r>
            <a:endParaRPr sz="1200">
              <a:solidFill>
                <a:schemeClr val="dk1"/>
              </a:solidFill>
              <a:latin typeface="Times New Roman"/>
              <a:ea typeface="Times New Roman"/>
              <a:cs typeface="Times New Roman"/>
              <a:sym typeface="Times New Roman"/>
            </a:endParaRPr>
          </a:p>
          <a:p>
            <a:pPr indent="0" lvl="0" marL="45720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                                                                                                                    ,  referred as TeamRep-Basic</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Here:                                      is the weight matrix of two graph’s matrix direct product, c is decay factor,  y and x are starting and stopping vectors to indicate weights of different nodes and             is a diagonal matrix</a:t>
            </a:r>
            <a:endParaRPr sz="1200">
              <a:solidFill>
                <a:schemeClr val="dk1"/>
              </a:solidFill>
              <a:latin typeface="Times New Roman"/>
              <a:ea typeface="Times New Roman"/>
              <a:cs typeface="Times New Roman"/>
              <a:sym typeface="Times New Roman"/>
            </a:endParaRPr>
          </a:p>
          <a:p>
            <a:pPr indent="0" lvl="0" marL="457200" marR="0" rtl="0" algn="l">
              <a:lnSpc>
                <a:spcPct val="11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pic>
        <p:nvPicPr>
          <p:cNvPr id="158" name="Google Shape;158;p24"/>
          <p:cNvPicPr preferRelativeResize="0"/>
          <p:nvPr/>
        </p:nvPicPr>
        <p:blipFill>
          <a:blip r:embed="rId3">
            <a:alphaModFix/>
          </a:blip>
          <a:stretch>
            <a:fillRect/>
          </a:stretch>
        </p:blipFill>
        <p:spPr>
          <a:xfrm>
            <a:off x="2677575" y="2501650"/>
            <a:ext cx="988075" cy="265700"/>
          </a:xfrm>
          <a:prstGeom prst="rect">
            <a:avLst/>
          </a:prstGeom>
          <a:noFill/>
          <a:ln>
            <a:noFill/>
          </a:ln>
        </p:spPr>
      </p:pic>
      <p:pic>
        <p:nvPicPr>
          <p:cNvPr id="159" name="Google Shape;159;p24"/>
          <p:cNvPicPr preferRelativeResize="0"/>
          <p:nvPr/>
        </p:nvPicPr>
        <p:blipFill>
          <a:blip r:embed="rId4">
            <a:alphaModFix/>
          </a:blip>
          <a:stretch>
            <a:fillRect/>
          </a:stretch>
        </p:blipFill>
        <p:spPr>
          <a:xfrm>
            <a:off x="2862100" y="3333542"/>
            <a:ext cx="2237350" cy="281133"/>
          </a:xfrm>
          <a:prstGeom prst="rect">
            <a:avLst/>
          </a:prstGeom>
          <a:noFill/>
          <a:ln>
            <a:noFill/>
          </a:ln>
        </p:spPr>
      </p:pic>
      <p:pic>
        <p:nvPicPr>
          <p:cNvPr id="160" name="Google Shape;160;p24"/>
          <p:cNvPicPr preferRelativeResize="0"/>
          <p:nvPr/>
        </p:nvPicPr>
        <p:blipFill>
          <a:blip r:embed="rId5">
            <a:alphaModFix/>
          </a:blip>
          <a:stretch>
            <a:fillRect/>
          </a:stretch>
        </p:blipFill>
        <p:spPr>
          <a:xfrm>
            <a:off x="1032075" y="3696150"/>
            <a:ext cx="1081725" cy="208300"/>
          </a:xfrm>
          <a:prstGeom prst="rect">
            <a:avLst/>
          </a:prstGeom>
          <a:noFill/>
          <a:ln>
            <a:noFill/>
          </a:ln>
        </p:spPr>
      </p:pic>
      <p:pic>
        <p:nvPicPr>
          <p:cNvPr id="161" name="Google Shape;161;p24"/>
          <p:cNvPicPr preferRelativeResize="0"/>
          <p:nvPr/>
        </p:nvPicPr>
        <p:blipFill>
          <a:blip r:embed="rId6">
            <a:alphaModFix/>
          </a:blip>
          <a:stretch>
            <a:fillRect/>
          </a:stretch>
        </p:blipFill>
        <p:spPr>
          <a:xfrm>
            <a:off x="4131375" y="3904450"/>
            <a:ext cx="242075" cy="20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67" name="Google Shape;167;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8" name="Google Shape;168;p25"/>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69" name="Google Shape;169;p25"/>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Computational challenges in TeamRep-Basic method:</a:t>
            </a:r>
            <a:endParaRPr b="1"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The method TeamRep-Basic is computationally intensive as:</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16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Many random walk graph kernels have to be computed </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Each computation would be expensive </a:t>
            </a:r>
            <a:r>
              <a:rPr lang="en" sz="1200">
                <a:solidFill>
                  <a:schemeClr val="dk1"/>
                </a:solidFill>
                <a:latin typeface="Times New Roman"/>
                <a:ea typeface="Times New Roman"/>
                <a:cs typeface="Times New Roman"/>
                <a:sym typeface="Times New Roman"/>
              </a:rPr>
              <a:t>especially</a:t>
            </a:r>
            <a:r>
              <a:rPr lang="en" sz="1200">
                <a:solidFill>
                  <a:schemeClr val="dk1"/>
                </a:solidFill>
                <a:latin typeface="Times New Roman"/>
                <a:ea typeface="Times New Roman"/>
                <a:cs typeface="Times New Roman"/>
                <a:sym typeface="Times New Roman"/>
              </a:rPr>
              <a:t> when team size is large</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time complexity for this algorithm is  O(nt⁶)</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None/>
            </a:pPr>
            <a:r>
              <a:rPr lang="en" sz="1200">
                <a:solidFill>
                  <a:schemeClr val="dk1"/>
                </a:solidFill>
                <a:latin typeface="Times New Roman"/>
                <a:ea typeface="Times New Roman"/>
                <a:cs typeface="Times New Roman"/>
                <a:sym typeface="Times New Roman"/>
              </a:rPr>
              <a:t>Methods to overcome the above challenges:</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16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Scale-up: Candidate filtering by using pruning </a:t>
            </a:r>
            <a:r>
              <a:rPr lang="en" sz="1200">
                <a:solidFill>
                  <a:schemeClr val="dk1"/>
                </a:solidFill>
                <a:latin typeface="Times New Roman"/>
                <a:ea typeface="Times New Roman"/>
                <a:cs typeface="Times New Roman"/>
                <a:sym typeface="Times New Roman"/>
              </a:rPr>
              <a:t>strategy - Filter out candidates who do not have any connections with rest of team members</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Speedup Graph kernel: Computing top r approximation</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Clr>
                <a:schemeClr val="accent3"/>
              </a:buClr>
              <a:buSzPts val="1800"/>
              <a:buFont typeface="Average"/>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75" name="Google Shape;175;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6" name="Google Shape;176;p26"/>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77" name="Google Shape;177;p26"/>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 TeamRep-Fast-Exact and TeamRep-Fast-Approx algorithms are two fast algorithms proposed by the authors to efficiently compute the random walk-based graph kernel for team member recommendation.</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TeamRep-Fast-Exact provides an exact computation of the random walk-based graph kernel, while TeamRep-Fast-Approx offers a faster runtime with a small approximation error. The choice between the two algorithms depends on the specific requirements and constraints of the team member recommendation task, in terms of computational efficiency and accuracy.</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TeamRep-Fast-Exact leverages effective pruning strategies to reduce the computational cost of computing the kernel, such as pruning irrelevant nodes and edges in the graph, and avoids redundant computations.</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TeamRep-Fast-Approx works at the cost of a small approximation error. It uses a sampling-based approach to approximate the kernel computation, by randomly selecting a subset of random walks instead of considering all possible walks.</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83" name="Google Shape;183;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4" name="Google Shape;184;p27"/>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85" name="Google Shape;185;p27"/>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Evaluation:</a:t>
            </a:r>
            <a:r>
              <a:rPr b="1"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None/>
            </a:pPr>
            <a:r>
              <a:rPr lang="en" sz="1200">
                <a:solidFill>
                  <a:schemeClr val="dk1"/>
                </a:solidFill>
                <a:latin typeface="Times New Roman"/>
                <a:ea typeface="Times New Roman"/>
                <a:cs typeface="Times New Roman"/>
                <a:sym typeface="Times New Roman"/>
              </a:rPr>
              <a:t>The authors conducted comprehensive experiments to evaluate the effectiveness and efficiency of their proposed algorithms for team member recommendation.</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Evaluation was based on the following:</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Precision, recall, and F1-score. Precision measures the accuracy of team member recommendations, recall measures the ability to identify all relevant candidates, and F1-score balances the trade-off between precision and recall</a:t>
            </a:r>
            <a:endParaRPr sz="1200">
              <a:solidFill>
                <a:schemeClr val="dk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 authors compared their proposed algorithms with several baseline methods, including traditional graph kernel methods that consider only skill matching or structure matching independently. The baselines were selected to represent different approaches and provide meaningful comparisons.</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91" name="Google Shape;19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2" name="Google Shape;192;p28"/>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93" name="Google Shape;193;p28"/>
          <p:cNvSpPr txBox="1"/>
          <p:nvPr/>
        </p:nvSpPr>
        <p:spPr>
          <a:xfrm>
            <a:off x="311700" y="1141175"/>
            <a:ext cx="8520600" cy="3446700"/>
          </a:xfrm>
          <a:prstGeom prst="rect">
            <a:avLst/>
          </a:prstGeom>
          <a:no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ctr">
              <a:lnSpc>
                <a:spcPct val="7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l">
              <a:lnSpc>
                <a:spcPct val="75000"/>
              </a:lnSpc>
              <a:spcBef>
                <a:spcPts val="1600"/>
              </a:spcBef>
              <a:spcAft>
                <a:spcPts val="0"/>
              </a:spcAft>
              <a:buNone/>
            </a:pPr>
            <a:r>
              <a:rPr lang="en" sz="1200">
                <a:solidFill>
                  <a:schemeClr val="dk1"/>
                </a:solidFill>
                <a:latin typeface="Average"/>
                <a:ea typeface="Average"/>
                <a:cs typeface="Average"/>
                <a:sym typeface="Average"/>
              </a:rPr>
              <a:t>                                Figure 2: The average recall, average precision and R@1 of the three comparison methods. Higher is better[1]</a:t>
            </a:r>
            <a:endParaRPr sz="1200">
              <a:solidFill>
                <a:schemeClr val="dk1"/>
              </a:solidFill>
              <a:latin typeface="Average"/>
              <a:ea typeface="Average"/>
              <a:cs typeface="Average"/>
              <a:sym typeface="Average"/>
            </a:endParaRPr>
          </a:p>
          <a:p>
            <a:pPr indent="0" lvl="0" marL="0" rtl="0" algn="l">
              <a:lnSpc>
                <a:spcPct val="75000"/>
              </a:lnSpc>
              <a:spcBef>
                <a:spcPts val="1600"/>
              </a:spcBef>
              <a:spcAft>
                <a:spcPts val="0"/>
              </a:spcAft>
              <a:buNone/>
            </a:pPr>
            <a:r>
              <a:rPr lang="en" sz="1200">
                <a:solidFill>
                  <a:schemeClr val="dk1"/>
                </a:solidFill>
                <a:latin typeface="Average"/>
                <a:ea typeface="Average"/>
                <a:cs typeface="Average"/>
                <a:sym typeface="Average"/>
              </a:rPr>
              <a:t> </a:t>
            </a:r>
            <a:endParaRPr>
              <a:latin typeface="Average"/>
              <a:ea typeface="Average"/>
              <a:cs typeface="Average"/>
              <a:sym typeface="Average"/>
            </a:endParaRPr>
          </a:p>
          <a:p>
            <a:pPr indent="0" lvl="0" marL="0" rtl="0" algn="l">
              <a:lnSpc>
                <a:spcPct val="75000"/>
              </a:lnSpc>
              <a:spcBef>
                <a:spcPts val="1600"/>
              </a:spcBef>
              <a:spcAft>
                <a:spcPts val="1600"/>
              </a:spcAft>
              <a:buNone/>
            </a:pPr>
            <a:r>
              <a:rPr lang="en" sz="1200">
                <a:solidFill>
                  <a:schemeClr val="dk1"/>
                </a:solidFill>
                <a:latin typeface="Average"/>
                <a:ea typeface="Average"/>
                <a:cs typeface="Average"/>
                <a:sym typeface="Average"/>
              </a:rPr>
              <a:t>1]</a:t>
            </a:r>
            <a:endParaRPr>
              <a:latin typeface="Average"/>
              <a:ea typeface="Average"/>
              <a:cs typeface="Average"/>
              <a:sym typeface="Average"/>
            </a:endParaRPr>
          </a:p>
        </p:txBody>
      </p:sp>
      <p:pic>
        <p:nvPicPr>
          <p:cNvPr id="194" name="Google Shape;194;p28"/>
          <p:cNvPicPr preferRelativeResize="0"/>
          <p:nvPr/>
        </p:nvPicPr>
        <p:blipFill>
          <a:blip r:embed="rId3">
            <a:alphaModFix/>
          </a:blip>
          <a:stretch>
            <a:fillRect/>
          </a:stretch>
        </p:blipFill>
        <p:spPr>
          <a:xfrm>
            <a:off x="1989100" y="2343075"/>
            <a:ext cx="4929375" cy="203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200" name="Google Shape;200;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1" name="Google Shape;201;p29"/>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202" name="Google Shape;202;p29"/>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Experimental Results</a:t>
            </a:r>
            <a:r>
              <a:rPr b="1"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 studies' findings demonstrated that the suggested algorithm performed better than the alternatives in terms of accuracy and speed. In particular, the authors discovered that:</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 proposed algorithms outperformed the alternative choices in terms of both precision and recall, demonstrating the superiority of their approach in identifying suitable team member replacements.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Their algorithms achieved a good balance between precision and recall, indicating a well-rounded performance.</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Their approach was resilient to parameter changes and consistently performed well when varying different parameters, such as the threshold for pruning strategies.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Dataset</a:t>
            </a:r>
            <a:endParaRPr/>
          </a:p>
        </p:txBody>
      </p:sp>
      <p:sp>
        <p:nvSpPr>
          <p:cNvPr id="208" name="Google Shape;20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9" name="Google Shape;209;p30"/>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210" name="Google Shape;210;p30"/>
          <p:cNvSpPr txBox="1"/>
          <p:nvPr/>
        </p:nvSpPr>
        <p:spPr>
          <a:xfrm>
            <a:off x="311700" y="1141154"/>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3"/>
              </a:buClr>
              <a:buSzPts val="1800"/>
              <a:buFont typeface="Average"/>
              <a:buNone/>
            </a:pPr>
            <a:r>
              <a:rPr lang="en">
                <a:solidFill>
                  <a:schemeClr val="dk1"/>
                </a:solidFill>
              </a:rPr>
              <a:t>The three different datasets utilized in the paper to test the TeamRep-Fast-Exact and TeamRep-Approx algorithms are:</a:t>
            </a:r>
            <a:endParaRPr>
              <a:solidFill>
                <a:schemeClr val="dk1"/>
              </a:solidFill>
            </a:endParaRPr>
          </a:p>
        </p:txBody>
      </p:sp>
      <p:pic>
        <p:nvPicPr>
          <p:cNvPr id="211" name="Google Shape;211;p30"/>
          <p:cNvPicPr preferRelativeResize="0"/>
          <p:nvPr/>
        </p:nvPicPr>
        <p:blipFill>
          <a:blip r:embed="rId3">
            <a:alphaModFix/>
          </a:blip>
          <a:stretch>
            <a:fillRect/>
          </a:stretch>
        </p:blipFill>
        <p:spPr>
          <a:xfrm>
            <a:off x="2146538" y="2054275"/>
            <a:ext cx="4850924" cy="2078825"/>
          </a:xfrm>
          <a:prstGeom prst="rect">
            <a:avLst/>
          </a:prstGeom>
          <a:noFill/>
          <a:ln>
            <a:noFill/>
          </a:ln>
        </p:spPr>
      </p:pic>
      <p:sp>
        <p:nvSpPr>
          <p:cNvPr id="212" name="Google Shape;212;p30"/>
          <p:cNvSpPr txBox="1"/>
          <p:nvPr/>
        </p:nvSpPr>
        <p:spPr>
          <a:xfrm>
            <a:off x="3030925" y="4413275"/>
            <a:ext cx="30000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8</a:t>
            </a:r>
            <a:r>
              <a:rPr lang="en" sz="1200">
                <a:solidFill>
                  <a:schemeClr val="dk1"/>
                </a:solidFill>
                <a:latin typeface="Average"/>
                <a:ea typeface="Average"/>
                <a:cs typeface="Average"/>
                <a:sym typeface="Average"/>
              </a:rPr>
              <a:t>: Dataset [1]</a:t>
            </a:r>
            <a:endParaRPr>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Performance Evaluation</a:t>
            </a:r>
            <a:endParaRPr/>
          </a:p>
        </p:txBody>
      </p:sp>
      <p:sp>
        <p:nvSpPr>
          <p:cNvPr id="218" name="Google Shape;218;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9" name="Google Shape;219;p31"/>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220" name="Google Shape;220;p31"/>
          <p:cNvSpPr txBox="1"/>
          <p:nvPr/>
        </p:nvSpPr>
        <p:spPr>
          <a:xfrm>
            <a:off x="311700" y="1141150"/>
            <a:ext cx="8520600" cy="3613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Char char="●"/>
            </a:pPr>
            <a:r>
              <a:rPr lang="en">
                <a:solidFill>
                  <a:schemeClr val="dk1"/>
                </a:solidFill>
              </a:rPr>
              <a:t>DBLP dataset provides bibliographic information about computer science journals and proceedings</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
                <a:solidFill>
                  <a:schemeClr val="dk1"/>
                </a:solidFill>
              </a:rPr>
              <a:t>This data is used to build co-authorship network</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
                <a:solidFill>
                  <a:schemeClr val="dk1"/>
                </a:solidFill>
              </a:rPr>
              <a:t>Various conferences are used to reflect author’s skills</a:t>
            </a:r>
            <a:endParaRPr>
              <a:solidFill>
                <a:schemeClr val="dk1"/>
              </a:solidFill>
            </a:endParaRPr>
          </a:p>
          <a:p>
            <a:pPr indent="0" lvl="0" marL="457200" marR="0" rtl="0" algn="l">
              <a:lnSpc>
                <a:spcPct val="100000"/>
              </a:lnSpc>
              <a:spcBef>
                <a:spcPts val="1600"/>
              </a:spcBef>
              <a:spcAft>
                <a:spcPts val="0"/>
              </a:spcAft>
              <a:buNone/>
            </a:pPr>
            <a:r>
              <a:rPr lang="en">
                <a:solidFill>
                  <a:schemeClr val="dk1"/>
                </a:solidFill>
              </a:rPr>
              <a:t>The results outlined in the paper for DBLP dataset are as follows:</a:t>
            </a:r>
            <a:endParaRPr>
              <a:solidFill>
                <a:schemeClr val="dk1"/>
              </a:solidFill>
            </a:endParaRPr>
          </a:p>
          <a:p>
            <a:pPr indent="0" lvl="0" marL="457200" marR="0" rtl="0" algn="l">
              <a:lnSpc>
                <a:spcPct val="100000"/>
              </a:lnSpc>
              <a:spcBef>
                <a:spcPts val="1600"/>
              </a:spcBef>
              <a:spcAft>
                <a:spcPts val="0"/>
              </a:spcAft>
              <a:buNone/>
            </a:pPr>
            <a:r>
              <a:t/>
            </a:r>
            <a:endParaRPr>
              <a:solidFill>
                <a:schemeClr val="dk1"/>
              </a:solidFill>
            </a:endParaRPr>
          </a:p>
          <a:p>
            <a:pPr indent="0" lvl="0" marL="457200" marR="0" rtl="0" algn="l">
              <a:lnSpc>
                <a:spcPct val="100000"/>
              </a:lnSpc>
              <a:spcBef>
                <a:spcPts val="1600"/>
              </a:spcBef>
              <a:spcAft>
                <a:spcPts val="1600"/>
              </a:spcAft>
              <a:buNone/>
            </a:pPr>
            <a:r>
              <a:t/>
            </a:r>
            <a:endParaRPr>
              <a:solidFill>
                <a:schemeClr val="dk1"/>
              </a:solidFill>
            </a:endParaRPr>
          </a:p>
        </p:txBody>
      </p:sp>
      <p:pic>
        <p:nvPicPr>
          <p:cNvPr id="221" name="Google Shape;221;p31"/>
          <p:cNvPicPr preferRelativeResize="0"/>
          <p:nvPr/>
        </p:nvPicPr>
        <p:blipFill rotWithShape="1">
          <a:blip r:embed="rId3">
            <a:alphaModFix/>
          </a:blip>
          <a:srcRect b="26659" l="0" r="1497" t="0"/>
          <a:stretch/>
        </p:blipFill>
        <p:spPr>
          <a:xfrm>
            <a:off x="861050" y="2353625"/>
            <a:ext cx="2887575" cy="1503821"/>
          </a:xfrm>
          <a:prstGeom prst="rect">
            <a:avLst/>
          </a:prstGeom>
          <a:noFill/>
          <a:ln>
            <a:noFill/>
          </a:ln>
        </p:spPr>
      </p:pic>
      <p:pic>
        <p:nvPicPr>
          <p:cNvPr id="222" name="Google Shape;222;p31"/>
          <p:cNvPicPr preferRelativeResize="0"/>
          <p:nvPr/>
        </p:nvPicPr>
        <p:blipFill rotWithShape="1">
          <a:blip r:embed="rId4">
            <a:alphaModFix/>
          </a:blip>
          <a:srcRect b="20948" l="0" r="3025" t="0"/>
          <a:stretch/>
        </p:blipFill>
        <p:spPr>
          <a:xfrm>
            <a:off x="4405100" y="2353625"/>
            <a:ext cx="2887575" cy="1521050"/>
          </a:xfrm>
          <a:prstGeom prst="rect">
            <a:avLst/>
          </a:prstGeom>
          <a:noFill/>
          <a:ln>
            <a:noFill/>
          </a:ln>
        </p:spPr>
      </p:pic>
      <p:sp>
        <p:nvSpPr>
          <p:cNvPr id="223" name="Google Shape;223;p31"/>
          <p:cNvSpPr txBox="1"/>
          <p:nvPr/>
        </p:nvSpPr>
        <p:spPr>
          <a:xfrm>
            <a:off x="804838" y="3942275"/>
            <a:ext cx="3000000" cy="6003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9: Time Comparison of TEAMREP-BASIC and TEAMREP-EXACT [1]</a:t>
            </a:r>
            <a:endParaRPr>
              <a:latin typeface="Average"/>
              <a:ea typeface="Average"/>
              <a:cs typeface="Average"/>
              <a:sym typeface="Average"/>
            </a:endParaRPr>
          </a:p>
        </p:txBody>
      </p:sp>
      <p:sp>
        <p:nvSpPr>
          <p:cNvPr id="224" name="Google Shape;224;p31"/>
          <p:cNvSpPr txBox="1"/>
          <p:nvPr/>
        </p:nvSpPr>
        <p:spPr>
          <a:xfrm>
            <a:off x="4348888" y="3942275"/>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10: Time Comparison of Ark-L [10] and TEAMREP-APPROX [1]</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1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latin typeface="Arial"/>
                <a:ea typeface="Arial"/>
                <a:cs typeface="Arial"/>
                <a:sym typeface="Arial"/>
              </a:rPr>
              <a:t>Team Composition</a:t>
            </a:r>
            <a:endParaRPr>
              <a:solidFill>
                <a:srgbClr val="FFFFFF"/>
              </a:solidFill>
              <a:latin typeface="Arial"/>
              <a:ea typeface="Arial"/>
              <a:cs typeface="Arial"/>
              <a:sym typeface="Arial"/>
            </a:endParaRPr>
          </a:p>
        </p:txBody>
      </p:sp>
      <p:graphicFrame>
        <p:nvGraphicFramePr>
          <p:cNvPr id="66" name="Google Shape;66;p14"/>
          <p:cNvGraphicFramePr/>
          <p:nvPr/>
        </p:nvGraphicFramePr>
        <p:xfrm>
          <a:off x="700350" y="1075800"/>
          <a:ext cx="3000000" cy="3000000"/>
        </p:xfrm>
        <a:graphic>
          <a:graphicData uri="http://schemas.openxmlformats.org/drawingml/2006/table">
            <a:tbl>
              <a:tblPr>
                <a:noFill/>
                <a:tableStyleId>{9A32656F-70EA-488D-9446-3DCD313A318B}</a:tableStyleId>
              </a:tblPr>
              <a:tblGrid>
                <a:gridCol w="1759050"/>
                <a:gridCol w="1759050"/>
              </a:tblGrid>
              <a:tr h="1025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Deekshith Reddy Yeruva</a:t>
                      </a:r>
                      <a:endParaRPr sz="1400" u="none" cap="none" strike="noStrike">
                        <a:solidFill>
                          <a:srgbClr val="FFFF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(1225545620)</a:t>
                      </a:r>
                      <a:endParaRPr sz="1400" u="none" cap="none" strike="noStrike">
                        <a:solidFill>
                          <a:srgbClr val="FFFFFF"/>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0253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Aasish Tammana</a:t>
                      </a:r>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(1225545568)</a:t>
                      </a:r>
                      <a:endParaRPr sz="1400" u="none" cap="none" strike="noStrike">
                        <a:solidFill>
                          <a:srgbClr val="FFFFFF"/>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0253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Shilpitha Gandla (1224631798)</a:t>
                      </a:r>
                      <a:endParaRPr sz="1400" u="none" cap="none" strike="noStrike">
                        <a:solidFill>
                          <a:srgbClr val="FFFFFF"/>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67" name="Google Shape;67;p14"/>
          <p:cNvSpPr txBox="1"/>
          <p:nvPr/>
        </p:nvSpPr>
        <p:spPr>
          <a:xfrm>
            <a:off x="700350" y="4151775"/>
            <a:ext cx="6454500" cy="753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nvSpPr>
        <p:spPr>
          <a:xfrm>
            <a:off x="7554075" y="4672975"/>
            <a:ext cx="12780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Team: 16</a:t>
            </a:r>
            <a:endParaRPr/>
          </a:p>
        </p:txBody>
      </p:sp>
      <p:pic>
        <p:nvPicPr>
          <p:cNvPr id="70" name="Google Shape;70;p14"/>
          <p:cNvPicPr preferRelativeResize="0"/>
          <p:nvPr/>
        </p:nvPicPr>
        <p:blipFill rotWithShape="1">
          <a:blip r:embed="rId3">
            <a:alphaModFix/>
          </a:blip>
          <a:srcRect b="0" l="0" r="-20336" t="0"/>
          <a:stretch/>
        </p:blipFill>
        <p:spPr>
          <a:xfrm>
            <a:off x="3076023" y="2294200"/>
            <a:ext cx="582475" cy="555100"/>
          </a:xfrm>
          <a:prstGeom prst="rect">
            <a:avLst/>
          </a:prstGeom>
          <a:noFill/>
          <a:ln>
            <a:noFill/>
          </a:ln>
        </p:spPr>
      </p:pic>
      <p:graphicFrame>
        <p:nvGraphicFramePr>
          <p:cNvPr id="71" name="Google Shape;71;p14"/>
          <p:cNvGraphicFramePr/>
          <p:nvPr/>
        </p:nvGraphicFramePr>
        <p:xfrm>
          <a:off x="4925570" y="1075800"/>
          <a:ext cx="3000000" cy="3000000"/>
        </p:xfrm>
        <a:graphic>
          <a:graphicData uri="http://schemas.openxmlformats.org/drawingml/2006/table">
            <a:tbl>
              <a:tblPr>
                <a:noFill/>
                <a:tableStyleId>{9A32656F-70EA-488D-9446-3DCD313A318B}</a:tableStyleId>
              </a:tblPr>
              <a:tblGrid>
                <a:gridCol w="1759050"/>
                <a:gridCol w="1759050"/>
              </a:tblGrid>
              <a:tr h="1025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Sai Charan Raghupatruni (1226175225)</a:t>
                      </a:r>
                      <a:endParaRPr sz="1400" u="none" cap="none" strike="noStrike">
                        <a:solidFill>
                          <a:srgbClr val="FFFFFF"/>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025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Sangeetha</a:t>
                      </a:r>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Ramaswami</a:t>
                      </a:r>
                      <a:endParaRPr sz="1400" u="none" cap="none" strike="noStrike">
                        <a:solidFill>
                          <a:srgbClr val="FFFF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(1224264691)</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0253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Average"/>
                        <a:ea typeface="Average"/>
                        <a:cs typeface="Average"/>
                        <a:sym typeface="Average"/>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Average"/>
                          <a:ea typeface="Average"/>
                          <a:cs typeface="Average"/>
                          <a:sym typeface="Average"/>
                        </a:rPr>
                        <a:t>Praveen Sama (1226337608)</a:t>
                      </a:r>
                      <a:endParaRPr sz="1400" u="none" cap="none" strike="noStrike">
                        <a:solidFill>
                          <a:srgbClr val="FFFFFF"/>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72" name="Google Shape;72;p14"/>
          <p:cNvPicPr preferRelativeResize="0"/>
          <p:nvPr/>
        </p:nvPicPr>
        <p:blipFill>
          <a:blip r:embed="rId4">
            <a:alphaModFix/>
          </a:blip>
          <a:stretch>
            <a:fillRect/>
          </a:stretch>
        </p:blipFill>
        <p:spPr>
          <a:xfrm>
            <a:off x="7246500" y="1277925"/>
            <a:ext cx="641849" cy="582474"/>
          </a:xfrm>
          <a:prstGeom prst="rect">
            <a:avLst/>
          </a:prstGeom>
          <a:noFill/>
          <a:ln>
            <a:noFill/>
          </a:ln>
        </p:spPr>
      </p:pic>
      <p:pic>
        <p:nvPicPr>
          <p:cNvPr id="73" name="Google Shape;73;p14"/>
          <p:cNvPicPr preferRelativeResize="0"/>
          <p:nvPr/>
        </p:nvPicPr>
        <p:blipFill>
          <a:blip r:embed="rId5">
            <a:alphaModFix/>
          </a:blip>
          <a:stretch>
            <a:fillRect/>
          </a:stretch>
        </p:blipFill>
        <p:spPr>
          <a:xfrm>
            <a:off x="7246500" y="2283501"/>
            <a:ext cx="641850" cy="670125"/>
          </a:xfrm>
          <a:prstGeom prst="rect">
            <a:avLst/>
          </a:prstGeom>
          <a:noFill/>
          <a:ln>
            <a:noFill/>
          </a:ln>
        </p:spPr>
      </p:pic>
      <p:pic>
        <p:nvPicPr>
          <p:cNvPr id="74" name="Google Shape;74;p14"/>
          <p:cNvPicPr preferRelativeResize="0"/>
          <p:nvPr/>
        </p:nvPicPr>
        <p:blipFill>
          <a:blip r:embed="rId6">
            <a:alphaModFix/>
          </a:blip>
          <a:stretch>
            <a:fillRect/>
          </a:stretch>
        </p:blipFill>
        <p:spPr>
          <a:xfrm>
            <a:off x="7246500" y="3376725"/>
            <a:ext cx="641850" cy="582476"/>
          </a:xfrm>
          <a:prstGeom prst="rect">
            <a:avLst/>
          </a:prstGeom>
          <a:noFill/>
          <a:ln>
            <a:noFill/>
          </a:ln>
        </p:spPr>
      </p:pic>
      <p:pic>
        <p:nvPicPr>
          <p:cNvPr id="75" name="Google Shape;75;p14"/>
          <p:cNvPicPr preferRelativeResize="0"/>
          <p:nvPr/>
        </p:nvPicPr>
        <p:blipFill>
          <a:blip r:embed="rId7">
            <a:alphaModFix/>
          </a:blip>
          <a:stretch>
            <a:fillRect/>
          </a:stretch>
        </p:blipFill>
        <p:spPr>
          <a:xfrm>
            <a:off x="3046325" y="3307057"/>
            <a:ext cx="582476" cy="652142"/>
          </a:xfrm>
          <a:prstGeom prst="rect">
            <a:avLst/>
          </a:prstGeom>
          <a:noFill/>
          <a:ln>
            <a:noFill/>
          </a:ln>
        </p:spPr>
      </p:pic>
      <p:pic>
        <p:nvPicPr>
          <p:cNvPr id="76" name="Google Shape;76;p14"/>
          <p:cNvPicPr preferRelativeResize="0"/>
          <p:nvPr/>
        </p:nvPicPr>
        <p:blipFill>
          <a:blip r:embed="rId8">
            <a:alphaModFix/>
          </a:blip>
          <a:stretch>
            <a:fillRect/>
          </a:stretch>
        </p:blipFill>
        <p:spPr>
          <a:xfrm>
            <a:off x="2899575" y="1189638"/>
            <a:ext cx="758919" cy="803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30" name="Google Shape;23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solidFill>
                  <a:schemeClr val="dk1"/>
                </a:solidFill>
              </a:rPr>
              <a:t>Background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success of a project depends not only on the expertise of the people who are involved, but also on how effectively they collaborate, communicate and work together as a team.</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existence of a social network between individuals is quite common in real scenarios. In a company, the network may capture the hierarchical organization of the employees.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In a research community, the network captures previous successful collaborations among scientists</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236" name="Google Shape;236;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7" name="Google Shape;237;p33"/>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238" name="Google Shape;238;p33"/>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Theodoros Lappas, Kun Liu and Evimaria Terzi: </a:t>
            </a:r>
            <a:r>
              <a:rPr i="0" lang="en" sz="1200" u="none" cap="none" strike="noStrike">
                <a:solidFill>
                  <a:schemeClr val="dk1"/>
                </a:solidFill>
                <a:latin typeface="Times New Roman"/>
                <a:ea typeface="Times New Roman"/>
                <a:cs typeface="Times New Roman"/>
                <a:sym typeface="Times New Roman"/>
              </a:rPr>
              <a:t>Finding a team of experts in social networks</a:t>
            </a:r>
            <a:endParaRPr i="0" sz="1200" u="none" cap="none" strike="noStrike">
              <a:solidFill>
                <a:schemeClr val="dk1"/>
              </a:solidFill>
              <a:latin typeface="Times New Roman"/>
              <a:ea typeface="Times New Roman"/>
              <a:cs typeface="Times New Roman"/>
              <a:sym typeface="Times New Roman"/>
            </a:endParaRPr>
          </a:p>
          <a:p>
            <a:pPr indent="0" lvl="0" marL="0" rtl="0" algn="ctr">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TEAM FORMATION PROBLEM: </a:t>
            </a:r>
            <a:endParaRPr b="1"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accent3"/>
              </a:buClr>
              <a:buSzPts val="1800"/>
              <a:buFont typeface="Average"/>
              <a:buNone/>
            </a:pPr>
            <a:r>
              <a:t/>
            </a:r>
            <a:endParaRPr b="1"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The problem is modeled into a weighted and undirected graph G (X , E) consisting of candidates as nodes where X : pool of candidates, The weight on an edge represent the communication cost between candidates at the ends of the edge.</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160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The goal is to find a subgraph in G that only involves X’ (subset of X) that satisfies the required skill set for a given task T with a minimized communication cost.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44" name="Google Shape;24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PRELIMINARIES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instantiate the following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X ={ 1, 2, 3, . . . , 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Xi = set of skills of candidate i.</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 = set of skills required to complete the task.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S(a) = set of individuals in X that have the skill “a”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50" name="Google Shape;25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TEAM FORMATION Problem is NP-Complete [9] . Therefore it is tackled by reducing to known NP-Complete problems. They are  Multiple Choice Cover (MCC) problem [7] and  Group Steiner Tree (GST) Problem [8]. These 2 approaches to the problem are given below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Diameter-TF Problem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Diameter (R): Given graph G (X , E) and a set of individuals X 0 ⊆ X , we define the diameter communication cost of X’ , denoted by Cc-R (X’), to be the diameter of the subgraph G [X’]. Recall that the diameter of a graph is the largest shortest path between any two nodes in the graph.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pic>
        <p:nvPicPr>
          <p:cNvPr id="251" name="Google Shape;251;p35"/>
          <p:cNvPicPr preferRelativeResize="0"/>
          <p:nvPr/>
        </p:nvPicPr>
        <p:blipFill>
          <a:blip r:embed="rId3">
            <a:alphaModFix/>
          </a:blip>
          <a:stretch>
            <a:fillRect/>
          </a:stretch>
        </p:blipFill>
        <p:spPr>
          <a:xfrm>
            <a:off x="1860550" y="1527575"/>
            <a:ext cx="4704948" cy="2398299"/>
          </a:xfrm>
          <a:prstGeom prst="rect">
            <a:avLst/>
          </a:prstGeom>
          <a:noFill/>
          <a:ln>
            <a:noFill/>
          </a:ln>
        </p:spPr>
      </p:pic>
      <p:sp>
        <p:nvSpPr>
          <p:cNvPr id="252" name="Google Shape;252;p35"/>
          <p:cNvSpPr txBox="1"/>
          <p:nvPr/>
        </p:nvSpPr>
        <p:spPr>
          <a:xfrm>
            <a:off x="2303850" y="3245950"/>
            <a:ext cx="45363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3: Different Approaches to TEAM FORMATION Problem</a:t>
            </a:r>
            <a:endParaRPr>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58" name="Google Shape;25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7F7F8"/>
                </a:solidFill>
                <a:latin typeface="Times New Roman"/>
                <a:ea typeface="Times New Roman"/>
                <a:cs typeface="Times New Roman"/>
                <a:sym typeface="Times New Roman"/>
              </a:rPr>
              <a:t>Theodoros Lappas, Kun Liu and Evimaria Terzi: Finding a team of experts in social networks</a:t>
            </a:r>
            <a:endParaRPr sz="1200">
              <a:solidFill>
                <a:srgbClr val="F7F7F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F7F7F8"/>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rgbClr val="F7F7F8"/>
                </a:solidFill>
                <a:latin typeface="Times New Roman"/>
                <a:ea typeface="Times New Roman"/>
                <a:cs typeface="Times New Roman"/>
                <a:sym typeface="Times New Roman"/>
              </a:rPr>
              <a:t>The Diameter-TF problem is NP-complete.</a:t>
            </a:r>
            <a:endParaRPr sz="1200">
              <a:solidFill>
                <a:srgbClr val="F7F7F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F7F7F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Reduction from the Multiple-Choice Cover (Mcc) problem [8].</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Instance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V = {1, . . . , N}</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N × N symmetric real matrix D with non negative entries</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S = {S1, . . . , Sk} such that Si ⊆ V</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Decision Version of MCC Problem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 Given constant K, the decision version of the Mcc problem asks whether there exists V’ ⊆ V such that for every i ∈ {1, . . . , k}, </a:t>
            </a:r>
            <a:endParaRPr sz="12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7F7F8"/>
                </a:solidFill>
                <a:latin typeface="Times New Roman"/>
                <a:ea typeface="Times New Roman"/>
                <a:cs typeface="Times New Roman"/>
                <a:sym typeface="Times New Roman"/>
              </a:rPr>
              <a:t>|V’ ∩ Si| &gt; 0 and max(u,v)∈V’×V’ D(u, v) ≤ K</a:t>
            </a:r>
            <a:endParaRPr sz="1200">
              <a:solidFill>
                <a:srgbClr val="F7F7F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64" name="Google Shape;26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Times New Roman"/>
                <a:ea typeface="Times New Roman"/>
                <a:cs typeface="Times New Roman"/>
                <a:sym typeface="Times New Roman"/>
              </a:rPr>
              <a:t>Theodoros Lappas, Kun Liu and Evimaria Terzi: Finding a team of experts in social networks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Reduction of Diameter-TF problem to  Decision version of MCC Problem</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for every set Si in the Mcc problem we create a skill ai.</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task T to be performed requires all the k skills. That is, T = {a1, . . . , ak}.</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every element v ∈ V of the Mcc instance, we create an individual iv with skills Xv = {ai | v ∈ Si}.</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Literature Survey</a:t>
            </a:r>
            <a:endParaRPr/>
          </a:p>
        </p:txBody>
      </p:sp>
      <p:sp>
        <p:nvSpPr>
          <p:cNvPr id="270" name="Google Shape;27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Algorithm for Diameter-TF Problem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Assuming all pair of shortest paths are computed, the time complexity of the algorithm is O(n²)</a:t>
            </a:r>
            <a:endParaRPr sz="1200">
              <a:solidFill>
                <a:schemeClr val="dk1"/>
              </a:solidFill>
              <a:latin typeface="Times New Roman"/>
              <a:ea typeface="Times New Roman"/>
              <a:cs typeface="Times New Roman"/>
              <a:sym typeface="Times New Roman"/>
            </a:endParaRPr>
          </a:p>
        </p:txBody>
      </p:sp>
      <p:pic>
        <p:nvPicPr>
          <p:cNvPr id="271" name="Google Shape;271;p38"/>
          <p:cNvPicPr preferRelativeResize="0"/>
          <p:nvPr/>
        </p:nvPicPr>
        <p:blipFill>
          <a:blip r:embed="rId3">
            <a:alphaModFix/>
          </a:blip>
          <a:stretch>
            <a:fillRect/>
          </a:stretch>
        </p:blipFill>
        <p:spPr>
          <a:xfrm>
            <a:off x="2948425" y="1529725"/>
            <a:ext cx="3337851" cy="2301650"/>
          </a:xfrm>
          <a:prstGeom prst="rect">
            <a:avLst/>
          </a:prstGeom>
          <a:noFill/>
          <a:ln>
            <a:noFill/>
          </a:ln>
        </p:spPr>
      </p:pic>
      <p:sp>
        <p:nvSpPr>
          <p:cNvPr id="272" name="Google Shape;272;p38"/>
          <p:cNvSpPr txBox="1"/>
          <p:nvPr/>
        </p:nvSpPr>
        <p:spPr>
          <a:xfrm>
            <a:off x="2714150" y="3876275"/>
            <a:ext cx="40989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4:  RarestFirst algorithm [2]</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78" name="Google Shape;278;p39"/>
          <p:cNvSpPr txBox="1"/>
          <p:nvPr>
            <p:ph idx="1" type="body"/>
          </p:nvPr>
        </p:nvSpPr>
        <p:spPr>
          <a:xfrm>
            <a:off x="268725" y="1166800"/>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Theodoros Lappas, Kun Liu and Evimaria Terzi: Finding a team of experts in social networks</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400">
                <a:solidFill>
                  <a:schemeClr val="dk1"/>
                </a:solidFill>
                <a:latin typeface="Times New Roman"/>
                <a:ea typeface="Times New Roman"/>
                <a:cs typeface="Times New Roman"/>
                <a:sym typeface="Times New Roman"/>
              </a:rPr>
              <a:t>MST-TF Problem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Minimum Spanning Tree (Mst): Given graph G (X , E) and X’ ⊆ X we define the Mst communication cost of X’ , denoted by Cc-Mst (X’), to be the cost of the minimum spanning tree on the subgraph G [X’]. Recall that the cost of a spanning tree is simply the sum of the weights of its edges.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84" name="Google Shape;28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ctr">
              <a:spcBef>
                <a:spcPts val="1600"/>
              </a:spcBef>
              <a:spcAft>
                <a:spcPts val="0"/>
              </a:spcAft>
              <a:buNone/>
            </a:pPr>
            <a:r>
              <a:rPr lang="en" sz="1200">
                <a:solidFill>
                  <a:schemeClr val="dk1"/>
                </a:solidFill>
                <a:latin typeface="Times New Roman"/>
                <a:ea typeface="Times New Roman"/>
                <a:cs typeface="Times New Roman"/>
                <a:sym typeface="Times New Roman"/>
              </a:rPr>
              <a:t>The MST-TF problem is NP-complete.</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Reduction from the Group Steiner Tree problem..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Instance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Undirected Graph G (V, 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Cost  function c : E → 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k subsets of vertices {g1, . . . , gk} with gi ⊆ V, i ∈ {1, . . . , 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Decision Version of MCC Problem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 Given constant K, the decision version of the Gst problem asks whether there exists a subtree T (V’ , E’) of G (V, E) (i.e., V’⊆ V and E’ ⊆ E) such that |V’ ∩ gi| &gt; 0 for every i ∈ {1, . . . , k} and cost (Summation over e ∈ E’ of c(e)) ≤ K.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90" name="Google Shape;290;p41"/>
          <p:cNvSpPr txBox="1"/>
          <p:nvPr>
            <p:ph idx="1" type="body"/>
          </p:nvPr>
        </p:nvSpPr>
        <p:spPr>
          <a:xfrm>
            <a:off x="311700" y="1152475"/>
            <a:ext cx="8520600" cy="3709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Theodoros Lappas, Kun Liu and Evimaria Terzi: Finding a team of experts in social networks</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chemeClr val="dk1"/>
                </a:solidFill>
                <a:latin typeface="Times New Roman"/>
                <a:ea typeface="Times New Roman"/>
                <a:cs typeface="Times New Roman"/>
                <a:sym typeface="Times New Roman"/>
              </a:rPr>
              <a:t>Algorithm for MST-TF Problem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Two algorithms for solving the MST-TF problem: the Cover Steiner and Enhanced Steiner algorithms. Both algorithms are motivated by the resemblance of MST-TF to Steiner tree problems.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Time Complexity of SteinerTree is O (|X0| × |E|). For GreedyCover, its  O (mn). Therefore, for Cover Steiner its O(n³)</a:t>
            </a:r>
            <a:endParaRPr sz="1200">
              <a:solidFill>
                <a:schemeClr val="dk1"/>
              </a:solidFill>
              <a:latin typeface="Times New Roman"/>
              <a:ea typeface="Times New Roman"/>
              <a:cs typeface="Times New Roman"/>
              <a:sym typeface="Times New Roman"/>
            </a:endParaRPr>
          </a:p>
        </p:txBody>
      </p:sp>
      <p:pic>
        <p:nvPicPr>
          <p:cNvPr id="291" name="Google Shape;291;p41"/>
          <p:cNvPicPr preferRelativeResize="0"/>
          <p:nvPr/>
        </p:nvPicPr>
        <p:blipFill>
          <a:blip r:embed="rId3">
            <a:alphaModFix/>
          </a:blip>
          <a:stretch>
            <a:fillRect/>
          </a:stretch>
        </p:blipFill>
        <p:spPr>
          <a:xfrm>
            <a:off x="2768450" y="2571750"/>
            <a:ext cx="4200225" cy="1488525"/>
          </a:xfrm>
          <a:prstGeom prst="rect">
            <a:avLst/>
          </a:prstGeom>
          <a:noFill/>
          <a:ln>
            <a:noFill/>
          </a:ln>
        </p:spPr>
      </p:pic>
      <p:sp>
        <p:nvSpPr>
          <p:cNvPr id="292" name="Google Shape;292;p41"/>
          <p:cNvSpPr txBox="1"/>
          <p:nvPr/>
        </p:nvSpPr>
        <p:spPr>
          <a:xfrm>
            <a:off x="3255750" y="4130900"/>
            <a:ext cx="30000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5:  CoverSteiner algoithm [2]</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latin typeface="Arial"/>
                <a:ea typeface="Arial"/>
                <a:cs typeface="Arial"/>
                <a:sym typeface="Arial"/>
              </a:rPr>
              <a:t>Introduction</a:t>
            </a:r>
            <a:endParaRPr>
              <a:solidFill>
                <a:srgbClr val="FFFFFF"/>
              </a:solidFill>
              <a:latin typeface="Arial"/>
              <a:ea typeface="Arial"/>
              <a:cs typeface="Arial"/>
              <a:sym typeface="Arial"/>
            </a:endParaRPr>
          </a:p>
        </p:txBody>
      </p:sp>
      <p:sp>
        <p:nvSpPr>
          <p:cNvPr id="82" name="Google Shape;8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Our study is inspired by the articles "Replacing the Irreplaceable: Fast Algorithms for Team Member Recommendation" by Liangyue Li et al. and “Finding a Team of Experts in Social Networks” by Theodoros Lappas et al.</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Our ultimate goal is to create a replacement system that offers the best team configurations by maximizing </a:t>
            </a:r>
            <a:r>
              <a:rPr lang="en" sz="1400">
                <a:solidFill>
                  <a:schemeClr val="dk1"/>
                </a:solidFill>
                <a:latin typeface="Times New Roman"/>
                <a:ea typeface="Times New Roman"/>
                <a:cs typeface="Times New Roman"/>
                <a:sym typeface="Times New Roman"/>
              </a:rPr>
              <a:t>team strengths and minimizing shortcomings using Machine Learning approaches.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This approach can assist coaches and team managers in making well-informed judgments about their team's make-up and tactics.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Additionally, it can be applied to substitute injured or sick athletes and to select employees suited for specific jobs in business teams.</a:t>
            </a:r>
            <a:endParaRPr sz="1400">
              <a:solidFill>
                <a:schemeClr val="dk1"/>
              </a:solidFill>
              <a:latin typeface="Times New Roman"/>
              <a:ea typeface="Times New Roman"/>
              <a:cs typeface="Times New Roman"/>
              <a:sym typeface="Times New Roman"/>
            </a:endParaRPr>
          </a:p>
        </p:txBody>
      </p:sp>
      <p:sp>
        <p:nvSpPr>
          <p:cNvPr id="83" name="Google Shape;83;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84" name="Google Shape;84;p15"/>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Team: 16</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a:p>
            <a:pPr indent="0" lvl="0" marL="0" rtl="0" algn="l">
              <a:spcBef>
                <a:spcPts val="0"/>
              </a:spcBef>
              <a:spcAft>
                <a:spcPts val="0"/>
              </a:spcAft>
              <a:buNone/>
            </a:pPr>
            <a:r>
              <a:t/>
            </a:r>
            <a:endParaRPr/>
          </a:p>
        </p:txBody>
      </p:sp>
      <p:sp>
        <p:nvSpPr>
          <p:cNvPr id="298" name="Google Shape;29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rPr>
              <a:t>Theodoros Lappas, Kun Liu and Evimaria Terzi: Finding a team of experts in social networks</a:t>
            </a:r>
            <a:endParaRPr sz="1200">
              <a:solidFill>
                <a:schemeClr val="dk1"/>
              </a:solidFill>
            </a:endParaRPr>
          </a:p>
          <a:p>
            <a:pPr indent="0" lvl="0" marL="0" rtl="0" algn="ctr">
              <a:lnSpc>
                <a:spcPct val="100000"/>
              </a:lnSpc>
              <a:spcBef>
                <a:spcPts val="1600"/>
              </a:spcBef>
              <a:spcAft>
                <a:spcPts val="1600"/>
              </a:spcAft>
              <a:buNone/>
            </a:pPr>
            <a:r>
              <a:t/>
            </a:r>
            <a:endParaRPr sz="1200">
              <a:solidFill>
                <a:schemeClr val="dk1"/>
              </a:solidFill>
            </a:endParaRPr>
          </a:p>
        </p:txBody>
      </p:sp>
      <p:pic>
        <p:nvPicPr>
          <p:cNvPr id="299" name="Google Shape;299;p42"/>
          <p:cNvPicPr preferRelativeResize="0"/>
          <p:nvPr/>
        </p:nvPicPr>
        <p:blipFill>
          <a:blip r:embed="rId3">
            <a:alphaModFix/>
          </a:blip>
          <a:stretch>
            <a:fillRect/>
          </a:stretch>
        </p:blipFill>
        <p:spPr>
          <a:xfrm>
            <a:off x="1977775" y="1654700"/>
            <a:ext cx="5188450" cy="2738000"/>
          </a:xfrm>
          <a:prstGeom prst="rect">
            <a:avLst/>
          </a:prstGeom>
          <a:noFill/>
          <a:ln>
            <a:noFill/>
          </a:ln>
        </p:spPr>
      </p:pic>
      <p:sp>
        <p:nvSpPr>
          <p:cNvPr id="300" name="Google Shape;300;p42"/>
          <p:cNvSpPr txBox="1"/>
          <p:nvPr/>
        </p:nvSpPr>
        <p:spPr>
          <a:xfrm>
            <a:off x="1977775" y="4474725"/>
            <a:ext cx="51885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6:  SteinerTree algorithm [2]</a:t>
            </a:r>
            <a:endParaRPr>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306" name="Google Shape;306;p43"/>
          <p:cNvSpPr txBox="1"/>
          <p:nvPr>
            <p:ph idx="1" type="body"/>
          </p:nvPr>
        </p:nvSpPr>
        <p:spPr>
          <a:xfrm>
            <a:off x="311700" y="1152475"/>
            <a:ext cx="8520600" cy="378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rPr>
              <a:t>Theodoros Lappas, Kun Liu and Evimaria Terzi: Finding a team of experts in social networks</a:t>
            </a:r>
            <a:endParaRPr sz="1200">
              <a:solidFill>
                <a:schemeClr val="dk1"/>
              </a:solidFill>
            </a:endParaRPr>
          </a:p>
          <a:p>
            <a:pPr indent="0" lvl="0" marL="0" rtl="0" algn="l">
              <a:spcBef>
                <a:spcPts val="1600"/>
              </a:spcBef>
              <a:spcAft>
                <a:spcPts val="0"/>
              </a:spcAft>
              <a:buNone/>
            </a:pPr>
            <a:r>
              <a:rPr lang="en" sz="1200">
                <a:solidFill>
                  <a:schemeClr val="dk1"/>
                </a:solidFill>
              </a:rPr>
              <a:t>EnhancedSteiner Algorithm: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Running time of the EnhancedSteiner algorithm is O (k × |E|)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307" name="Google Shape;307;p43"/>
          <p:cNvPicPr preferRelativeResize="0"/>
          <p:nvPr/>
        </p:nvPicPr>
        <p:blipFill>
          <a:blip r:embed="rId3">
            <a:alphaModFix/>
          </a:blip>
          <a:stretch>
            <a:fillRect/>
          </a:stretch>
        </p:blipFill>
        <p:spPr>
          <a:xfrm>
            <a:off x="2411400" y="2061575"/>
            <a:ext cx="4489351" cy="1792475"/>
          </a:xfrm>
          <a:prstGeom prst="rect">
            <a:avLst/>
          </a:prstGeom>
          <a:noFill/>
          <a:ln>
            <a:noFill/>
          </a:ln>
        </p:spPr>
      </p:pic>
      <p:sp>
        <p:nvSpPr>
          <p:cNvPr id="308" name="Google Shape;308;p43"/>
          <p:cNvSpPr txBox="1"/>
          <p:nvPr/>
        </p:nvSpPr>
        <p:spPr>
          <a:xfrm>
            <a:off x="1871575" y="3955325"/>
            <a:ext cx="56676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7:  EnhancedSteiner algorithm [2]</a:t>
            </a:r>
            <a:endParaRPr>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14" name="Google Shape;31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snapshot of the DBLP data taken on April 12, 2006</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Only entries of the snapshot that correspond to papers published in the areas of Database (DB), Data mining (DM), Artificial intelligence (AI) and Theory (T) conferences.</a:t>
            </a:r>
            <a:endParaRPr sz="1200">
              <a:solidFill>
                <a:schemeClr val="dk1"/>
              </a:solidFill>
            </a:endParaRPr>
          </a:p>
          <a:p>
            <a:pPr indent="0" lvl="0" marL="457200" rtl="0" algn="l">
              <a:spcBef>
                <a:spcPts val="0"/>
              </a:spcBef>
              <a:spcAft>
                <a:spcPts val="0"/>
              </a:spcAft>
              <a:buNone/>
            </a:pPr>
            <a:r>
              <a:rPr lang="en" sz="1200">
                <a:solidFill>
                  <a:schemeClr val="dk1"/>
                </a:solidFill>
              </a:rPr>
              <a:t>DB = </a:t>
            </a:r>
            <a:r>
              <a:rPr lang="en" sz="1200">
                <a:solidFill>
                  <a:schemeClr val="dk1"/>
                </a:solidFill>
              </a:rPr>
              <a:t>{sigmod, vldb, icde, icdt, edbt, pods}, DM = {www, kdd, sdm, pkdd, icdm}, AI = {icml, ecml, colt, uai} and T = {soda, focs, stoc, stacs}.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rPr lang="en" sz="1200">
                <a:solidFill>
                  <a:schemeClr val="dk1"/>
                </a:solidFill>
              </a:rPr>
              <a:t>TEAM FORMATION Problem for the Dataset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set of skilled individuals Xdblp consists of the set of authors that have at least three papers in the DBLP dataset. The skillset Xi of each such author i consists of the set of terms that appear in at least two titles of papers in DBLP that he has co-authored</a:t>
            </a:r>
            <a:endParaRPr sz="1200">
              <a:solidFill>
                <a:schemeClr val="dk1"/>
              </a:solidFill>
            </a:endParaRPr>
          </a:p>
          <a:p>
            <a:pPr indent="0" lvl="0" marL="0" rtl="0" algn="l">
              <a:spcBef>
                <a:spcPts val="0"/>
              </a:spcBef>
              <a:spcAft>
                <a:spcPts val="0"/>
              </a:spcAft>
              <a:buNone/>
            </a:pPr>
            <a:r>
              <a:rPr lang="en" sz="1200">
                <a:solidFill>
                  <a:schemeClr val="dk1"/>
                </a:solidFill>
              </a:rPr>
              <a:t>                                                                         Xauthors = 5508, distinct skills = 1792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 i’ are connected in the graph Gdblp (Xdblp, E) if they appear as co-authors in at least two papers in DBLP.</a:t>
            </a:r>
            <a:endParaRPr sz="12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a:p>
            <a:pPr indent="0" lvl="0" marL="0" rtl="0" algn="l">
              <a:spcBef>
                <a:spcPts val="0"/>
              </a:spcBef>
              <a:spcAft>
                <a:spcPts val="0"/>
              </a:spcAft>
              <a:buNone/>
            </a:pPr>
            <a:r>
              <a:t/>
            </a:r>
            <a:endParaRPr/>
          </a:p>
        </p:txBody>
      </p:sp>
      <p:sp>
        <p:nvSpPr>
          <p:cNvPr id="320" name="Google Shape;32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rPr>
              <a:t>Theodoros Lappas, Kun Liu and Evimaria Terzi: Finding a team of experts in social networks</a:t>
            </a:r>
            <a:endParaRPr sz="1200">
              <a:solidFill>
                <a:schemeClr val="dk1"/>
              </a:solidFill>
            </a:endParaRPr>
          </a:p>
          <a:p>
            <a:pPr indent="0" lvl="0" marL="0" rtl="0" algn="l">
              <a:spcBef>
                <a:spcPts val="1600"/>
              </a:spcBef>
              <a:spcAft>
                <a:spcPts val="0"/>
              </a:spcAft>
              <a:buNone/>
            </a:pPr>
            <a:r>
              <a:rPr lang="en" sz="1200">
                <a:solidFill>
                  <a:schemeClr val="dk1"/>
                </a:solidFill>
              </a:rPr>
              <a:t>Performance Evaluation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321" name="Google Shape;321;p45"/>
          <p:cNvPicPr preferRelativeResize="0"/>
          <p:nvPr/>
        </p:nvPicPr>
        <p:blipFill>
          <a:blip r:embed="rId3">
            <a:alphaModFix/>
          </a:blip>
          <a:stretch>
            <a:fillRect/>
          </a:stretch>
        </p:blipFill>
        <p:spPr>
          <a:xfrm>
            <a:off x="1453898" y="2043525"/>
            <a:ext cx="5983301" cy="2186700"/>
          </a:xfrm>
          <a:prstGeom prst="rect">
            <a:avLst/>
          </a:prstGeom>
          <a:noFill/>
          <a:ln>
            <a:noFill/>
          </a:ln>
        </p:spPr>
      </p:pic>
      <p:sp>
        <p:nvSpPr>
          <p:cNvPr id="322" name="Google Shape;322;p45"/>
          <p:cNvSpPr txBox="1"/>
          <p:nvPr/>
        </p:nvSpPr>
        <p:spPr>
          <a:xfrm>
            <a:off x="3004625" y="4349075"/>
            <a:ext cx="30000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8:  Comparison of algorithms [2]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Comparison between models</a:t>
            </a:r>
            <a:endParaRPr/>
          </a:p>
        </p:txBody>
      </p:sp>
      <p:sp>
        <p:nvSpPr>
          <p:cNvPr id="328" name="Google Shape;328;p46"/>
          <p:cNvSpPr txBox="1"/>
          <p:nvPr>
            <p:ph idx="1" type="body"/>
          </p:nvPr>
        </p:nvSpPr>
        <p:spPr>
          <a:xfrm>
            <a:off x="257650" y="1017725"/>
            <a:ext cx="7740300" cy="3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SzPts val="1800"/>
              <a:buNone/>
            </a:pPr>
            <a:r>
              <a:t/>
            </a:r>
            <a:endParaRPr sz="800">
              <a:solidFill>
                <a:schemeClr val="dk1"/>
              </a:solidFill>
            </a:endParaRPr>
          </a:p>
        </p:txBody>
      </p:sp>
      <p:sp>
        <p:nvSpPr>
          <p:cNvPr id="329" name="Google Shape;329;p4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graphicFrame>
        <p:nvGraphicFramePr>
          <p:cNvPr id="330" name="Google Shape;330;p46"/>
          <p:cNvGraphicFramePr/>
          <p:nvPr/>
        </p:nvGraphicFramePr>
        <p:xfrm>
          <a:off x="90625" y="970619"/>
          <a:ext cx="3000000" cy="3000000"/>
        </p:xfrm>
        <a:graphic>
          <a:graphicData uri="http://schemas.openxmlformats.org/drawingml/2006/table">
            <a:tbl>
              <a:tblPr>
                <a:noFill/>
                <a:tableStyleId>{042E9B7A-BBD5-4307-B61D-AC8D0507C31F}</a:tableStyleId>
              </a:tblPr>
              <a:tblGrid>
                <a:gridCol w="2987575"/>
                <a:gridCol w="2987575"/>
                <a:gridCol w="2987575"/>
              </a:tblGrid>
              <a:tr h="4575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rPr>
                        <a:t>Replacing the Irreplaceable</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rPr>
                        <a:t>Finding a team of experts in Social networks</a:t>
                      </a:r>
                      <a:endParaRPr sz="1000">
                        <a:solidFill>
                          <a:schemeClr val="dk1"/>
                        </a:solidFill>
                      </a:endParaRPr>
                    </a:p>
                  </a:txBody>
                  <a:tcPr marT="91425" marB="91425" marR="91425" marL="91425"/>
                </a:tc>
              </a:tr>
              <a:tr h="587000">
                <a:tc>
                  <a:txBody>
                    <a:bodyPr/>
                    <a:lstStyle/>
                    <a:p>
                      <a:pPr indent="0" lvl="0" marL="0" rtl="0" algn="l">
                        <a:spcBef>
                          <a:spcPts val="0"/>
                        </a:spcBef>
                        <a:spcAft>
                          <a:spcPts val="0"/>
                        </a:spcAft>
                        <a:buNone/>
                      </a:pPr>
                      <a:r>
                        <a:rPr lang="en" sz="1000">
                          <a:solidFill>
                            <a:schemeClr val="dk1"/>
                          </a:solidFill>
                        </a:rPr>
                        <a:t>Proposed algorithms</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TeamRep-Basic, TeamRep-Fast-Exact, TeamRep-Fast-Approx</a:t>
                      </a:r>
                      <a:endParaRPr sz="1000">
                        <a:solidFill>
                          <a:schemeClr val="dk1"/>
                        </a:solidFill>
                      </a:endParaRPr>
                    </a:p>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Diameter-Tf and Mst-Tf</a:t>
                      </a:r>
                      <a:endParaRPr sz="1000">
                        <a:solidFill>
                          <a:schemeClr val="dk1"/>
                        </a:solidFill>
                      </a:endParaRPr>
                    </a:p>
                  </a:txBody>
                  <a:tcPr marT="91425" marB="91425" marR="91425" marL="91425"/>
                </a:tc>
              </a:tr>
              <a:tr h="560850">
                <a:tc>
                  <a:txBody>
                    <a:bodyPr/>
                    <a:lstStyle/>
                    <a:p>
                      <a:pPr indent="0" lvl="0" marL="0" rtl="0" algn="l">
                        <a:spcBef>
                          <a:spcPts val="0"/>
                        </a:spcBef>
                        <a:spcAft>
                          <a:spcPts val="0"/>
                        </a:spcAft>
                        <a:buNone/>
                      </a:pPr>
                      <a:r>
                        <a:rPr lang="en" sz="1000">
                          <a:solidFill>
                            <a:schemeClr val="dk1"/>
                          </a:solidFill>
                        </a:rPr>
                        <a:t>Real world Datasets</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U</a:t>
                      </a:r>
                      <a:r>
                        <a:rPr lang="en" sz="1000">
                          <a:solidFill>
                            <a:schemeClr val="dk1"/>
                          </a:solidFill>
                          <a:latin typeface="Average"/>
                          <a:ea typeface="Average"/>
                          <a:cs typeface="Average"/>
                          <a:sym typeface="Average"/>
                        </a:rPr>
                        <a:t>ses data from the fields of computer science, movies, and sports,</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U</a:t>
                      </a:r>
                      <a:r>
                        <a:rPr lang="en" sz="1000">
                          <a:solidFill>
                            <a:schemeClr val="dk1"/>
                          </a:solidFill>
                          <a:latin typeface="Average"/>
                          <a:ea typeface="Average"/>
                          <a:cs typeface="Average"/>
                          <a:sym typeface="Average"/>
                        </a:rPr>
                        <a:t>ses data from the DBLP database of academic publications.</a:t>
                      </a:r>
                      <a:endParaRPr sz="1000">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endParaRPr>
                    </a:p>
                  </a:txBody>
                  <a:tcPr marT="91425" marB="91425" marR="91425" marL="91425"/>
                </a:tc>
              </a:tr>
              <a:tr h="715800">
                <a:tc>
                  <a:txBody>
                    <a:bodyPr/>
                    <a:lstStyle/>
                    <a:p>
                      <a:pPr indent="0" lvl="0" marL="0" rtl="0" algn="l">
                        <a:spcBef>
                          <a:spcPts val="0"/>
                        </a:spcBef>
                        <a:spcAft>
                          <a:spcPts val="0"/>
                        </a:spcAft>
                        <a:buNone/>
                      </a:pPr>
                      <a:r>
                        <a:rPr lang="en" sz="1000">
                          <a:solidFill>
                            <a:schemeClr val="dk1"/>
                          </a:solidFill>
                        </a:rPr>
                        <a:t>Evaluation metrics</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U</a:t>
                      </a:r>
                      <a:r>
                        <a:rPr lang="en" sz="1000">
                          <a:solidFill>
                            <a:schemeClr val="dk1"/>
                          </a:solidFill>
                          <a:latin typeface="Average"/>
                          <a:ea typeface="Average"/>
                          <a:cs typeface="Average"/>
                          <a:sym typeface="Average"/>
                        </a:rPr>
                        <a:t>ses both qualitative and quantitative evaluations to assess the system,</a:t>
                      </a:r>
                      <a:endParaRPr sz="1000">
                        <a:solidFill>
                          <a:schemeClr val="dk1"/>
                        </a:solidFill>
                        <a:latin typeface="Average"/>
                        <a:ea typeface="Average"/>
                        <a:cs typeface="Average"/>
                        <a:sym typeface="Average"/>
                      </a:endParaRPr>
                    </a:p>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Emphasizes the scalability of the proposed algorithms</a:t>
                      </a:r>
                      <a:endParaRPr sz="1000">
                        <a:solidFill>
                          <a:schemeClr val="dk1"/>
                        </a:solidFill>
                        <a:latin typeface="Average"/>
                        <a:ea typeface="Average"/>
                        <a:cs typeface="Average"/>
                        <a:sym typeface="Average"/>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F</a:t>
                      </a:r>
                      <a:r>
                        <a:rPr lang="en" sz="1000">
                          <a:solidFill>
                            <a:schemeClr val="dk1"/>
                          </a:solidFill>
                          <a:latin typeface="Average"/>
                          <a:ea typeface="Average"/>
                          <a:cs typeface="Average"/>
                          <a:sym typeface="Average"/>
                        </a:rPr>
                        <a:t>ocuses primarily on quantitative evaluations of the different algorithms.</a:t>
                      </a:r>
                      <a:endParaRPr sz="1000">
                        <a:solidFill>
                          <a:schemeClr val="dk1"/>
                        </a:solidFill>
                        <a:latin typeface="Average"/>
                        <a:ea typeface="Average"/>
                        <a:cs typeface="Average"/>
                        <a:sym typeface="Average"/>
                      </a:endParaRPr>
                    </a:p>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Focuses on the communication cost, cardinality of the team, and connectivity of the team as key metrics for evaluating algorithm performance.</a:t>
                      </a:r>
                      <a:endParaRPr sz="1000">
                        <a:solidFill>
                          <a:schemeClr val="dk1"/>
                        </a:solidFill>
                      </a:endParaRPr>
                    </a:p>
                  </a:txBody>
                  <a:tcPr marT="91425" marB="91425" marR="91425" marL="91425"/>
                </a:tc>
              </a:tr>
              <a:tr h="715800">
                <a:tc>
                  <a:txBody>
                    <a:bodyPr/>
                    <a:lstStyle/>
                    <a:p>
                      <a:pPr indent="0" lvl="0" marL="0" rtl="0" algn="l">
                        <a:spcBef>
                          <a:spcPts val="0"/>
                        </a:spcBef>
                        <a:spcAft>
                          <a:spcPts val="0"/>
                        </a:spcAft>
                        <a:buNone/>
                      </a:pPr>
                      <a:r>
                        <a:rPr lang="en" sz="1000">
                          <a:solidFill>
                            <a:schemeClr val="dk1"/>
                          </a:solidFill>
                        </a:rPr>
                        <a:t>Goal</a:t>
                      </a:r>
                      <a:endParaRPr sz="1000">
                        <a:solidFill>
                          <a:schemeClr val="dk1"/>
                        </a:solidFill>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A</a:t>
                      </a:r>
                      <a:r>
                        <a:rPr lang="en" sz="1000">
                          <a:solidFill>
                            <a:schemeClr val="dk1"/>
                          </a:solidFill>
                          <a:latin typeface="Average"/>
                          <a:ea typeface="Average"/>
                          <a:cs typeface="Average"/>
                          <a:sym typeface="Average"/>
                        </a:rPr>
                        <a:t>ims to develop a system that can recommend replacements for unavailable team members</a:t>
                      </a:r>
                      <a:endParaRPr sz="1000">
                        <a:solidFill>
                          <a:schemeClr val="dk1"/>
                        </a:solidFill>
                        <a:latin typeface="Average"/>
                        <a:ea typeface="Average"/>
                        <a:cs typeface="Average"/>
                        <a:sym typeface="Average"/>
                      </a:endParaRPr>
                    </a:p>
                  </a:txBody>
                  <a:tcPr marT="91425" marB="91425" marR="91425" marL="91425"/>
                </a:tc>
                <a:tc>
                  <a:txBody>
                    <a:bodyPr/>
                    <a:lstStyle/>
                    <a:p>
                      <a:pPr indent="-292100" lvl="0" marL="457200" rtl="0" algn="l">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A</a:t>
                      </a:r>
                      <a:r>
                        <a:rPr lang="en" sz="1000">
                          <a:solidFill>
                            <a:schemeClr val="dk1"/>
                          </a:solidFill>
                          <a:latin typeface="Average"/>
                          <a:ea typeface="Average"/>
                          <a:cs typeface="Average"/>
                          <a:sym typeface="Average"/>
                        </a:rPr>
                        <a:t>ims to compare the performance of different algorithms for team formation in real-world scenarios.</a:t>
                      </a:r>
                      <a:endParaRPr sz="10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000">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336" name="Google Shape;336;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7" name="Google Shape;337;p47"/>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338" name="Google Shape;338;p47"/>
          <p:cNvSpPr txBox="1"/>
          <p:nvPr/>
        </p:nvSpPr>
        <p:spPr>
          <a:xfrm>
            <a:off x="311700" y="1141154"/>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1800"/>
              <a:buFont typeface="Average"/>
              <a:buNone/>
            </a:pPr>
            <a:r>
              <a:rPr lang="en" sz="1200">
                <a:solidFill>
                  <a:schemeClr val="dk1"/>
                </a:solidFill>
                <a:latin typeface="Average"/>
                <a:ea typeface="Average"/>
                <a:cs typeface="Average"/>
                <a:sym typeface="Average"/>
              </a:rPr>
              <a:t>Dataset:</a:t>
            </a:r>
            <a:endParaRPr sz="1200">
              <a:solidFill>
                <a:schemeClr val="dk1"/>
              </a:solidFill>
              <a:latin typeface="Average"/>
              <a:ea typeface="Average"/>
              <a:cs typeface="Average"/>
              <a:sym typeface="Average"/>
            </a:endParaRPr>
          </a:p>
          <a:p>
            <a:pPr indent="-304800" lvl="0" marL="457200" marR="0" rtl="0" algn="l">
              <a:lnSpc>
                <a:spcPct val="100000"/>
              </a:lnSpc>
              <a:spcBef>
                <a:spcPts val="16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For implementation, we took an NBA dataset from a </a:t>
            </a:r>
            <a:r>
              <a:rPr lang="en" sz="1200">
                <a:solidFill>
                  <a:schemeClr val="dk1"/>
                </a:solidFill>
                <a:latin typeface="Average"/>
                <a:ea typeface="Average"/>
                <a:cs typeface="Average"/>
                <a:sym typeface="Average"/>
              </a:rPr>
              <a:t>website [</a:t>
            </a:r>
            <a:r>
              <a:rPr lang="en" sz="1200">
                <a:solidFill>
                  <a:schemeClr val="dk1"/>
                </a:solidFill>
                <a:latin typeface="Average"/>
                <a:ea typeface="Average"/>
                <a:cs typeface="Average"/>
                <a:sym typeface="Average"/>
              </a:rPr>
              <a:t>4] . In the paper discussed earlier DBLP dataset was used.</a:t>
            </a:r>
            <a:endParaRPr sz="1200">
              <a:solidFill>
                <a:schemeClr val="dk1"/>
              </a:solidFill>
              <a:latin typeface="Average"/>
              <a:ea typeface="Average"/>
              <a:cs typeface="Average"/>
              <a:sym typeface="Average"/>
            </a:endParaRPr>
          </a:p>
          <a:p>
            <a:pPr indent="-304800" lvl="0" marL="457200" marR="0" rtl="0" algn="l">
              <a:lnSpc>
                <a:spcPct val="100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From the NBA data available we generated a social network where the nodes are represented by players names and edge weights are the number of seasons they played together.</a:t>
            </a:r>
            <a:endParaRPr sz="1200">
              <a:solidFill>
                <a:schemeClr val="dk1"/>
              </a:solidFill>
              <a:latin typeface="Average"/>
              <a:ea typeface="Average"/>
              <a:cs typeface="Average"/>
              <a:sym typeface="Average"/>
            </a:endParaRPr>
          </a:p>
          <a:p>
            <a:pPr indent="-304800" lvl="0" marL="457200" marR="0" rtl="0" algn="l">
              <a:lnSpc>
                <a:spcPct val="100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data consists of NBA players stats from 1976 to 2019.</a:t>
            </a:r>
            <a:endParaRPr sz="1200">
              <a:solidFill>
                <a:schemeClr val="dk1"/>
              </a:solidFill>
              <a:latin typeface="Average"/>
              <a:ea typeface="Average"/>
              <a:cs typeface="Average"/>
              <a:sym typeface="Average"/>
            </a:endParaRPr>
          </a:p>
          <a:p>
            <a:pPr indent="-304800" lvl="0" marL="457200" marR="0" rtl="0" algn="l">
              <a:lnSpc>
                <a:spcPct val="100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datasheet contains the players name, team played,position,played,age,status of playing etc,Here is an example of data set.</a:t>
            </a:r>
            <a:endParaRPr sz="1200">
              <a:solidFill>
                <a:schemeClr val="dk1"/>
              </a:solidFill>
              <a:latin typeface="Average"/>
              <a:ea typeface="Average"/>
              <a:cs typeface="Average"/>
              <a:sym typeface="Average"/>
            </a:endParaRPr>
          </a:p>
          <a:p>
            <a:pPr indent="0" lvl="0" marL="457200" marR="0" rtl="0" algn="l">
              <a:lnSpc>
                <a:spcPct val="100000"/>
              </a:lnSpc>
              <a:spcBef>
                <a:spcPts val="1600"/>
              </a:spcBef>
              <a:spcAft>
                <a:spcPts val="1600"/>
              </a:spcAft>
              <a:buNone/>
            </a:pPr>
            <a:r>
              <a:t/>
            </a:r>
            <a:endParaRPr sz="1200">
              <a:solidFill>
                <a:schemeClr val="dk1"/>
              </a:solidFill>
              <a:latin typeface="Average"/>
              <a:ea typeface="Average"/>
              <a:cs typeface="Average"/>
              <a:sym typeface="Average"/>
            </a:endParaRPr>
          </a:p>
        </p:txBody>
      </p:sp>
      <p:pic>
        <p:nvPicPr>
          <p:cNvPr id="339" name="Google Shape;339;p47"/>
          <p:cNvPicPr preferRelativeResize="0"/>
          <p:nvPr/>
        </p:nvPicPr>
        <p:blipFill>
          <a:blip r:embed="rId3">
            <a:alphaModFix/>
          </a:blip>
          <a:stretch>
            <a:fillRect/>
          </a:stretch>
        </p:blipFill>
        <p:spPr>
          <a:xfrm>
            <a:off x="1370750" y="2742125"/>
            <a:ext cx="5883126" cy="1721700"/>
          </a:xfrm>
          <a:prstGeom prst="rect">
            <a:avLst/>
          </a:prstGeom>
          <a:noFill/>
          <a:ln>
            <a:noFill/>
          </a:ln>
        </p:spPr>
      </p:pic>
      <p:sp>
        <p:nvSpPr>
          <p:cNvPr id="340" name="Google Shape;340;p47"/>
          <p:cNvSpPr txBox="1"/>
          <p:nvPr/>
        </p:nvSpPr>
        <p:spPr>
          <a:xfrm>
            <a:off x="1370900" y="4557550"/>
            <a:ext cx="58830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9: Snapshot of the implemented dataset  [4]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Implementation</a:t>
            </a:r>
            <a:endParaRPr>
              <a:solidFill>
                <a:srgbClr val="FFFFFF"/>
              </a:solidFill>
            </a:endParaRPr>
          </a:p>
        </p:txBody>
      </p:sp>
      <p:sp>
        <p:nvSpPr>
          <p:cNvPr id="346" name="Google Shape;34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Clr>
                <a:srgbClr val="FFFFFF"/>
              </a:buClr>
              <a:buSzPts val="1400"/>
              <a:buNone/>
            </a:pPr>
            <a:r>
              <a:rPr lang="en" sz="1400">
                <a:solidFill>
                  <a:srgbClr val="FFFFFF"/>
                </a:solidFill>
              </a:rPr>
              <a:t>Methodology used:</a:t>
            </a:r>
            <a:endParaRPr sz="1400">
              <a:solidFill>
                <a:srgbClr val="FFFFFF"/>
              </a:solidFill>
            </a:endParaRPr>
          </a:p>
          <a:p>
            <a:pPr indent="0" lvl="0" marL="139700" rtl="0" algn="l">
              <a:lnSpc>
                <a:spcPct val="115000"/>
              </a:lnSpc>
              <a:spcBef>
                <a:spcPts val="0"/>
              </a:spcBef>
              <a:spcAft>
                <a:spcPts val="0"/>
              </a:spcAft>
              <a:buClr>
                <a:srgbClr val="FFFFFF"/>
              </a:buClr>
              <a:buSzPts val="1400"/>
              <a:buNone/>
            </a:pPr>
            <a:r>
              <a:t/>
            </a:r>
            <a:endParaRPr sz="1400">
              <a:solidFill>
                <a:srgbClr val="FFFFFF"/>
              </a:solidFill>
            </a:endParaRPr>
          </a:p>
          <a:p>
            <a:pPr indent="0" lvl="0" marL="139700" rtl="0" algn="l">
              <a:lnSpc>
                <a:spcPct val="115000"/>
              </a:lnSpc>
              <a:spcBef>
                <a:spcPts val="0"/>
              </a:spcBef>
              <a:spcAft>
                <a:spcPts val="0"/>
              </a:spcAft>
              <a:buClr>
                <a:srgbClr val="FFFFFF"/>
              </a:buClr>
              <a:buSzPts val="1400"/>
              <a:buNone/>
            </a:pPr>
            <a:r>
              <a:t/>
            </a:r>
            <a:endParaRPr sz="14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From the network obtained between players and number of skills set to five which include the position the player has played for (PG,SG,SF,PF,C), we use two algorithms from [1] to obtain a replacement for a player and suggest the top five candidates that could replace a player.</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The two algorithms implemented are:</a:t>
            </a:r>
            <a:endParaRPr sz="1300">
              <a:solidFill>
                <a:srgbClr val="FFFFFF"/>
              </a:solidFill>
            </a:endParaRPr>
          </a:p>
          <a:p>
            <a:pPr indent="0" lvl="0" marL="457200" rtl="0" algn="l">
              <a:lnSpc>
                <a:spcPct val="115000"/>
              </a:lnSpc>
              <a:spcBef>
                <a:spcPts val="0"/>
              </a:spcBef>
              <a:spcAft>
                <a:spcPts val="0"/>
              </a:spcAft>
              <a:buNone/>
            </a:pPr>
            <a:r>
              <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200">
                <a:solidFill>
                  <a:schemeClr val="dk1"/>
                </a:solidFill>
                <a:latin typeface="Arial"/>
                <a:ea typeface="Arial"/>
                <a:cs typeface="Arial"/>
                <a:sym typeface="Arial"/>
              </a:rPr>
              <a:t>TeamRep</a:t>
            </a:r>
            <a:r>
              <a:rPr lang="en" sz="1100">
                <a:solidFill>
                  <a:schemeClr val="dk1"/>
                </a:solidFill>
                <a:latin typeface="Arial"/>
                <a:ea typeface="Arial"/>
                <a:cs typeface="Arial"/>
                <a:sym typeface="Arial"/>
              </a:rPr>
              <a:t> -</a:t>
            </a:r>
            <a:r>
              <a:rPr lang="en" sz="1300">
                <a:solidFill>
                  <a:srgbClr val="FFFFFF"/>
                </a:solidFill>
              </a:rPr>
              <a:t>Fast-Exact Algorithm</a:t>
            </a:r>
            <a:endParaRPr sz="1300">
              <a:solidFill>
                <a:srgbClr val="FFFFFF"/>
              </a:solidFill>
            </a:endParaRPr>
          </a:p>
          <a:p>
            <a:pPr indent="0" lvl="0" marL="914400" rtl="0" algn="l">
              <a:lnSpc>
                <a:spcPct val="115000"/>
              </a:lnSpc>
              <a:spcBef>
                <a:spcPts val="0"/>
              </a:spcBef>
              <a:spcAft>
                <a:spcPts val="0"/>
              </a:spcAft>
              <a:buNone/>
            </a:pPr>
            <a:r>
              <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200">
                <a:solidFill>
                  <a:schemeClr val="dk1"/>
                </a:solidFill>
                <a:latin typeface="Arial"/>
                <a:ea typeface="Arial"/>
                <a:cs typeface="Arial"/>
                <a:sym typeface="Arial"/>
              </a:rPr>
              <a:t>TeamRep</a:t>
            </a:r>
            <a:r>
              <a:rPr lang="en" sz="1100">
                <a:solidFill>
                  <a:schemeClr val="dk1"/>
                </a:solidFill>
                <a:latin typeface="Arial"/>
                <a:ea typeface="Arial"/>
                <a:cs typeface="Arial"/>
                <a:sym typeface="Arial"/>
              </a:rPr>
              <a:t>-</a:t>
            </a:r>
            <a:r>
              <a:rPr lang="en" sz="1300">
                <a:solidFill>
                  <a:srgbClr val="FFFFFF"/>
                </a:solidFill>
              </a:rPr>
              <a:t>Fast-Approx  Algorithm</a:t>
            </a:r>
            <a:endParaRPr sz="1300">
              <a:solidFill>
                <a:srgbClr val="FFFFFF"/>
              </a:solidFill>
            </a:endParaRPr>
          </a:p>
        </p:txBody>
      </p:sp>
      <p:sp>
        <p:nvSpPr>
          <p:cNvPr id="347" name="Google Shape;347;p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FFFFFF"/>
                </a:solidFill>
              </a:rPr>
              <a:t>‹#›</a:t>
            </a:fld>
            <a:endParaRPr>
              <a:solidFill>
                <a:srgbClr val="FFFFFF"/>
              </a:solidFill>
            </a:endParaRPr>
          </a:p>
        </p:txBody>
      </p:sp>
      <p:sp>
        <p:nvSpPr>
          <p:cNvPr id="348" name="Google Shape;348;p48"/>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49"/>
          <p:cNvSpPr txBox="1"/>
          <p:nvPr>
            <p:ph type="title"/>
          </p:nvPr>
        </p:nvSpPr>
        <p:spPr>
          <a:xfrm>
            <a:off x="311700" y="572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Results and Analysis</a:t>
            </a:r>
            <a:endParaRPr>
              <a:solidFill>
                <a:srgbClr val="FFFFFF"/>
              </a:solidFill>
            </a:endParaRPr>
          </a:p>
        </p:txBody>
      </p:sp>
      <p:sp>
        <p:nvSpPr>
          <p:cNvPr id="354" name="Google Shape;354;p49"/>
          <p:cNvSpPr txBox="1"/>
          <p:nvPr>
            <p:ph idx="1" type="body"/>
          </p:nvPr>
        </p:nvSpPr>
        <p:spPr>
          <a:xfrm>
            <a:off x="311700" y="1252950"/>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Char char="●"/>
            </a:pPr>
            <a:r>
              <a:rPr lang="en" sz="1200">
                <a:solidFill>
                  <a:srgbClr val="FFFFFF"/>
                </a:solidFill>
              </a:rPr>
              <a:t>After </a:t>
            </a:r>
            <a:r>
              <a:rPr lang="en" sz="1200">
                <a:solidFill>
                  <a:srgbClr val="FFFFFF"/>
                </a:solidFill>
              </a:rPr>
              <a:t>implementing</a:t>
            </a:r>
            <a:r>
              <a:rPr lang="en" sz="1200">
                <a:solidFill>
                  <a:srgbClr val="FFFFFF"/>
                </a:solidFill>
              </a:rPr>
              <a:t> the TEAMREP-EXACT and TEAMREP-APPROX algorithms and taking </a:t>
            </a:r>
            <a:endParaRPr sz="1200">
              <a:solidFill>
                <a:srgbClr val="FFFFFF"/>
              </a:solidFill>
            </a:endParaRPr>
          </a:p>
          <a:p>
            <a:pPr indent="0" lvl="0" marL="914400" rtl="0" algn="l">
              <a:lnSpc>
                <a:spcPct val="115000"/>
              </a:lnSpc>
              <a:spcBef>
                <a:spcPts val="0"/>
              </a:spcBef>
              <a:spcAft>
                <a:spcPts val="0"/>
              </a:spcAft>
              <a:buNone/>
            </a:pPr>
            <a:r>
              <a:rPr lang="en" sz="1200">
                <a:solidFill>
                  <a:srgbClr val="FFFFFF"/>
                </a:solidFill>
              </a:rPr>
              <a:t>current team array = { Tim Duncan, Manu Ginóbili, Tony Parker, Micheal Finley, Matt Boner}</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We gave our replacement ID as Manu Ginobili from the list of players. Here are the results after running 2 algorithms and suggesting the top 5 candidates that could replace him.</a:t>
            </a:r>
            <a:endParaRPr sz="1200">
              <a:solidFill>
                <a:srgbClr val="FFFFFF"/>
              </a:solidFill>
            </a:endParaRPr>
          </a:p>
          <a:p>
            <a:pPr indent="0" lvl="0" marL="457200" rtl="0" algn="l">
              <a:lnSpc>
                <a:spcPct val="115000"/>
              </a:lnSpc>
              <a:spcBef>
                <a:spcPts val="0"/>
              </a:spcBef>
              <a:spcAft>
                <a:spcPts val="0"/>
              </a:spcAft>
              <a:buNone/>
            </a:pPr>
            <a:r>
              <a:t/>
            </a:r>
            <a:endParaRPr sz="1200">
              <a:solidFill>
                <a:srgbClr val="FFFFFF"/>
              </a:solidFill>
            </a:endParaRPr>
          </a:p>
        </p:txBody>
      </p:sp>
      <p:sp>
        <p:nvSpPr>
          <p:cNvPr id="355" name="Google Shape;355;p4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6" name="Google Shape;356;p49"/>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pic>
        <p:nvPicPr>
          <p:cNvPr id="357" name="Google Shape;357;p49"/>
          <p:cNvPicPr preferRelativeResize="0"/>
          <p:nvPr/>
        </p:nvPicPr>
        <p:blipFill>
          <a:blip r:embed="rId3">
            <a:alphaModFix/>
          </a:blip>
          <a:stretch>
            <a:fillRect/>
          </a:stretch>
        </p:blipFill>
        <p:spPr>
          <a:xfrm>
            <a:off x="2202600" y="2329525"/>
            <a:ext cx="4565375" cy="2010600"/>
          </a:xfrm>
          <a:prstGeom prst="rect">
            <a:avLst/>
          </a:prstGeom>
          <a:noFill/>
          <a:ln>
            <a:noFill/>
          </a:ln>
        </p:spPr>
      </p:pic>
      <p:sp>
        <p:nvSpPr>
          <p:cNvPr id="358" name="Google Shape;358;p49"/>
          <p:cNvSpPr txBox="1"/>
          <p:nvPr/>
        </p:nvSpPr>
        <p:spPr>
          <a:xfrm>
            <a:off x="2202625" y="4552775"/>
            <a:ext cx="45654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10: Output of the implemented algorithm [2]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364" name="Google Shape;36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Char char="●"/>
            </a:pPr>
            <a:r>
              <a:rPr lang="en" sz="1200">
                <a:solidFill>
                  <a:schemeClr val="dk1"/>
                </a:solidFill>
              </a:rPr>
              <a:t>In the paper “Finding a team of experts in Social Networks”, We minimized the communication cost among the members of the team. We explored two alternative formulations for the communication cost, which we believe are practical and intuitive.  In a thorough experimental evaluation, we evaluated the performance of our algorithms, and compared them against reasonable baseline approaches.</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lang="en" sz="1200">
                <a:solidFill>
                  <a:schemeClr val="dk1"/>
                </a:solidFill>
              </a:rPr>
              <a:t>In the paper “</a:t>
            </a:r>
            <a:r>
              <a:rPr lang="en" sz="1200">
                <a:solidFill>
                  <a:schemeClr val="dk1"/>
                </a:solidFill>
                <a:latin typeface="Times New Roman"/>
                <a:ea typeface="Times New Roman"/>
                <a:cs typeface="Times New Roman"/>
                <a:sym typeface="Times New Roman"/>
              </a:rPr>
              <a:t>Replacing the Irreplaceable: Fast Algorithms for Team Member Recommendation”  the graph kernel method was adopted to encode both skill matching and structural matching for team member replacement. The method was tested extensively on real world datasets and the method has given significantly better results in terms of both average precision (24% better) and recall (27 % better). The algorithms are also fast and scalable.</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lang="en" sz="1200">
                <a:solidFill>
                  <a:schemeClr val="dk1"/>
                </a:solidFill>
              </a:rPr>
              <a:t>We have </a:t>
            </a:r>
            <a:r>
              <a:rPr lang="en" sz="1200">
                <a:solidFill>
                  <a:schemeClr val="dk1"/>
                </a:solidFill>
              </a:rPr>
              <a:t>observed</a:t>
            </a:r>
            <a:r>
              <a:rPr lang="en" sz="1200">
                <a:solidFill>
                  <a:schemeClr val="dk1"/>
                </a:solidFill>
              </a:rPr>
              <a:t> that the </a:t>
            </a:r>
            <a:r>
              <a:rPr lang="en" sz="1200">
                <a:solidFill>
                  <a:srgbClr val="FFFFFF"/>
                </a:solidFill>
              </a:rPr>
              <a:t> TEAMREP-EXACT and TEAMREP-APPROX algorithms are giving out consistent results for most inputs. </a:t>
            </a:r>
            <a:endParaRPr sz="1200">
              <a:solidFill>
                <a:srgbClr val="FFFFFF"/>
              </a:solidFill>
            </a:endParaRPr>
          </a:p>
          <a:p>
            <a:pPr indent="-304800" lvl="0" marL="457200" rtl="0" algn="just">
              <a:lnSpc>
                <a:spcPct val="150000"/>
              </a:lnSpc>
              <a:spcBef>
                <a:spcPts val="0"/>
              </a:spcBef>
              <a:spcAft>
                <a:spcPts val="0"/>
              </a:spcAft>
              <a:buClr>
                <a:srgbClr val="FFFFFF"/>
              </a:buClr>
              <a:buSzPts val="1200"/>
              <a:buChar char="●"/>
            </a:pPr>
            <a:r>
              <a:rPr lang="en" sz="1200">
                <a:solidFill>
                  <a:srgbClr val="FFFFFF"/>
                </a:solidFill>
              </a:rPr>
              <a:t>The simulation time for the  TEAMREP-APPROX is much lower compared to TEAMREP-EXACT </a:t>
            </a:r>
            <a:endParaRPr sz="1200">
              <a:solidFill>
                <a:srgbClr val="FFFFFF"/>
              </a:solidFill>
            </a:endParaRPr>
          </a:p>
          <a:p>
            <a:pPr indent="0" lvl="0" marL="457200" rtl="0" algn="just">
              <a:lnSpc>
                <a:spcPct val="150000"/>
              </a:lnSpc>
              <a:spcBef>
                <a:spcPts val="0"/>
              </a:spcBef>
              <a:spcAft>
                <a:spcPts val="0"/>
              </a:spcAft>
              <a:buNone/>
            </a:pPr>
            <a:r>
              <a:rPr lang="en" sz="1200">
                <a:solidFill>
                  <a:srgbClr val="FFFFFF"/>
                </a:solidFill>
              </a:rPr>
              <a:t>(around 66.8% time efficient)</a:t>
            </a:r>
            <a:endParaRPr sz="1200">
              <a:solidFill>
                <a:srgbClr val="FFFFFF"/>
              </a:solidFill>
            </a:endParaRPr>
          </a:p>
        </p:txBody>
      </p:sp>
      <p:sp>
        <p:nvSpPr>
          <p:cNvPr id="365" name="Google Shape;365;p5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sp>
        <p:nvSpPr>
          <p:cNvPr id="366" name="Google Shape;366;p50"/>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361950" y="327656"/>
            <a:ext cx="8520600" cy="62997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Future Works</a:t>
            </a:r>
            <a:endParaRPr/>
          </a:p>
        </p:txBody>
      </p:sp>
      <p:sp>
        <p:nvSpPr>
          <p:cNvPr id="372" name="Google Shape;372;p51"/>
          <p:cNvSpPr txBox="1"/>
          <p:nvPr>
            <p:ph idx="1" type="body"/>
          </p:nvPr>
        </p:nvSpPr>
        <p:spPr>
          <a:xfrm>
            <a:off x="311700" y="14337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While our proposed algorithms for Team Member Replacement and Team Formation have shown promising results, there are several avenues for future research. </a:t>
            </a:r>
            <a:endParaRPr sz="11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en" sz="1100">
                <a:solidFill>
                  <a:schemeClr val="dk1"/>
                </a:solidFill>
                <a:latin typeface="Times New Roman"/>
                <a:ea typeface="Times New Roman"/>
                <a:cs typeface="Times New Roman"/>
                <a:sym typeface="Times New Roman"/>
              </a:rPr>
              <a:t>We plan on building a recommendation system to come up with an output that gives us the ideal team configuration that performs best and enhances the team performances. </a:t>
            </a:r>
            <a:endParaRPr sz="11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en" sz="1100">
                <a:solidFill>
                  <a:schemeClr val="dk1"/>
                </a:solidFill>
                <a:latin typeface="Times New Roman"/>
                <a:ea typeface="Times New Roman"/>
                <a:cs typeface="Times New Roman"/>
                <a:sym typeface="Times New Roman"/>
              </a:rPr>
              <a:t>We want to train and test large datasets and work with time constraints. Incorporating such constraints will add a level of complexity to the problem and require the development of new optimization techniques. </a:t>
            </a:r>
            <a:endParaRPr sz="11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en" sz="1100">
                <a:solidFill>
                  <a:schemeClr val="dk1"/>
                </a:solidFill>
                <a:latin typeface="Times New Roman"/>
                <a:ea typeface="Times New Roman"/>
                <a:cs typeface="Times New Roman"/>
                <a:sym typeface="Times New Roman"/>
              </a:rPr>
              <a:t>In both problems, we assume that the social network is fixed and does not change over time. We plan to investigate the adaptation of our algorithms to dynamic social networks.</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chemeClr val="dk1"/>
              </a:solidFill>
            </a:endParaRPr>
          </a:p>
        </p:txBody>
      </p:sp>
      <p:sp>
        <p:nvSpPr>
          <p:cNvPr id="373" name="Google Shape;373;p5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sp>
        <p:nvSpPr>
          <p:cNvPr id="374" name="Google Shape;374;p51"/>
          <p:cNvSpPr txBox="1"/>
          <p:nvPr/>
        </p:nvSpPr>
        <p:spPr>
          <a:xfrm>
            <a:off x="-452175" y="4591500"/>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FFFF"/>
                </a:solidFill>
              </a:rPr>
              <a:t>Problem statement</a:t>
            </a:r>
            <a:endParaRPr>
              <a:solidFill>
                <a:srgbClr val="FFFFFF"/>
              </a:solidFill>
            </a:endParaRPr>
          </a:p>
        </p:txBody>
      </p:sp>
      <p:sp>
        <p:nvSpPr>
          <p:cNvPr id="90" name="Google Shape;9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Optimize team performance by developing a recommendation system for coaches and team managers to create the best team configurations based on strengths and weaknesses discovered using machine learning techniques on NBA statistics data.</a:t>
            </a:r>
            <a:endParaRPr sz="1400">
              <a:solidFill>
                <a:schemeClr val="dk1"/>
              </a:solidFill>
              <a:latin typeface="Times New Roman"/>
              <a:ea typeface="Times New Roman"/>
              <a:cs typeface="Times New Roman"/>
              <a:sym typeface="Times New Roman"/>
            </a:endParaRPr>
          </a:p>
        </p:txBody>
      </p:sp>
      <p:sp>
        <p:nvSpPr>
          <p:cNvPr id="91" name="Google Shape;91;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92" name="Google Shape;92;p16"/>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a:p>
            <a:pPr indent="0" lvl="0" marL="0" rtl="0" algn="l">
              <a:lnSpc>
                <a:spcPct val="100000"/>
              </a:lnSpc>
              <a:spcBef>
                <a:spcPts val="0"/>
              </a:spcBef>
              <a:spcAft>
                <a:spcPts val="0"/>
              </a:spcAft>
              <a:buSzPts val="3000"/>
              <a:buNone/>
            </a:pPr>
            <a:r>
              <a:t/>
            </a:r>
            <a:endParaRPr/>
          </a:p>
        </p:txBody>
      </p:sp>
      <p:sp>
        <p:nvSpPr>
          <p:cNvPr id="380" name="Google Shape;380;p52"/>
          <p:cNvSpPr txBox="1"/>
          <p:nvPr>
            <p:ph idx="1" type="body"/>
          </p:nvPr>
        </p:nvSpPr>
        <p:spPr>
          <a:xfrm>
            <a:off x="311700" y="1157300"/>
            <a:ext cx="8520600" cy="3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1) Liangyue Li, Hanghang Tong, Nan Cao, Kate Ehrlich, Yu-Ru Lin, and Norbou Buchler. 2015. Replacing the Irreplaceable: Fast Algorithms for Team Member Recommendation. In Proceedings of the 24th International Conference on World Wide Web (WWW '15). International World Wide Web Conferences Steering Committee, Republic and Canton of Geneva, CHE, 636–646. </a:t>
            </a:r>
            <a:r>
              <a:rPr lang="en" sz="1000" u="sng">
                <a:solidFill>
                  <a:schemeClr val="hlink"/>
                </a:solidFill>
                <a:latin typeface="Times New Roman"/>
                <a:ea typeface="Times New Roman"/>
                <a:cs typeface="Times New Roman"/>
                <a:sym typeface="Times New Roman"/>
                <a:hlinkClick r:id="rId3"/>
              </a:rPr>
              <a:t>https://doi.org/10.1145/2736277.2741132</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2) Theodoros Lappas, Kun Liu, and Evimaria Terzi. 2009. Finding a team of experts in social networks. In Proceedings of the 15th ACM SIGKDD international   conference on Knowledge discovery and data mining (KDD '09). Association for Computing Machinery, New York, NY, USA, 467–476. </a:t>
            </a:r>
            <a:r>
              <a:rPr lang="en" sz="1000" u="sng">
                <a:solidFill>
                  <a:schemeClr val="hlink"/>
                </a:solidFill>
                <a:latin typeface="Times New Roman"/>
                <a:ea typeface="Times New Roman"/>
                <a:cs typeface="Times New Roman"/>
                <a:sym typeface="Times New Roman"/>
                <a:hlinkClick r:id="rId4"/>
              </a:rPr>
              <a:t>https://doi.org/10.1145/1557019.1557074</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3) Aris Anagnostopoulos, Luca Becchetti, Carlos Castillo, Aristides Gionis, and Stefano Leonardi. 2012. Online team formation in social networks. In Proceedings    of the 21st international conference on World Wide Web (WWW '12). Association for Computing Machinery, New York, NY, USA, 839–848. </a:t>
            </a:r>
            <a:r>
              <a:rPr lang="en" sz="1000" u="sng">
                <a:solidFill>
                  <a:schemeClr val="hlink"/>
                </a:solidFill>
                <a:latin typeface="Times New Roman"/>
                <a:ea typeface="Times New Roman"/>
                <a:cs typeface="Times New Roman"/>
                <a:sym typeface="Times New Roman"/>
                <a:hlinkClick r:id="rId5"/>
              </a:rPr>
              <a:t>https://doi.org/10.1145/2187836.2187950</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4) Michael O’Donnell, Social Network Analysis of NBA Teammate Networks  </a:t>
            </a:r>
            <a:r>
              <a:rPr lang="en" sz="1000" u="sng">
                <a:solidFill>
                  <a:schemeClr val="hlink"/>
                </a:solidFill>
                <a:latin typeface="Times New Roman"/>
                <a:ea typeface="Times New Roman"/>
                <a:cs typeface="Times New Roman"/>
                <a:sym typeface="Times New Roman"/>
                <a:hlinkClick r:id="rId6"/>
              </a:rPr>
              <a:t>https://mikeodonnell.work/portfolio/sna-of-nba/</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5) Syama Sundar Rangapuram, Thomas Bühler, and Matthias Hein. 2013. Towards realistic team formation in social networks based on densest subgraphs. In Proceedings of the 22nd international conference on World Wide Web (WWW '13). Association for Computing Machinery, New York, NY, USA, 1077–1088. </a:t>
            </a:r>
            <a:r>
              <a:rPr lang="en" sz="10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https://doi.org/10.1145/2488388.2488482</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381" name="Google Shape;381;p5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sp>
        <p:nvSpPr>
          <p:cNvPr id="382" name="Google Shape;382;p52"/>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a:p>
            <a:pPr indent="0" lvl="0" marL="0" rtl="0" algn="l">
              <a:lnSpc>
                <a:spcPct val="100000"/>
              </a:lnSpc>
              <a:spcBef>
                <a:spcPts val="0"/>
              </a:spcBef>
              <a:spcAft>
                <a:spcPts val="0"/>
              </a:spcAft>
              <a:buSzPts val="3000"/>
              <a:buNone/>
            </a:pPr>
            <a:r>
              <a:t/>
            </a:r>
            <a:endParaRPr/>
          </a:p>
        </p:txBody>
      </p:sp>
      <p:sp>
        <p:nvSpPr>
          <p:cNvPr id="388" name="Google Shape;388;p53"/>
          <p:cNvSpPr txBox="1"/>
          <p:nvPr>
            <p:ph idx="1" type="body"/>
          </p:nvPr>
        </p:nvSpPr>
        <p:spPr>
          <a:xfrm>
            <a:off x="311700" y="1056563"/>
            <a:ext cx="8520600" cy="3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6) </a:t>
            </a:r>
            <a:r>
              <a:rPr lang="en" sz="1000">
                <a:solidFill>
                  <a:schemeClr val="dk1"/>
                </a:solidFill>
                <a:latin typeface="Times New Roman"/>
                <a:ea typeface="Times New Roman"/>
                <a:cs typeface="Times New Roman"/>
                <a:sym typeface="Times New Roman"/>
              </a:rPr>
              <a:t>Vishwanathan, S. &amp; Borgwardt, Karsten &amp; Schraudolph, Nicol. (2006). Fast Computation of Graph Kernels.. Advances in Neural Information Processing Systems 19. 1449-1456.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7) E. M. Arkin and R. Hassin. Minimum-diameter covering problems. Networks, 36(3):147–155, 2000.</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8) </a:t>
            </a:r>
            <a:r>
              <a:rPr lang="en" sz="1000">
                <a:solidFill>
                  <a:schemeClr val="dk1"/>
                </a:solidFill>
                <a:latin typeface="Times New Roman"/>
                <a:ea typeface="Times New Roman"/>
                <a:cs typeface="Times New Roman"/>
                <a:sym typeface="Times New Roman"/>
              </a:rPr>
              <a:t>G. Reich and P. Widmayer. Beyond steiner’s problem: a VLSI oriented generalization. In Proceedings of the fifteenth international workshop on Graph-theoretic</a:t>
            </a:r>
            <a:endParaRPr sz="1000">
              <a:solidFill>
                <a:schemeClr val="dk1"/>
              </a:solidFill>
              <a:latin typeface="Times New Roman"/>
              <a:ea typeface="Times New Roman"/>
              <a:cs typeface="Times New Roman"/>
              <a:sym typeface="Times New Roman"/>
            </a:endParaRPr>
          </a:p>
          <a:p>
            <a:pPr indent="0" lvl="0" marL="171450" rtl="0" algn="l">
              <a:spcBef>
                <a:spcPts val="0"/>
              </a:spcBef>
              <a:spcAft>
                <a:spcPts val="0"/>
              </a:spcAft>
              <a:buNone/>
            </a:pPr>
            <a:r>
              <a:rPr lang="en" sz="1000">
                <a:solidFill>
                  <a:schemeClr val="dk1"/>
                </a:solidFill>
                <a:latin typeface="Times New Roman"/>
                <a:ea typeface="Times New Roman"/>
                <a:cs typeface="Times New Roman"/>
                <a:sym typeface="Times New Roman"/>
              </a:rPr>
              <a:t>concepts in computer science, pages 196–210, 1990.</a:t>
            </a:r>
            <a:endParaRPr sz="1000">
              <a:solidFill>
                <a:schemeClr val="dk1"/>
              </a:solidFill>
              <a:latin typeface="Times New Roman"/>
              <a:ea typeface="Times New Roman"/>
              <a:cs typeface="Times New Roman"/>
              <a:sym typeface="Times New Roman"/>
            </a:endParaRPr>
          </a:p>
          <a:p>
            <a:pPr indent="0" lvl="0" marL="17145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9) </a:t>
            </a:r>
            <a:r>
              <a:rPr lang="en" sz="1100">
                <a:solidFill>
                  <a:schemeClr val="dk1"/>
                </a:solidFill>
                <a:latin typeface="Times New Roman"/>
                <a:ea typeface="Times New Roman"/>
                <a:cs typeface="Times New Roman"/>
                <a:sym typeface="Times New Roman"/>
              </a:rPr>
              <a:t>Klienberg, Jon. " NP and Computational Intractability". Algorithm Design, Pearson, 2014, pp. 451-530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10) S. H. Hashemi, M. Neshati, and H. Beigy. Expertise retrieval in bibliographic network: a topic dominance learning approach. In CIKM, pages 1117–1126, 2013</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389" name="Google Shape;389;p5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sp>
        <p:nvSpPr>
          <p:cNvPr id="390" name="Google Shape;390;p53"/>
          <p:cNvSpPr txBox="1"/>
          <p:nvPr/>
        </p:nvSpPr>
        <p:spPr>
          <a:xfrm>
            <a:off x="556125" y="468102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54"/>
          <p:cNvSpPr txBox="1"/>
          <p:nvPr>
            <p:ph type="title"/>
          </p:nvPr>
        </p:nvSpPr>
        <p:spPr>
          <a:xfrm>
            <a:off x="311700" y="1568825"/>
            <a:ext cx="8520600" cy="123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7200"/>
              <a:t>THANK YOU</a:t>
            </a:r>
            <a:endParaRPr b="1" sz="7200"/>
          </a:p>
        </p:txBody>
      </p:sp>
      <p:sp>
        <p:nvSpPr>
          <p:cNvPr id="396" name="Google Shape;396;p54"/>
          <p:cNvSpPr txBox="1"/>
          <p:nvPr/>
        </p:nvSpPr>
        <p:spPr>
          <a:xfrm>
            <a:off x="2886025" y="2741325"/>
            <a:ext cx="3000000" cy="145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Average"/>
                <a:ea typeface="Average"/>
                <a:cs typeface="Average"/>
                <a:sym typeface="Average"/>
              </a:rPr>
              <a:t>Team: 16</a:t>
            </a:r>
            <a:endParaRPr/>
          </a:p>
        </p:txBody>
      </p:sp>
      <p:sp>
        <p:nvSpPr>
          <p:cNvPr id="397" name="Google Shape;397;p5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for this project</a:t>
            </a:r>
            <a:endParaRPr/>
          </a:p>
        </p:txBody>
      </p:sp>
      <p:sp>
        <p:nvSpPr>
          <p:cNvPr id="98" name="Google Shape;98;p17"/>
          <p:cNvSpPr txBox="1"/>
          <p:nvPr/>
        </p:nvSpPr>
        <p:spPr>
          <a:xfrm>
            <a:off x="209950" y="1313775"/>
            <a:ext cx="87177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efficiency and efficacy of the team working on a project are crucial factors for the performance on any task.</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abrupt absence of a crucial team member due to unforeseeable events like illness, resignation, or termination, however, can have an impact on even the greatest team known.</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Finding a competent substitute who can execute at the same level as the departing team member is crucial in such circumstances to prevent project delays or disruptions.</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Finding a key team member's replacement can be difficult for project managers and team leaders because it is frequently expensive, time-consuming, and subjective.</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As a result, there is a need for an effective algorithm that can quickly and economically suggest viable replacements for important team members.</a:t>
            </a:r>
            <a:br>
              <a:rPr lang="en">
                <a:solidFill>
                  <a:schemeClr val="dk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99" name="Google Shape;99;p17"/>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05" name="Google Shape;10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6" name="Google Shape;106;p18"/>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07" name="Google Shape;107;p18"/>
          <p:cNvSpPr txBox="1"/>
          <p:nvPr/>
        </p:nvSpPr>
        <p:spPr>
          <a:xfrm>
            <a:off x="311700" y="1141176"/>
            <a:ext cx="8520600" cy="36339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Background</a:t>
            </a:r>
            <a:r>
              <a:rPr b="1" lang="en" sz="1200">
                <a:solidFill>
                  <a:schemeClr val="dk1"/>
                </a:solidFill>
                <a:latin typeface="Times New Roman"/>
                <a:ea typeface="Times New Roman"/>
                <a:cs typeface="Times New Roman"/>
                <a:sym typeface="Times New Roman"/>
              </a:rPr>
              <a:t>:</a:t>
            </a:r>
            <a:endParaRPr b="1"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In the fields of social network analysis and machine learning, there has been substantial research on the issue of team member recommendation.</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In order to find suitable replacements for a critical team member, current approaches for team member recommendation often rely on a variety of elements including abilities, experience, and social network connections.</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However, these approaches frequently have a number of drawbacks, including low precision, a high level of computing complexity, and constrained scalability.</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The previous works mainly focus on team formation from scratch [2][3][5] whereas this work aims to find a new team member , so that the new team resembles the original team as much as possible.</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rPr lang="en" sz="1200">
                <a:solidFill>
                  <a:schemeClr val="dk1"/>
                </a:solidFill>
                <a:latin typeface="Times New Roman"/>
                <a:ea typeface="Times New Roman"/>
                <a:cs typeface="Times New Roman"/>
                <a:sym typeface="Times New Roman"/>
              </a:rPr>
              <a:t>As a result, a quick and precise algorithm is required to get around these obstacles and offer a workable solution to the team member suggestion issue.</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13" name="Google Shape;113;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4" name="Google Shape;114;p19"/>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15" name="Google Shape;115;p19"/>
          <p:cNvSpPr txBox="1"/>
          <p:nvPr/>
        </p:nvSpPr>
        <p:spPr>
          <a:xfrm>
            <a:off x="311700" y="1141176"/>
            <a:ext cx="8520600" cy="3675300"/>
          </a:xfrm>
          <a:prstGeom prst="rect">
            <a:avLst/>
          </a:prstGeom>
          <a:noFill/>
          <a:ln>
            <a:noFill/>
          </a:ln>
        </p:spPr>
        <p:txBody>
          <a:bodyPr anchorCtr="0" anchor="ctr"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Proposed Algorithm</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paper's suggested algorithm incorporates three crucial elements.</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Skill-based matching: The algorithm compares the skill vectors of possible replacements and the remaining team members using a similarity measure based on similarity (Ex: Voronoi Diagrams). The best replacement for the departing team member is found using the similarity measure</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Social network analysis: The algorithm makes use of the team's network structure to discover candidates for replacements whose connections to the team members maximize their chances of integrating successfully</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Machine learning-based model: The authors used graph kernels and proposed effective and scalable algorithms for team member replacement</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21" name="Google Shape;121;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2" name="Google Shape;122;p20"/>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23" name="Google Shape;123;p20"/>
          <p:cNvSpPr txBox="1"/>
          <p:nvPr/>
        </p:nvSpPr>
        <p:spPr>
          <a:xfrm>
            <a:off x="311700" y="1141176"/>
            <a:ext cx="8520600" cy="36753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Average"/>
                <a:ea typeface="Average"/>
                <a:cs typeface="Average"/>
                <a:sym typeface="Average"/>
              </a:rPr>
              <a:t>Liangyue Li, Hanghang Tong, Nan Cao, Kate Ehrlich, Yu-Ru Lin and Norbou Buchler:</a:t>
            </a:r>
            <a:endParaRPr sz="1200">
              <a:solidFill>
                <a:schemeClr val="dk1"/>
              </a:solidFill>
              <a:latin typeface="Average"/>
              <a:ea typeface="Average"/>
              <a:cs typeface="Average"/>
              <a:sym typeface="Average"/>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Average"/>
                <a:ea typeface="Average"/>
                <a:cs typeface="Average"/>
                <a:sym typeface="Average"/>
              </a:rPr>
              <a:t>Replacing the Irreplaceable: Fast Algorithms for Team Member Recommendation.</a:t>
            </a:r>
            <a:endParaRPr sz="1200">
              <a:solidFill>
                <a:schemeClr val="dk1"/>
              </a:solidFill>
              <a:latin typeface="Average"/>
              <a:ea typeface="Average"/>
              <a:cs typeface="Average"/>
              <a:sym typeface="Average"/>
            </a:endParaRPr>
          </a:p>
          <a:p>
            <a:pPr indent="0" lvl="0" marL="0" marR="0" rtl="0" algn="l">
              <a:lnSpc>
                <a:spcPct val="100000"/>
              </a:lnSpc>
              <a:spcBef>
                <a:spcPts val="160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75000"/>
              </a:lnSpc>
              <a:spcBef>
                <a:spcPts val="0"/>
              </a:spcBef>
              <a:spcAft>
                <a:spcPts val="1600"/>
              </a:spcAft>
              <a:buClr>
                <a:schemeClr val="accent3"/>
              </a:buClr>
              <a:buSzPts val="1800"/>
              <a:buFont typeface="Average"/>
              <a:buNone/>
            </a:pP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p:txBody>
      </p:sp>
      <p:pic>
        <p:nvPicPr>
          <p:cNvPr id="124" name="Google Shape;124;p20"/>
          <p:cNvPicPr preferRelativeResize="0"/>
          <p:nvPr/>
        </p:nvPicPr>
        <p:blipFill>
          <a:blip r:embed="rId3">
            <a:alphaModFix/>
          </a:blip>
          <a:stretch>
            <a:fillRect/>
          </a:stretch>
        </p:blipFill>
        <p:spPr>
          <a:xfrm>
            <a:off x="1642150" y="1870775"/>
            <a:ext cx="5859675" cy="2537950"/>
          </a:xfrm>
          <a:prstGeom prst="rect">
            <a:avLst/>
          </a:prstGeom>
          <a:noFill/>
          <a:ln>
            <a:noFill/>
          </a:ln>
        </p:spPr>
      </p:pic>
      <p:sp>
        <p:nvSpPr>
          <p:cNvPr id="125" name="Google Shape;125;p20"/>
          <p:cNvSpPr txBox="1"/>
          <p:nvPr/>
        </p:nvSpPr>
        <p:spPr>
          <a:xfrm>
            <a:off x="2457588" y="4493375"/>
            <a:ext cx="4228800" cy="323100"/>
          </a:xfrm>
          <a:prstGeom prst="rect">
            <a:avLst/>
          </a:prstGeom>
          <a:noFill/>
          <a:ln>
            <a:noFill/>
          </a:ln>
        </p:spPr>
        <p:txBody>
          <a:bodyPr anchorCtr="0" anchor="t" bIns="91425" lIns="91425" spcFirstLastPara="1" rIns="91425" wrap="square" tIns="91425">
            <a:spAutoFit/>
          </a:bodyPr>
          <a:lstStyle/>
          <a:p>
            <a:pPr indent="0" lvl="0" marL="0" rtl="0" algn="ctr">
              <a:lnSpc>
                <a:spcPct val="75000"/>
              </a:lnSpc>
              <a:spcBef>
                <a:spcPts val="0"/>
              </a:spcBef>
              <a:spcAft>
                <a:spcPts val="1600"/>
              </a:spcAft>
              <a:buNone/>
            </a:pPr>
            <a:r>
              <a:rPr lang="en" sz="1200">
                <a:solidFill>
                  <a:schemeClr val="dk1"/>
                </a:solidFill>
                <a:latin typeface="Average"/>
                <a:ea typeface="Average"/>
                <a:cs typeface="Average"/>
                <a:sym typeface="Average"/>
              </a:rPr>
              <a:t>Figure 1:  Team Graph before and after Replacement [1]</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 </a:t>
            </a:r>
            <a:endParaRPr/>
          </a:p>
        </p:txBody>
      </p:sp>
      <p:sp>
        <p:nvSpPr>
          <p:cNvPr id="131" name="Google Shape;131;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2" name="Google Shape;132;p21"/>
          <p:cNvSpPr txBox="1"/>
          <p:nvPr/>
        </p:nvSpPr>
        <p:spPr>
          <a:xfrm>
            <a:off x="311700" y="4672975"/>
            <a:ext cx="18909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Team: 16</a:t>
            </a:r>
            <a:endParaRPr/>
          </a:p>
        </p:txBody>
      </p:sp>
      <p:sp>
        <p:nvSpPr>
          <p:cNvPr id="133" name="Google Shape;133;p21"/>
          <p:cNvSpPr txBox="1"/>
          <p:nvPr/>
        </p:nvSpPr>
        <p:spPr>
          <a:xfrm>
            <a:off x="311700" y="1141167"/>
            <a:ext cx="85206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Liangyue Li, Hanghang Tong, Nan Cao, Kate Ehrlich, Yu-Ru Lin and Norbou Buchler:</a:t>
            </a:r>
            <a:endParaRPr sz="1200">
              <a:solidFill>
                <a:schemeClr val="dk1"/>
              </a:solidFill>
              <a:latin typeface="Times New Roman"/>
              <a:ea typeface="Times New Roman"/>
              <a:cs typeface="Times New Roman"/>
              <a:sym typeface="Times New Roman"/>
            </a:endParaRPr>
          </a:p>
          <a:p>
            <a:pPr indent="0" lvl="0" marL="0" marR="0" rtl="0" algn="ctr">
              <a:lnSpc>
                <a:spcPct val="75000"/>
              </a:lnSpc>
              <a:spcBef>
                <a:spcPts val="1600"/>
              </a:spcBef>
              <a:spcAft>
                <a:spcPts val="0"/>
              </a:spcAft>
              <a:buClr>
                <a:schemeClr val="accent3"/>
              </a:buClr>
              <a:buSzPts val="1800"/>
              <a:buFont typeface="Average"/>
              <a:buNone/>
            </a:pPr>
            <a:r>
              <a:rPr lang="en" sz="1200">
                <a:solidFill>
                  <a:schemeClr val="dk1"/>
                </a:solidFill>
                <a:latin typeface="Times New Roman"/>
                <a:ea typeface="Times New Roman"/>
                <a:cs typeface="Times New Roman"/>
                <a:sym typeface="Times New Roman"/>
              </a:rPr>
              <a:t>Replacing the Irreplaceable: Fast Algorithms for Team Member Recommendation.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chemeClr val="accent3"/>
              </a:buClr>
              <a:buSzPts val="1800"/>
              <a:buFont typeface="Average"/>
              <a:buNone/>
            </a:pPr>
            <a:r>
              <a:rPr b="1" lang="en" sz="1200">
                <a:solidFill>
                  <a:schemeClr val="dk1"/>
                </a:solidFill>
                <a:latin typeface="Times New Roman"/>
                <a:ea typeface="Times New Roman"/>
                <a:cs typeface="Times New Roman"/>
                <a:sym typeface="Times New Roman"/>
              </a:rPr>
              <a:t>Solutions:</a:t>
            </a:r>
            <a:endParaRPr b="1" sz="1200">
              <a:solidFill>
                <a:schemeClr val="dk1"/>
              </a:solidFill>
              <a:latin typeface="Times New Roman"/>
              <a:ea typeface="Times New Roman"/>
              <a:cs typeface="Times New Roman"/>
              <a:sym typeface="Times New Roman"/>
            </a:endParaRPr>
          </a:p>
          <a:p>
            <a:pPr indent="-304800" lvl="0" marL="457200" marR="0" rtl="0" algn="l">
              <a:lnSpc>
                <a:spcPct val="75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To implement the proposed algorithm in the paper a similarity measure known as team context aware similarity measure is utilized</a:t>
            </a:r>
            <a:endParaRPr sz="1200">
              <a:solidFill>
                <a:schemeClr val="dk1"/>
              </a:solidFill>
              <a:latin typeface="Times New Roman"/>
              <a:ea typeface="Times New Roman"/>
              <a:cs typeface="Times New Roman"/>
              <a:sym typeface="Times New Roman"/>
            </a:endParaRPr>
          </a:p>
          <a:p>
            <a:pPr indent="0" lvl="0" marL="45720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marR="0" rtl="0" algn="l">
              <a:lnSpc>
                <a:spcPct val="75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This measure captures both skill matching and structural matching as well as the interaction between both these methods</a:t>
            </a:r>
            <a:endParaRPr sz="1200">
              <a:solidFill>
                <a:schemeClr val="dk1"/>
              </a:solidFill>
              <a:latin typeface="Times New Roman"/>
              <a:ea typeface="Times New Roman"/>
              <a:cs typeface="Times New Roman"/>
              <a:sym typeface="Times New Roman"/>
            </a:endParaRPr>
          </a:p>
          <a:p>
            <a:pPr indent="0" lvl="0" marL="45720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marR="0" rtl="0" algn="l">
              <a:lnSpc>
                <a:spcPct val="75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Mathematically graph kernel defined on the current and new teams can be used as a tool for team context aware similarity</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75000"/>
              </a:lnSpc>
              <a:spcBef>
                <a:spcPts val="1600"/>
              </a:spcBef>
              <a:spcAft>
                <a:spcPts val="1600"/>
              </a:spcAft>
              <a:buClr>
                <a:schemeClr val="accent3"/>
              </a:buClr>
              <a:buSzPts val="1800"/>
              <a:buFont typeface="Average"/>
              <a:buNone/>
            </a:pP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7F7F8"/>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