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7A92E9-DF73-46FC-9758-46FC27F05A7A}">
  <a:tblStyle styleId="{7D7A92E9-DF73-46FC-9758-46FC27F05A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4fd6c9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4fd6c9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dc0cf12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dc0cf12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dc0cf12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dc0cf12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dc0cf12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dc0cf12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127201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127201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21e3bf5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21e3bf5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c2d6eb6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c2d6eb6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BxnKrUaqTBc&amp;t=2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Urban farming solutions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problem in industry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</a:t>
            </a:r>
            <a:r>
              <a:rPr lang="en"/>
              <a:t>ncreasing population, urbanization, and unabated climate change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Sustainability of the traditional farming model based on large rural farms is likely to come under threat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Wastage of food and increased greenhouse gas emissions for transporting food.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for industry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92200" y="2016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Our proposed solution pertains to the manufacturing and urban agricultural sectors. </a:t>
            </a:r>
            <a:endParaRPr sz="1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An IoT based monitoring system that integrates the sensor array with the Bolt platform to provide the user with data analytics and management dashboard.</a:t>
            </a:r>
            <a:endParaRPr sz="1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" sz="1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propose an easy interface that optimises the vertical farming practice which requires minimal management, and increases yields through proper monitoring.</a:t>
            </a:r>
            <a:endParaRPr sz="1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hardware equipments and software used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327600"/>
            <a:ext cx="3289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Development boards and modules 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MSP-EXP432P401R - Launchpad Evaluation Board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Bolt hardware 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Sensors: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DHT sensor (Humidity and temperature)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Soil moisture sensor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LDR sensor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4618925" y="2290400"/>
            <a:ext cx="32433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Hardware: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● Solenoid tap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● LED strip/UV lights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● 12V supply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Cloud: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● Bolt platform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651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incurred in developing the project</a:t>
            </a:r>
            <a:endParaRPr/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2568025" y="132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{7D7A92E9-DF73-46FC-9758-46FC27F05A7A}</a:tableStyleId>
              </a:tblPr>
              <a:tblGrid>
                <a:gridCol w="1615450"/>
                <a:gridCol w="1615450"/>
              </a:tblGrid>
              <a:tr h="3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Item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Cost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TI-MSP432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800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Bolt IoT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650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Sensors(DHT11, LDR, Soil Moisture sensor)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385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Solenoid tap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450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Fan 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150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Relay 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70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TOTAL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Rs. 2500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4883359" y="548441"/>
            <a:ext cx="1083996" cy="70664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313100" y="2556275"/>
            <a:ext cx="628800" cy="25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Humidity</a:t>
            </a:r>
            <a:endParaRPr sz="600"/>
          </a:p>
        </p:txBody>
      </p:sp>
      <p:sp>
        <p:nvSpPr>
          <p:cNvPr id="118" name="Google Shape;118;p18"/>
          <p:cNvSpPr/>
          <p:nvPr/>
        </p:nvSpPr>
        <p:spPr>
          <a:xfrm>
            <a:off x="1313100" y="2812425"/>
            <a:ext cx="628800" cy="25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LDR</a:t>
            </a:r>
            <a:endParaRPr sz="600"/>
          </a:p>
        </p:txBody>
      </p:sp>
      <p:sp>
        <p:nvSpPr>
          <p:cNvPr id="119" name="Google Shape;119;p18"/>
          <p:cNvSpPr/>
          <p:nvPr/>
        </p:nvSpPr>
        <p:spPr>
          <a:xfrm>
            <a:off x="1313100" y="3068575"/>
            <a:ext cx="628800" cy="25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Moisture</a:t>
            </a:r>
            <a:endParaRPr sz="600"/>
          </a:p>
        </p:txBody>
      </p:sp>
      <p:sp>
        <p:nvSpPr>
          <p:cNvPr id="120" name="Google Shape;120;p18"/>
          <p:cNvSpPr/>
          <p:nvPr/>
        </p:nvSpPr>
        <p:spPr>
          <a:xfrm>
            <a:off x="1313100" y="3324725"/>
            <a:ext cx="628800" cy="25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Temperature</a:t>
            </a:r>
            <a:endParaRPr sz="600"/>
          </a:p>
        </p:txBody>
      </p:sp>
      <p:sp>
        <p:nvSpPr>
          <p:cNvPr id="121" name="Google Shape;121;p18"/>
          <p:cNvSpPr/>
          <p:nvPr/>
        </p:nvSpPr>
        <p:spPr>
          <a:xfrm>
            <a:off x="2841546" y="2462866"/>
            <a:ext cx="2037600" cy="11028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365721" y="2711348"/>
            <a:ext cx="285300" cy="5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6739295" y="2557765"/>
            <a:ext cx="523500" cy="699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6652874" y="2506180"/>
            <a:ext cx="696300" cy="110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3641414" y="1867719"/>
            <a:ext cx="628800" cy="3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6932169" y="3329214"/>
            <a:ext cx="122400" cy="124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094" y="3874807"/>
            <a:ext cx="416891" cy="3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133" y="3832309"/>
            <a:ext cx="472593" cy="451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219" y="3822291"/>
            <a:ext cx="334072" cy="47148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5021862" y="738708"/>
            <a:ext cx="8070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Bolt Cloud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3684950" y="1797825"/>
            <a:ext cx="6288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Bolt</a:t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hardware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3021791" y="2469141"/>
            <a:ext cx="14673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Development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 Board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335925" y="2183468"/>
            <a:ext cx="807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Sensor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array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4" name="Google Shape;134;p18"/>
          <p:cNvCxnSpPr>
            <a:stCxn id="119" idx="3"/>
          </p:cNvCxnSpPr>
          <p:nvPr/>
        </p:nvCxnSpPr>
        <p:spPr>
          <a:xfrm>
            <a:off x="1941900" y="3196675"/>
            <a:ext cx="883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>
            <a:endCxn id="128" idx="0"/>
          </p:cNvCxnSpPr>
          <p:nvPr/>
        </p:nvCxnSpPr>
        <p:spPr>
          <a:xfrm>
            <a:off x="3431630" y="3576409"/>
            <a:ext cx="10800" cy="2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4168550" y="3576575"/>
            <a:ext cx="9000" cy="2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>
            <a:endCxn id="127" idx="0"/>
          </p:cNvCxnSpPr>
          <p:nvPr/>
        </p:nvCxnSpPr>
        <p:spPr>
          <a:xfrm>
            <a:off x="4682840" y="3553507"/>
            <a:ext cx="14700" cy="3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8"/>
          <p:cNvCxnSpPr>
            <a:stCxn id="132" idx="0"/>
          </p:cNvCxnSpPr>
          <p:nvPr/>
        </p:nvCxnSpPr>
        <p:spPr>
          <a:xfrm rot="10800000">
            <a:off x="3753941" y="2187141"/>
            <a:ext cx="15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5918875" y="1173700"/>
            <a:ext cx="900300" cy="13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8"/>
          <p:cNvCxnSpPr/>
          <p:nvPr/>
        </p:nvCxnSpPr>
        <p:spPr>
          <a:xfrm flipH="1" rot="10800000">
            <a:off x="4447350" y="1204425"/>
            <a:ext cx="542700" cy="6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8"/>
          <p:cNvSpPr txBox="1"/>
          <p:nvPr/>
        </p:nvSpPr>
        <p:spPr>
          <a:xfrm>
            <a:off x="1021850" y="820450"/>
            <a:ext cx="27336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BLOCK DIAGRAM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2" name="Google Shape;142;p18"/>
          <p:cNvCxnSpPr/>
          <p:nvPr/>
        </p:nvCxnSpPr>
        <p:spPr>
          <a:xfrm rot="10800000">
            <a:off x="6025900" y="1116925"/>
            <a:ext cx="906300" cy="12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8"/>
          <p:cNvSpPr txBox="1"/>
          <p:nvPr/>
        </p:nvSpPr>
        <p:spPr>
          <a:xfrm>
            <a:off x="6110800" y="1949475"/>
            <a:ext cx="2532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6640500" y="1695725"/>
            <a:ext cx="178800" cy="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6701900" y="3707075"/>
            <a:ext cx="647400" cy="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Application</a:t>
            </a:r>
            <a:endParaRPr sz="700"/>
          </a:p>
        </p:txBody>
      </p:sp>
      <p:sp>
        <p:nvSpPr>
          <p:cNvPr id="146" name="Google Shape;146;p18"/>
          <p:cNvSpPr txBox="1"/>
          <p:nvPr/>
        </p:nvSpPr>
        <p:spPr>
          <a:xfrm>
            <a:off x="2988900" y="4374975"/>
            <a:ext cx="6963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Temperature control</a:t>
            </a:r>
            <a:endParaRPr sz="700"/>
          </a:p>
        </p:txBody>
      </p:sp>
      <p:sp>
        <p:nvSpPr>
          <p:cNvPr id="147" name="Google Shape;147;p18"/>
          <p:cNvSpPr txBox="1"/>
          <p:nvPr/>
        </p:nvSpPr>
        <p:spPr>
          <a:xfrm>
            <a:off x="3860300" y="4398525"/>
            <a:ext cx="6288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Dispenser</a:t>
            </a:r>
            <a:r>
              <a:rPr lang="en" sz="700"/>
              <a:t>Valve</a:t>
            </a:r>
            <a:endParaRPr sz="700"/>
          </a:p>
        </p:txBody>
      </p:sp>
      <p:sp>
        <p:nvSpPr>
          <p:cNvPr id="148" name="Google Shape;148;p18"/>
          <p:cNvSpPr txBox="1"/>
          <p:nvPr/>
        </p:nvSpPr>
        <p:spPr>
          <a:xfrm>
            <a:off x="4598575" y="4428675"/>
            <a:ext cx="3342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4494325" y="4428675"/>
            <a:ext cx="542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LED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12" y="1334924"/>
            <a:ext cx="7791975" cy="2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4028388" y="4121625"/>
            <a:ext cx="10872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Flow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621750" y="994775"/>
            <a:ext cx="772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https://www.youtube.com/watch?v=BxnKrUaqTBc&amp;t=2s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