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57" r:id="rId4"/>
    <p:sldId id="259" r:id="rId5"/>
    <p:sldId id="258" r:id="rId6"/>
    <p:sldId id="267" r:id="rId7"/>
    <p:sldId id="268" r:id="rId8"/>
    <p:sldId id="269" r:id="rId9"/>
    <p:sldId id="271" r:id="rId10"/>
    <p:sldId id="272" r:id="rId11"/>
    <p:sldId id="263" r:id="rId12"/>
    <p:sldId id="270" r:id="rId13"/>
    <p:sldId id="265" r:id="rId14"/>
    <p:sldId id="274" r:id="rId15"/>
    <p:sldId id="279" r:id="rId16"/>
    <p:sldId id="278" r:id="rId17"/>
    <p:sldId id="275" r:id="rId18"/>
    <p:sldId id="273" r:id="rId19"/>
    <p:sldId id="276" r:id="rId20"/>
    <p:sldId id="277" r:id="rId21"/>
    <p:sldId id="281"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065831-CC3D-43FD-BC43-2D0C3A8EE4B2}" type="datetimeFigureOut">
              <a:rPr lang="en-IN" smtClean="0"/>
              <a:pPr/>
              <a:t>17-12-2019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B60C4F-9B76-4C00-AAED-25E95256449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065831-CC3D-43FD-BC43-2D0C3A8EE4B2}" type="datetimeFigureOut">
              <a:rPr lang="en-IN" smtClean="0"/>
              <a:pPr/>
              <a:t>17-12-2019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60C4F-9B76-4C00-AAED-25E95256449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FYP 2019 - 2020</a:t>
            </a:r>
            <a:endParaRPr lang="en-IN" b="1" dirty="0"/>
          </a:p>
        </p:txBody>
      </p:sp>
      <p:sp>
        <p:nvSpPr>
          <p:cNvPr id="3" name="Subtitle 2"/>
          <p:cNvSpPr>
            <a:spLocks noGrp="1"/>
          </p:cNvSpPr>
          <p:nvPr>
            <p:ph type="subTitle" idx="1"/>
          </p:nvPr>
        </p:nvSpPr>
        <p:spPr>
          <a:xfrm>
            <a:off x="467544" y="3886200"/>
            <a:ext cx="7920880" cy="2711152"/>
          </a:xfrm>
        </p:spPr>
        <p:txBody>
          <a:bodyPr>
            <a:normAutofit/>
          </a:bodyPr>
          <a:lstStyle/>
          <a:p>
            <a:r>
              <a:rPr lang="en-IN" dirty="0" smtClean="0">
                <a:solidFill>
                  <a:schemeClr val="tx1"/>
                </a:solidFill>
              </a:rPr>
              <a:t>PREDICTING ONLINE TRANSACTION FRAUDS USING MACHINE LEARNING  </a:t>
            </a:r>
            <a:endParaRPr lang="en-IN"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FACED</a:t>
            </a:r>
            <a:endParaRPr lang="en-IN"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IN" b="1" dirty="0" smtClean="0"/>
              <a:t>Enormous Data</a:t>
            </a:r>
            <a:r>
              <a:rPr lang="en-IN" dirty="0" smtClean="0"/>
              <a:t> is processed every day and the model build must be fast enough to respond to the scam in time.</a:t>
            </a:r>
          </a:p>
          <a:p>
            <a:pPr algn="just"/>
            <a:r>
              <a:rPr lang="en-IN" b="1" dirty="0" smtClean="0"/>
              <a:t>Imbalanced Data</a:t>
            </a:r>
            <a:r>
              <a:rPr lang="en-IN" dirty="0" smtClean="0"/>
              <a:t> </a:t>
            </a:r>
            <a:r>
              <a:rPr lang="en-IN" dirty="0" err="1" smtClean="0"/>
              <a:t>i.e</a:t>
            </a:r>
            <a:r>
              <a:rPr lang="en-IN" dirty="0" smtClean="0"/>
              <a:t> most of the transactions(99.8%) are not fraudulent which makes it really hard for detecting the fraudulent ones</a:t>
            </a:r>
          </a:p>
          <a:p>
            <a:pPr algn="just"/>
            <a:r>
              <a:rPr lang="en-IN" b="1" dirty="0" smtClean="0"/>
              <a:t>Data availability</a:t>
            </a:r>
            <a:r>
              <a:rPr lang="en-IN" dirty="0" smtClean="0"/>
              <a:t> as the data is mostly private.</a:t>
            </a:r>
          </a:p>
          <a:p>
            <a:pPr algn="just"/>
            <a:r>
              <a:rPr lang="en-IN" b="1" dirty="0" smtClean="0"/>
              <a:t>Misclassified Data</a:t>
            </a:r>
            <a:r>
              <a:rPr lang="en-IN" dirty="0" smtClean="0"/>
              <a:t> can be another major issue, as not every fraudulent transaction is caught and reported.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IMBALANCED CLASSIFIER</a:t>
            </a:r>
            <a:endParaRPr lang="en-IN"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611560" y="1700808"/>
            <a:ext cx="7217409" cy="2563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Count of fraud and genuine transactions</a:t>
            </a:r>
            <a:endParaRPr lang="en-IN" dirty="0"/>
          </a:p>
        </p:txBody>
      </p:sp>
      <p:pic>
        <p:nvPicPr>
          <p:cNvPr id="3" name="Picture 2" descr="C:\Users\Magilan\Desktop\1_-by807a2zxPHB7_7RNDVtQ.png"/>
          <p:cNvPicPr>
            <a:picLocks noChangeAspect="1" noChangeArrowheads="1"/>
          </p:cNvPicPr>
          <p:nvPr/>
        </p:nvPicPr>
        <p:blipFill>
          <a:blip r:embed="rId2" cstate="print"/>
          <a:srcRect/>
          <a:stretch>
            <a:fillRect/>
          </a:stretch>
        </p:blipFill>
        <p:spPr bwMode="auto">
          <a:xfrm>
            <a:off x="611560" y="1628800"/>
            <a:ext cx="7313166" cy="492743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PREVENTIVE MEASURES</a:t>
            </a:r>
            <a:endParaRPr lang="en-IN" dirty="0"/>
          </a:p>
        </p:txBody>
      </p:sp>
      <p:sp>
        <p:nvSpPr>
          <p:cNvPr id="3" name="Content Placeholder 2"/>
          <p:cNvSpPr>
            <a:spLocks noGrp="1"/>
          </p:cNvSpPr>
          <p:nvPr>
            <p:ph idx="1"/>
          </p:nvPr>
        </p:nvSpPr>
        <p:spPr/>
        <p:txBody>
          <a:bodyPr/>
          <a:lstStyle/>
          <a:p>
            <a:r>
              <a:rPr lang="en-IN" dirty="0"/>
              <a:t>There are many ways of dealing with imbalanced data</a:t>
            </a:r>
            <a:r>
              <a:rPr lang="en-IN" dirty="0" smtClean="0"/>
              <a:t>.</a:t>
            </a:r>
            <a:endParaRPr lang="en-IN" dirty="0"/>
          </a:p>
          <a:p>
            <a:pPr lvl="1">
              <a:buFont typeface="Wingdings" pitchFamily="2" charset="2"/>
              <a:buChar char="§"/>
            </a:pPr>
            <a:r>
              <a:rPr lang="en-IN" dirty="0"/>
              <a:t>Oversampling — </a:t>
            </a:r>
            <a:r>
              <a:rPr lang="en-IN" b="1" dirty="0"/>
              <a:t>SMOTE</a:t>
            </a:r>
            <a:endParaRPr lang="en-IN" dirty="0"/>
          </a:p>
          <a:p>
            <a:pPr lvl="1">
              <a:buFont typeface="Wingdings" pitchFamily="2" charset="2"/>
              <a:buChar char="§"/>
            </a:pPr>
            <a:r>
              <a:rPr lang="en-IN" dirty="0" err="1"/>
              <a:t>Undersampling</a:t>
            </a:r>
            <a:r>
              <a:rPr lang="en-IN" dirty="0"/>
              <a:t> — </a:t>
            </a:r>
            <a:r>
              <a:rPr lang="en-IN" b="1" dirty="0" err="1"/>
              <a:t>RandomUnderSampler</a:t>
            </a:r>
            <a:endParaRPr lang="en-IN" dirty="0"/>
          </a:p>
          <a:p>
            <a:pPr lvl="1">
              <a:buFont typeface="Wingdings" pitchFamily="2" charset="2"/>
              <a:buChar char="§"/>
            </a:pPr>
            <a:r>
              <a:rPr lang="en-IN" dirty="0"/>
              <a:t>Combined Class Methods — </a:t>
            </a:r>
            <a:r>
              <a:rPr lang="en-IN" b="1" dirty="0"/>
              <a:t>SMOTE + ENN</a:t>
            </a:r>
            <a:endParaRPr lang="en-IN" dirty="0"/>
          </a:p>
          <a:p>
            <a:pPr>
              <a:buFont typeface="Wingdings" pitchFamily="2" charset="2"/>
              <a:buChar char="§"/>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 (Over sampling)</a:t>
            </a:r>
            <a:endParaRPr lang="en-IN" dirty="0"/>
          </a:p>
        </p:txBody>
      </p:sp>
      <p:sp>
        <p:nvSpPr>
          <p:cNvPr id="3" name="Content Placeholder 2"/>
          <p:cNvSpPr>
            <a:spLocks noGrp="1"/>
          </p:cNvSpPr>
          <p:nvPr>
            <p:ph idx="1"/>
          </p:nvPr>
        </p:nvSpPr>
        <p:spPr/>
        <p:txBody>
          <a:bodyPr/>
          <a:lstStyle/>
          <a:p>
            <a:r>
              <a:rPr lang="en-IN" dirty="0" smtClean="0"/>
              <a:t>SMOTE synthesises new minority instances between existing</a:t>
            </a:r>
          </a:p>
          <a:p>
            <a:r>
              <a:rPr lang="en-IN" dirty="0" smtClean="0"/>
              <a:t>SMOTE then imagines new, synthetic minority instances somewhere on these lines. </a:t>
            </a:r>
            <a:endParaRPr lang="en-IN" dirty="0"/>
          </a:p>
        </p:txBody>
      </p:sp>
      <p:pic>
        <p:nvPicPr>
          <p:cNvPr id="4" name="Picture 3" descr="SMOTE_R_visualisation_3.png"/>
          <p:cNvPicPr>
            <a:picLocks noChangeAspect="1"/>
          </p:cNvPicPr>
          <p:nvPr/>
        </p:nvPicPr>
        <p:blipFill>
          <a:blip r:embed="rId2" cstate="print"/>
          <a:stretch>
            <a:fillRect/>
          </a:stretch>
        </p:blipFill>
        <p:spPr>
          <a:xfrm>
            <a:off x="1331640" y="3645024"/>
            <a:ext cx="5703934" cy="23965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Sampling</a:t>
            </a:r>
            <a:endParaRPr lang="en-IN" dirty="0"/>
          </a:p>
        </p:txBody>
      </p:sp>
      <p:sp>
        <p:nvSpPr>
          <p:cNvPr id="3" name="Content Placeholder 2"/>
          <p:cNvSpPr>
            <a:spLocks noGrp="1"/>
          </p:cNvSpPr>
          <p:nvPr>
            <p:ph idx="1"/>
          </p:nvPr>
        </p:nvSpPr>
        <p:spPr/>
        <p:txBody>
          <a:bodyPr>
            <a:normAutofit/>
          </a:bodyPr>
          <a:lstStyle/>
          <a:p>
            <a:r>
              <a:rPr lang="en-IN" b="1" dirty="0" smtClean="0"/>
              <a:t>Random </a:t>
            </a:r>
            <a:r>
              <a:rPr lang="en-IN" b="1" dirty="0" err="1" smtClean="0"/>
              <a:t>undersampling</a:t>
            </a:r>
            <a:r>
              <a:rPr lang="en-IN" dirty="0" smtClean="0"/>
              <a:t>:</a:t>
            </a:r>
            <a:endParaRPr lang="en-IN" b="1" dirty="0" smtClean="0"/>
          </a:p>
          <a:p>
            <a:pPr>
              <a:buNone/>
            </a:pPr>
            <a:r>
              <a:rPr lang="en-IN" b="1" dirty="0" smtClean="0"/>
              <a:t>	</a:t>
            </a:r>
            <a:r>
              <a:rPr lang="en-IN" dirty="0" smtClean="0"/>
              <a:t>Randomly remove samples from the majority class, with or without replacement. This is one of the earliest techniques used to alleviate imbalance in the dataset, however, it may increase the variance of the classifier and may potentially discard useful or important samples. </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a:t>
            </a:r>
            <a:endParaRPr lang="en-IN" dirty="0"/>
          </a:p>
        </p:txBody>
      </p:sp>
      <p:sp>
        <p:nvSpPr>
          <p:cNvPr id="3" name="Content Placeholder 2"/>
          <p:cNvSpPr>
            <a:spLocks noGrp="1"/>
          </p:cNvSpPr>
          <p:nvPr>
            <p:ph idx="1"/>
          </p:nvPr>
        </p:nvSpPr>
        <p:spPr/>
        <p:txBody>
          <a:bodyPr/>
          <a:lstStyle/>
          <a:p>
            <a:r>
              <a:rPr lang="en-US" dirty="0" smtClean="0"/>
              <a:t>Logistics Regression</a:t>
            </a:r>
          </a:p>
          <a:p>
            <a:r>
              <a:rPr lang="en-US" dirty="0" smtClean="0"/>
              <a:t>Naïve </a:t>
            </a:r>
            <a:r>
              <a:rPr lang="en-US" dirty="0" err="1" smtClean="0"/>
              <a:t>Bayes</a:t>
            </a:r>
            <a:endParaRPr lang="en-US" dirty="0" smtClean="0"/>
          </a:p>
          <a:p>
            <a:r>
              <a:rPr lang="en-US" dirty="0" smtClean="0"/>
              <a:t>Decision Tree</a:t>
            </a:r>
          </a:p>
          <a:p>
            <a:r>
              <a:rPr lang="en-US" dirty="0" smtClean="0"/>
              <a:t>Random Forest</a:t>
            </a:r>
          </a:p>
          <a:p>
            <a:r>
              <a:rPr lang="en-US" dirty="0" smtClean="0"/>
              <a:t>Gradient Boosting</a:t>
            </a:r>
          </a:p>
          <a:p>
            <a:r>
              <a:rPr lang="en-US" dirty="0" smtClean="0"/>
              <a:t>Artificial Neural Networks (ANN)</a:t>
            </a:r>
          </a:p>
          <a:p>
            <a:r>
              <a:rPr lang="en-US" dirty="0" smtClean="0"/>
              <a:t>SVM with different kernels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a:t>
            </a:r>
            <a:endParaRPr lang="en-IN" dirty="0"/>
          </a:p>
        </p:txBody>
      </p:sp>
      <p:sp>
        <p:nvSpPr>
          <p:cNvPr id="3" name="Content Placeholder 2"/>
          <p:cNvSpPr>
            <a:spLocks noGrp="1"/>
          </p:cNvSpPr>
          <p:nvPr>
            <p:ph idx="1"/>
          </p:nvPr>
        </p:nvSpPr>
        <p:spPr/>
        <p:txBody>
          <a:bodyPr/>
          <a:lstStyle/>
          <a:p>
            <a:r>
              <a:rPr lang="en-IN" b="1" dirty="0" smtClean="0"/>
              <a:t>Recall:</a:t>
            </a:r>
            <a:r>
              <a:rPr lang="en-IN" dirty="0" smtClean="0"/>
              <a:t> ability of a classification model to identify all relevant instances.</a:t>
            </a:r>
          </a:p>
          <a:p>
            <a:r>
              <a:rPr lang="en-IN" b="1" dirty="0" smtClean="0"/>
              <a:t>Precision: </a:t>
            </a:r>
            <a:r>
              <a:rPr lang="en-IN" dirty="0" smtClean="0"/>
              <a:t>ability of a classification model to return only relevant instances</a:t>
            </a:r>
          </a:p>
          <a:p>
            <a:r>
              <a:rPr lang="en-IN" b="1" dirty="0" smtClean="0"/>
              <a:t>F1 score:</a:t>
            </a:r>
            <a:r>
              <a:rPr lang="en-IN" dirty="0" smtClean="0"/>
              <a:t> single metric that combines recall and precision using the harmonic mean</a:t>
            </a:r>
            <a:br>
              <a:rPr lang="en-IN" dirty="0" smtClean="0"/>
            </a:b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pOtBHai4jFd-ujaNXPilRg.png"/>
          <p:cNvPicPr>
            <a:picLocks noGrp="1" noChangeAspect="1"/>
          </p:cNvPicPr>
          <p:nvPr>
            <p:ph idx="1"/>
          </p:nvPr>
        </p:nvPicPr>
        <p:blipFill>
          <a:blip r:embed="rId2" cstate="print"/>
          <a:stretch>
            <a:fillRect/>
          </a:stretch>
        </p:blipFill>
        <p:spPr>
          <a:xfrm>
            <a:off x="539552" y="1268760"/>
            <a:ext cx="8229600" cy="4176464"/>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VS RECALL</a:t>
            </a:r>
            <a:endParaRPr lang="en-IN" dirty="0"/>
          </a:p>
        </p:txBody>
      </p:sp>
      <p:pic>
        <p:nvPicPr>
          <p:cNvPr id="3" name="Picture 2" descr="0_XEO3pwAee7tBT_D1.png"/>
          <p:cNvPicPr>
            <a:picLocks noChangeAspect="1"/>
          </p:cNvPicPr>
          <p:nvPr/>
        </p:nvPicPr>
        <p:blipFill>
          <a:blip r:embed="rId2" cstate="print"/>
          <a:stretch>
            <a:fillRect/>
          </a:stretch>
        </p:blipFill>
        <p:spPr>
          <a:xfrm>
            <a:off x="1259632" y="1484784"/>
            <a:ext cx="6136517" cy="51069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lstStyle/>
          <a:p>
            <a:pPr>
              <a:buNone/>
            </a:pPr>
            <a:r>
              <a:rPr lang="en-IN" dirty="0" smtClean="0"/>
              <a:t>GROUP MEMBERS:</a:t>
            </a:r>
          </a:p>
          <a:p>
            <a:r>
              <a:rPr lang="en-IN" dirty="0" err="1" smtClean="0"/>
              <a:t>Magilan</a:t>
            </a:r>
            <a:r>
              <a:rPr lang="en-IN" dirty="0" smtClean="0"/>
              <a:t> S  -   16BLC1005</a:t>
            </a:r>
          </a:p>
          <a:p>
            <a:r>
              <a:rPr lang="en-IN" dirty="0" smtClean="0"/>
              <a:t>Ashish Kumar Sahu  -  16BLC1077</a:t>
            </a:r>
          </a:p>
          <a:p>
            <a:endParaRPr lang="en-IN" dirty="0" smtClean="0"/>
          </a:p>
          <a:p>
            <a:pPr>
              <a:buNone/>
            </a:pPr>
            <a:r>
              <a:rPr lang="en-IN" dirty="0" smtClean="0"/>
              <a:t>GUIDE:</a:t>
            </a:r>
          </a:p>
          <a:p>
            <a:pPr>
              <a:buNone/>
            </a:pPr>
            <a:r>
              <a:rPr lang="en-IN" dirty="0" smtClean="0"/>
              <a:t>Dr. </a:t>
            </a:r>
            <a:r>
              <a:rPr lang="en-IN" dirty="0" err="1" smtClean="0"/>
              <a:t>Suganthi</a:t>
            </a:r>
            <a:r>
              <a:rPr lang="en-IN" dirty="0" smtClean="0"/>
              <a:t> K</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F1 SCORE</a:t>
            </a:r>
            <a:endParaRPr lang="en-IN" dirty="0"/>
          </a:p>
        </p:txBody>
      </p:sp>
      <p:sp>
        <p:nvSpPr>
          <p:cNvPr id="3" name="Content Placeholder 2"/>
          <p:cNvSpPr>
            <a:spLocks noGrp="1"/>
          </p:cNvSpPr>
          <p:nvPr>
            <p:ph idx="1"/>
          </p:nvPr>
        </p:nvSpPr>
        <p:spPr/>
        <p:txBody>
          <a:bodyPr/>
          <a:lstStyle/>
          <a:p>
            <a:r>
              <a:rPr lang="en-IN" dirty="0" smtClean="0"/>
              <a:t>The F1 score is the harmonic mean of precision and recall taking both metrics into account in the following equation:</a:t>
            </a:r>
          </a:p>
          <a:p>
            <a:endParaRPr lang="en-IN" dirty="0"/>
          </a:p>
        </p:txBody>
      </p:sp>
      <p:pic>
        <p:nvPicPr>
          <p:cNvPr id="4" name="Picture 3" descr="1_UJxVqLnbSj42eRhasKeLOA.png"/>
          <p:cNvPicPr>
            <a:picLocks noChangeAspect="1"/>
          </p:cNvPicPr>
          <p:nvPr/>
        </p:nvPicPr>
        <p:blipFill>
          <a:blip r:embed="rId2" cstate="print"/>
          <a:stretch>
            <a:fillRect/>
          </a:stretch>
        </p:blipFill>
        <p:spPr>
          <a:xfrm>
            <a:off x="2627784" y="3645024"/>
            <a:ext cx="3581400" cy="1209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FLOWCHART</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681037" y="1743869"/>
            <a:ext cx="7781925" cy="42386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a:t>
            </a:r>
            <a:endParaRPr lang="en-IN" dirty="0"/>
          </a:p>
        </p:txBody>
      </p:sp>
      <p:pic>
        <p:nvPicPr>
          <p:cNvPr id="4" name="Content Placeholder 3" descr="FYP FLow chart.jpg"/>
          <p:cNvPicPr>
            <a:picLocks noGrp="1" noChangeAspect="1"/>
          </p:cNvPicPr>
          <p:nvPr>
            <p:ph idx="1"/>
          </p:nvPr>
        </p:nvPicPr>
        <p:blipFill>
          <a:blip r:embed="rId2" cstate="print"/>
          <a:stretch>
            <a:fillRect/>
          </a:stretch>
        </p:blipFill>
        <p:spPr>
          <a:xfrm>
            <a:off x="-10356" y="1268760"/>
            <a:ext cx="10026102" cy="558924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algn="just"/>
            <a:r>
              <a:rPr lang="en-IN" sz="2800" b="1" dirty="0"/>
              <a:t>Credit card fraud</a:t>
            </a:r>
            <a:r>
              <a:rPr lang="en-IN" sz="2800" dirty="0"/>
              <a:t> is a wide-ranging term for theft and fraud committed using or involving a payment card, such as a </a:t>
            </a:r>
            <a:r>
              <a:rPr lang="en-IN" sz="2800" dirty="0" smtClean="0"/>
              <a:t>credit </a:t>
            </a:r>
            <a:r>
              <a:rPr lang="en-IN" sz="2800" dirty="0"/>
              <a:t>card or debit card, as a fraudulent source of funds in a transaction</a:t>
            </a:r>
            <a:r>
              <a:rPr lang="en-IN" sz="2800" dirty="0" smtClean="0"/>
              <a:t>.</a:t>
            </a:r>
          </a:p>
          <a:p>
            <a:pPr algn="just"/>
            <a:r>
              <a:rPr lang="en-IN" sz="2800" dirty="0"/>
              <a:t>Although incidences of credit card fraud are limited to about 0.1% of all card transactions, they have resulted in huge financial losses as the fraudulent transactions have been large value </a:t>
            </a:r>
            <a:r>
              <a:rPr lang="en-IN" sz="2800" dirty="0" smtClean="0"/>
              <a:t>transactions.</a:t>
            </a: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ule-based vs ML-based fraud detection systems"/>
          <p:cNvPicPr>
            <a:picLocks noChangeAspect="1" noChangeArrowheads="1"/>
          </p:cNvPicPr>
          <p:nvPr/>
        </p:nvPicPr>
        <p:blipFill>
          <a:blip r:embed="rId2" cstate="print"/>
          <a:srcRect/>
          <a:stretch>
            <a:fillRect/>
          </a:stretch>
        </p:blipFill>
        <p:spPr bwMode="auto">
          <a:xfrm>
            <a:off x="-373587" y="548680"/>
            <a:ext cx="9698116" cy="481601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 BASED FRAUD DETECTION</a:t>
            </a:r>
            <a:endParaRPr lang="en-IN" dirty="0"/>
          </a:p>
        </p:txBody>
      </p:sp>
      <p:sp>
        <p:nvSpPr>
          <p:cNvPr id="3" name="Content Placeholder 2"/>
          <p:cNvSpPr>
            <a:spLocks noGrp="1"/>
          </p:cNvSpPr>
          <p:nvPr>
            <p:ph idx="1"/>
          </p:nvPr>
        </p:nvSpPr>
        <p:spPr/>
        <p:txBody>
          <a:bodyPr>
            <a:normAutofit/>
          </a:bodyPr>
          <a:lstStyle/>
          <a:p>
            <a:pPr algn="just"/>
            <a:r>
              <a:rPr lang="en-IN" dirty="0"/>
              <a:t>False </a:t>
            </a:r>
            <a:r>
              <a:rPr lang="en-IN" dirty="0" smtClean="0"/>
              <a:t>positives:</a:t>
            </a:r>
          </a:p>
          <a:p>
            <a:pPr lvl="1" algn="just"/>
            <a:r>
              <a:rPr lang="en-IN" dirty="0" smtClean="0"/>
              <a:t>Us</a:t>
            </a:r>
            <a:r>
              <a:rPr lang="en-IN" sz="2400" dirty="0" smtClean="0"/>
              <a:t>ing </a:t>
            </a:r>
            <a:r>
              <a:rPr lang="en-IN" sz="2400" dirty="0"/>
              <a:t>lots of rules tends to result in a high number of false positives - meaning you’re likely to block a lot of genuine customers</a:t>
            </a:r>
            <a:r>
              <a:rPr lang="en-IN" sz="2400" dirty="0" smtClean="0"/>
              <a:t>.</a:t>
            </a:r>
            <a:endParaRPr lang="en-IN" sz="2400" dirty="0"/>
          </a:p>
          <a:p>
            <a:pPr algn="just"/>
            <a:r>
              <a:rPr lang="en-IN" dirty="0"/>
              <a:t>Fixed </a:t>
            </a:r>
            <a:r>
              <a:rPr lang="en-IN" dirty="0" smtClean="0"/>
              <a:t>outcomes:</a:t>
            </a:r>
          </a:p>
          <a:p>
            <a:pPr lvl="1" algn="just"/>
            <a:r>
              <a:rPr lang="en-IN" sz="2400" dirty="0" smtClean="0"/>
              <a:t>The </a:t>
            </a:r>
            <a:r>
              <a:rPr lang="en-IN" sz="2400" dirty="0"/>
              <a:t>thresholds for </a:t>
            </a:r>
            <a:r>
              <a:rPr lang="en-IN" sz="2400" dirty="0" smtClean="0"/>
              <a:t>fraud </a:t>
            </a:r>
            <a:r>
              <a:rPr lang="en-IN" sz="2400" dirty="0"/>
              <a:t>behaviour can change over time - if your prices change, the average order value can go up, meaning that orders over $500 become the norm, and so rules can become invalid. </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normAutofit lnSpcReduction="10000"/>
          </a:bodyPr>
          <a:lstStyle/>
          <a:p>
            <a:r>
              <a:rPr lang="en-IN" dirty="0" smtClean="0"/>
              <a:t>Objective of this project is to come up with a system to detect the fraudulent online transaction while the transaction is taking place.</a:t>
            </a:r>
          </a:p>
          <a:p>
            <a:r>
              <a:rPr lang="en-US" dirty="0" smtClean="0"/>
              <a:t>And build an application to increase security and to prevent the frauds.</a:t>
            </a:r>
            <a:endParaRPr lang="en-IN" dirty="0" smtClean="0"/>
          </a:p>
          <a:p>
            <a:r>
              <a:rPr lang="en-IN" dirty="0" smtClean="0"/>
              <a:t> And come up with a statistical model to deal with the </a:t>
            </a:r>
            <a:r>
              <a:rPr lang="en-IN" b="1" dirty="0" smtClean="0"/>
              <a:t>imbalanced classifier</a:t>
            </a:r>
            <a:r>
              <a:rPr lang="en-IN" b="1" dirty="0" smtClean="0"/>
              <a:t>.</a:t>
            </a:r>
          </a:p>
          <a:p>
            <a:r>
              <a:rPr lang="en-IN" b="1" dirty="0" smtClean="0"/>
              <a:t>Analysis of the statistical models.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147248" cy="562074"/>
          </a:xfrm>
        </p:spPr>
        <p:txBody>
          <a:bodyPr>
            <a:normAutofit fontScale="90000"/>
          </a:bodyPr>
          <a:lstStyle/>
          <a:p>
            <a:r>
              <a:rPr lang="en-IN" sz="3200" dirty="0" smtClean="0"/>
              <a:t>LITERATURE SURVEY</a:t>
            </a:r>
            <a:endParaRPr lang="en-IN" sz="3200" dirty="0"/>
          </a:p>
        </p:txBody>
      </p:sp>
      <p:graphicFrame>
        <p:nvGraphicFramePr>
          <p:cNvPr id="4" name="Content Placeholder 3"/>
          <p:cNvGraphicFramePr>
            <a:graphicFrameLocks noGrp="1"/>
          </p:cNvGraphicFramePr>
          <p:nvPr>
            <p:ph idx="1"/>
          </p:nvPr>
        </p:nvGraphicFramePr>
        <p:xfrm>
          <a:off x="467544" y="548680"/>
          <a:ext cx="8229600" cy="5994633"/>
        </p:xfrm>
        <a:graphic>
          <a:graphicData uri="http://schemas.openxmlformats.org/drawingml/2006/table">
            <a:tbl>
              <a:tblPr firstRow="1" bandRow="1">
                <a:tableStyleId>{5C22544A-7EE6-4342-B048-85BDC9FD1C3A}</a:tableStyleId>
              </a:tblPr>
              <a:tblGrid>
                <a:gridCol w="2057400"/>
                <a:gridCol w="2057400"/>
                <a:gridCol w="2057400"/>
                <a:gridCol w="2057400"/>
              </a:tblGrid>
              <a:tr h="416793">
                <a:tc>
                  <a:txBody>
                    <a:bodyPr/>
                    <a:lstStyle/>
                    <a:p>
                      <a:r>
                        <a:rPr lang="en-IN" dirty="0" smtClean="0"/>
                        <a:t>AUTHORS</a:t>
                      </a:r>
                      <a:endParaRPr lang="en-IN" dirty="0"/>
                    </a:p>
                  </a:txBody>
                  <a:tcPr/>
                </a:tc>
                <a:tc>
                  <a:txBody>
                    <a:bodyPr/>
                    <a:lstStyle/>
                    <a:p>
                      <a:r>
                        <a:rPr lang="en-IN" dirty="0" smtClean="0"/>
                        <a:t>TOPIC</a:t>
                      </a:r>
                      <a:endParaRPr lang="en-IN" dirty="0"/>
                    </a:p>
                  </a:txBody>
                  <a:tcPr/>
                </a:tc>
                <a:tc>
                  <a:txBody>
                    <a:bodyPr/>
                    <a:lstStyle/>
                    <a:p>
                      <a:r>
                        <a:rPr lang="en-IN" dirty="0" smtClean="0"/>
                        <a:t>PUBLICATON</a:t>
                      </a:r>
                      <a:endParaRPr lang="en-IN" dirty="0"/>
                    </a:p>
                  </a:txBody>
                  <a:tcPr/>
                </a:tc>
                <a:tc>
                  <a:txBody>
                    <a:bodyPr/>
                    <a:lstStyle/>
                    <a:p>
                      <a:r>
                        <a:rPr lang="en-IN" dirty="0" smtClean="0"/>
                        <a:t>YEAR</a:t>
                      </a:r>
                      <a:endParaRPr lang="en-IN" dirty="0"/>
                    </a:p>
                  </a:txBody>
                  <a:tcPr/>
                </a:tc>
              </a:tr>
              <a:tr h="1110010">
                <a:tc>
                  <a:txBody>
                    <a:bodyPr/>
                    <a:lstStyle/>
                    <a:p>
                      <a:r>
                        <a:rPr lang="en-IN" dirty="0" smtClean="0"/>
                        <a:t>Sam </a:t>
                      </a:r>
                      <a:r>
                        <a:rPr lang="en-IN" dirty="0" err="1" smtClean="0"/>
                        <a:t>Maes</a:t>
                      </a:r>
                      <a:r>
                        <a:rPr lang="en-IN" dirty="0" smtClean="0"/>
                        <a:t>, Karl </a:t>
                      </a:r>
                      <a:r>
                        <a:rPr lang="en-IN" dirty="0" err="1" smtClean="0"/>
                        <a:t>Tuyls</a:t>
                      </a:r>
                      <a:r>
                        <a:rPr lang="en-IN" dirty="0" smtClean="0"/>
                        <a:t>, Bram </a:t>
                      </a:r>
                      <a:r>
                        <a:rPr lang="en-IN" dirty="0" err="1" smtClean="0"/>
                        <a:t>Vanschoenwinkel</a:t>
                      </a:r>
                      <a:endParaRPr lang="en-IN" dirty="0"/>
                    </a:p>
                  </a:txBody>
                  <a:tcPr/>
                </a:tc>
                <a:tc>
                  <a:txBody>
                    <a:bodyPr/>
                    <a:lstStyle/>
                    <a:p>
                      <a:r>
                        <a:rPr lang="en-IN" b="1" dirty="0" smtClean="0"/>
                        <a:t>Credit card fraud detection using Bayesian and neural networks</a:t>
                      </a:r>
                      <a:endParaRPr lang="en-IN" b="1" dirty="0"/>
                    </a:p>
                  </a:txBody>
                  <a:tcPr/>
                </a:tc>
                <a:tc>
                  <a:txBody>
                    <a:bodyPr/>
                    <a:lstStyle/>
                    <a:p>
                      <a:endParaRPr lang="en-IN" dirty="0"/>
                    </a:p>
                  </a:txBody>
                  <a:tcPr/>
                </a:tc>
                <a:tc>
                  <a:txBody>
                    <a:bodyPr/>
                    <a:lstStyle/>
                    <a:p>
                      <a:endParaRPr lang="en-IN" dirty="0"/>
                    </a:p>
                  </a:txBody>
                  <a:tcPr/>
                </a:tc>
              </a:tr>
              <a:tr h="1110010">
                <a:tc>
                  <a:txBody>
                    <a:bodyPr/>
                    <a:lstStyle/>
                    <a:p>
                      <a:r>
                        <a:rPr lang="en-IN" sz="1800" b="0" i="0" u="none" strike="noStrike" kern="1200" dirty="0" err="1" smtClean="0">
                          <a:solidFill>
                            <a:schemeClr val="dk1"/>
                          </a:solidFill>
                          <a:latin typeface="+mn-lt"/>
                          <a:ea typeface="+mn-ea"/>
                          <a:cs typeface="+mn-cs"/>
                        </a:rPr>
                        <a:t>Yufeng</a:t>
                      </a:r>
                      <a:r>
                        <a:rPr lang="en-IN" sz="1800" b="0" i="0" u="none" strike="noStrike" kern="1200" dirty="0" smtClean="0">
                          <a:solidFill>
                            <a:schemeClr val="dk1"/>
                          </a:solidFill>
                          <a:latin typeface="+mn-lt"/>
                          <a:ea typeface="+mn-ea"/>
                          <a:cs typeface="+mn-cs"/>
                        </a:rPr>
                        <a:t> Kou ,</a:t>
                      </a:r>
                      <a:r>
                        <a:rPr lang="en-IN" sz="1800" b="0" i="0" kern="1200" dirty="0" smtClean="0">
                          <a:solidFill>
                            <a:schemeClr val="dk1"/>
                          </a:solidFill>
                          <a:latin typeface="+mn-lt"/>
                          <a:ea typeface="+mn-ea"/>
                          <a:cs typeface="+mn-cs"/>
                        </a:rPr>
                        <a:t> </a:t>
                      </a:r>
                      <a:r>
                        <a:rPr lang="en-IN" sz="1800" b="0" i="0" u="none" strike="noStrike" kern="1200" dirty="0" smtClean="0">
                          <a:solidFill>
                            <a:schemeClr val="dk1"/>
                          </a:solidFill>
                          <a:latin typeface="+mn-lt"/>
                          <a:ea typeface="+mn-ea"/>
                          <a:cs typeface="+mn-cs"/>
                        </a:rPr>
                        <a:t>Chang-</a:t>
                      </a:r>
                      <a:r>
                        <a:rPr lang="en-IN" sz="1800" b="0" i="0" u="none" strike="noStrike" kern="1200" dirty="0" err="1" smtClean="0">
                          <a:solidFill>
                            <a:schemeClr val="dk1"/>
                          </a:solidFill>
                          <a:latin typeface="+mn-lt"/>
                          <a:ea typeface="+mn-ea"/>
                          <a:cs typeface="+mn-cs"/>
                        </a:rPr>
                        <a:t>Tien</a:t>
                      </a:r>
                      <a:r>
                        <a:rPr lang="en-IN" sz="1800" b="0" i="0" u="none" strike="noStrike" kern="1200" dirty="0" smtClean="0">
                          <a:solidFill>
                            <a:schemeClr val="dk1"/>
                          </a:solidFill>
                          <a:latin typeface="+mn-lt"/>
                          <a:ea typeface="+mn-ea"/>
                          <a:cs typeface="+mn-cs"/>
                        </a:rPr>
                        <a:t> Lu ,</a:t>
                      </a:r>
                      <a:r>
                        <a:rPr lang="en-IN" sz="1800" b="0" i="0" kern="1200" dirty="0" smtClean="0">
                          <a:solidFill>
                            <a:schemeClr val="dk1"/>
                          </a:solidFill>
                          <a:latin typeface="+mn-lt"/>
                          <a:ea typeface="+mn-ea"/>
                          <a:cs typeface="+mn-cs"/>
                        </a:rPr>
                        <a:t> </a:t>
                      </a:r>
                      <a:r>
                        <a:rPr lang="en-IN" sz="1800" b="0" i="0" u="none" strike="noStrike" kern="1200" dirty="0" smtClean="0">
                          <a:solidFill>
                            <a:schemeClr val="dk1"/>
                          </a:solidFill>
                          <a:latin typeface="+mn-lt"/>
                          <a:ea typeface="+mn-ea"/>
                          <a:cs typeface="+mn-cs"/>
                        </a:rPr>
                        <a:t>S.</a:t>
                      </a:r>
                      <a:r>
                        <a:rPr lang="en-IN" sz="1800" b="0" i="0" u="none" strike="noStrike" kern="1200" baseline="0" dirty="0" smtClean="0">
                          <a:solidFill>
                            <a:schemeClr val="dk1"/>
                          </a:solidFill>
                          <a:latin typeface="+mn-lt"/>
                          <a:ea typeface="+mn-ea"/>
                          <a:cs typeface="+mn-cs"/>
                        </a:rPr>
                        <a:t> </a:t>
                      </a:r>
                      <a:r>
                        <a:rPr lang="en-IN" sz="1800" b="0" i="0" u="none" strike="noStrike" kern="1200" dirty="0" err="1" smtClean="0">
                          <a:solidFill>
                            <a:schemeClr val="dk1"/>
                          </a:solidFill>
                          <a:latin typeface="+mn-lt"/>
                          <a:ea typeface="+mn-ea"/>
                          <a:cs typeface="+mn-cs"/>
                        </a:rPr>
                        <a:t>Sirwongwattana</a:t>
                      </a:r>
                      <a:r>
                        <a:rPr lang="en-IN" sz="1800" b="0" i="0" u="none" strike="noStrike" kern="1200" dirty="0" smtClean="0">
                          <a:solidFill>
                            <a:schemeClr val="dk1"/>
                          </a:solidFill>
                          <a:latin typeface="+mn-lt"/>
                          <a:ea typeface="+mn-ea"/>
                          <a:cs typeface="+mn-cs"/>
                        </a:rPr>
                        <a:t> ,</a:t>
                      </a:r>
                    </a:p>
                    <a:p>
                      <a:r>
                        <a:rPr lang="en-IN" sz="1800" b="0" i="0" kern="1200" dirty="0" smtClean="0">
                          <a:solidFill>
                            <a:schemeClr val="dk1"/>
                          </a:solidFill>
                          <a:latin typeface="+mn-lt"/>
                          <a:ea typeface="+mn-ea"/>
                          <a:cs typeface="+mn-cs"/>
                        </a:rPr>
                        <a:t> </a:t>
                      </a:r>
                      <a:r>
                        <a:rPr lang="en-IN" sz="1800" b="0" i="0" u="none" strike="noStrike" kern="1200" dirty="0" err="1" smtClean="0">
                          <a:solidFill>
                            <a:schemeClr val="dk1"/>
                          </a:solidFill>
                          <a:latin typeface="+mn-lt"/>
                          <a:ea typeface="+mn-ea"/>
                          <a:cs typeface="+mn-cs"/>
                        </a:rPr>
                        <a:t>Yo</a:t>
                      </a:r>
                      <a:r>
                        <a:rPr lang="en-IN" sz="1800" b="0" i="0" u="none" strike="noStrike" kern="1200" dirty="0" smtClean="0">
                          <a:solidFill>
                            <a:schemeClr val="dk1"/>
                          </a:solidFill>
                          <a:latin typeface="+mn-lt"/>
                          <a:ea typeface="+mn-ea"/>
                          <a:cs typeface="+mn-cs"/>
                        </a:rPr>
                        <a:t>-Ping Huang</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Survey of fraud detection techniques</a:t>
                      </a:r>
                    </a:p>
                    <a:p>
                      <a:endParaRPr lang="en-IN" dirty="0"/>
                    </a:p>
                  </a:txBody>
                  <a:tcPr/>
                </a:tc>
                <a:tc>
                  <a:txBody>
                    <a:bodyPr/>
                    <a:lstStyle/>
                    <a:p>
                      <a:r>
                        <a:rPr lang="en-IN" dirty="0" smtClean="0"/>
                        <a:t>IEEE</a:t>
                      </a:r>
                      <a:endParaRPr lang="en-IN" dirty="0"/>
                    </a:p>
                  </a:txBody>
                  <a:tcPr/>
                </a:tc>
                <a:tc>
                  <a:txBody>
                    <a:bodyPr/>
                    <a:lstStyle/>
                    <a:p>
                      <a:r>
                        <a:rPr lang="en-IN" dirty="0" smtClean="0"/>
                        <a:t>2004</a:t>
                      </a:r>
                      <a:endParaRPr lang="en-IN" dirty="0"/>
                    </a:p>
                  </a:txBody>
                  <a:tcPr/>
                </a:tc>
              </a:tr>
              <a:tr h="1366166">
                <a:tc>
                  <a:txBody>
                    <a:bodyPr/>
                    <a:lstStyle/>
                    <a:p>
                      <a:r>
                        <a:rPr lang="en-IN" dirty="0" smtClean="0"/>
                        <a:t>Yusuf </a:t>
                      </a:r>
                      <a:r>
                        <a:rPr lang="en-IN" dirty="0" err="1" smtClean="0"/>
                        <a:t>Sahin</a:t>
                      </a:r>
                      <a:r>
                        <a:rPr lang="en-IN" dirty="0" smtClean="0"/>
                        <a:t>, </a:t>
                      </a:r>
                      <a:r>
                        <a:rPr lang="en-IN" dirty="0" err="1" smtClean="0"/>
                        <a:t>Serol</a:t>
                      </a:r>
                      <a:r>
                        <a:rPr lang="en-IN" dirty="0" smtClean="0"/>
                        <a:t> </a:t>
                      </a:r>
                      <a:r>
                        <a:rPr lang="en-IN" dirty="0" err="1" smtClean="0"/>
                        <a:t>Bulkan</a:t>
                      </a:r>
                      <a:r>
                        <a:rPr lang="en-IN" dirty="0" smtClean="0"/>
                        <a:t>, </a:t>
                      </a:r>
                      <a:r>
                        <a:rPr lang="en-IN" dirty="0" err="1" smtClean="0"/>
                        <a:t>Ekrem</a:t>
                      </a:r>
                      <a:r>
                        <a:rPr lang="en-IN" baseline="0" dirty="0" smtClean="0"/>
                        <a:t> </a:t>
                      </a:r>
                      <a:r>
                        <a:rPr lang="en-IN" baseline="0" dirty="0" err="1" smtClean="0"/>
                        <a:t>Duman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A cost-sensitive decision tree approach for fraud detection</a:t>
                      </a:r>
                    </a:p>
                    <a:p>
                      <a:endParaRPr lang="en-IN" dirty="0"/>
                    </a:p>
                  </a:txBody>
                  <a:tcPr/>
                </a:tc>
                <a:tc>
                  <a:txBody>
                    <a:bodyPr/>
                    <a:lstStyle/>
                    <a:p>
                      <a:r>
                        <a:rPr lang="en-IN" dirty="0" smtClean="0"/>
                        <a:t>Elsevier</a:t>
                      </a:r>
                      <a:endParaRPr lang="en-IN" dirty="0"/>
                    </a:p>
                  </a:txBody>
                  <a:tcPr/>
                </a:tc>
                <a:tc>
                  <a:txBody>
                    <a:bodyPr/>
                    <a:lstStyle/>
                    <a:p>
                      <a:r>
                        <a:rPr lang="en-IN" dirty="0" smtClean="0"/>
                        <a:t>2013</a:t>
                      </a:r>
                      <a:endParaRPr lang="en-IN" dirty="0"/>
                    </a:p>
                  </a:txBody>
                  <a:tcPr/>
                </a:tc>
              </a:tr>
              <a:tr h="1622322">
                <a:tc>
                  <a:txBody>
                    <a:bodyPr/>
                    <a:lstStyle/>
                    <a:p>
                      <a:r>
                        <a:rPr lang="en-IN" sz="1800" b="0" i="0" u="none" strike="noStrike" kern="1200" dirty="0" smtClean="0">
                          <a:solidFill>
                            <a:schemeClr val="dk1"/>
                          </a:solidFill>
                          <a:latin typeface="+mn-lt"/>
                          <a:ea typeface="+mn-ea"/>
                          <a:cs typeface="+mn-cs"/>
                        </a:rPr>
                        <a:t>Jon </a:t>
                      </a:r>
                      <a:r>
                        <a:rPr lang="en-IN" sz="1800" b="0" i="0" u="none" strike="noStrike" kern="1200" dirty="0" err="1" smtClean="0">
                          <a:solidFill>
                            <a:schemeClr val="dk1"/>
                          </a:solidFill>
                          <a:latin typeface="+mn-lt"/>
                          <a:ea typeface="+mn-ea"/>
                          <a:cs typeface="+mn-cs"/>
                        </a:rPr>
                        <a:t>T.S.Quah</a:t>
                      </a:r>
                      <a:r>
                        <a:rPr lang="en-IN" sz="1800" b="0" i="0" u="none" strike="noStrike" kern="1200" dirty="0" smtClean="0">
                          <a:solidFill>
                            <a:schemeClr val="dk1"/>
                          </a:solidFill>
                          <a:latin typeface="+mn-lt"/>
                          <a:ea typeface="+mn-ea"/>
                          <a:cs typeface="+mn-cs"/>
                        </a:rPr>
                        <a:t>, </a:t>
                      </a:r>
                    </a:p>
                    <a:p>
                      <a:r>
                        <a:rPr lang="en-IN" sz="1800" b="0" i="0" u="none" strike="noStrike" kern="1200" dirty="0" smtClean="0">
                          <a:solidFill>
                            <a:schemeClr val="dk1"/>
                          </a:solidFill>
                          <a:latin typeface="+mn-lt"/>
                          <a:ea typeface="+mn-ea"/>
                          <a:cs typeface="+mn-cs"/>
                        </a:rPr>
                        <a:t>M. </a:t>
                      </a:r>
                      <a:r>
                        <a:rPr lang="en-IN" sz="1800" b="0" i="0" u="none" strike="noStrike" kern="1200" dirty="0" err="1" smtClean="0">
                          <a:solidFill>
                            <a:schemeClr val="dk1"/>
                          </a:solidFill>
                          <a:latin typeface="+mn-lt"/>
                          <a:ea typeface="+mn-ea"/>
                          <a:cs typeface="+mn-cs"/>
                        </a:rPr>
                        <a:t>Sriganesh</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i="0" kern="1200" dirty="0" smtClean="0">
                          <a:solidFill>
                            <a:schemeClr val="dk1"/>
                          </a:solidFill>
                          <a:latin typeface="+mn-lt"/>
                          <a:ea typeface="+mn-ea"/>
                          <a:cs typeface="+mn-cs"/>
                        </a:rPr>
                        <a:t>Real-time credit card fraud detection using computational intelligence</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Elsevier</a:t>
                      </a:r>
                    </a:p>
                    <a:p>
                      <a:endParaRPr lang="en-IN" dirty="0"/>
                    </a:p>
                  </a:txBody>
                  <a:tcPr/>
                </a:tc>
                <a:tc>
                  <a:txBody>
                    <a:bodyPr/>
                    <a:lstStyle/>
                    <a:p>
                      <a:r>
                        <a:rPr lang="en-IN" dirty="0" smtClean="0"/>
                        <a:t>2007</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404808"/>
          <a:ext cx="8229600" cy="5584237"/>
        </p:xfrm>
        <a:graphic>
          <a:graphicData uri="http://schemas.openxmlformats.org/drawingml/2006/table">
            <a:tbl>
              <a:tblPr firstRow="1" bandRow="1">
                <a:tableStyleId>{5C22544A-7EE6-4342-B048-85BDC9FD1C3A}</a:tableStyleId>
              </a:tblPr>
              <a:tblGrid>
                <a:gridCol w="2314600"/>
                <a:gridCol w="5915000"/>
              </a:tblGrid>
              <a:tr h="868955">
                <a:tc>
                  <a:txBody>
                    <a:bodyPr/>
                    <a:lstStyle/>
                    <a:p>
                      <a:r>
                        <a:rPr lang="en-IN" dirty="0" smtClean="0"/>
                        <a:t>SURVEY</a:t>
                      </a:r>
                      <a:endParaRPr lang="en-IN" dirty="0"/>
                    </a:p>
                  </a:txBody>
                  <a:tcPr/>
                </a:tc>
                <a:tc>
                  <a:txBody>
                    <a:bodyPr/>
                    <a:lstStyle/>
                    <a:p>
                      <a:pPr algn="ctr"/>
                      <a:r>
                        <a:rPr lang="en-IN" dirty="0" smtClean="0"/>
                        <a:t>INFERENCE</a:t>
                      </a:r>
                      <a:endParaRPr lang="en-IN" dirty="0"/>
                    </a:p>
                  </a:txBody>
                  <a:tcPr/>
                </a:tc>
              </a:tr>
              <a:tr h="1103612">
                <a:tc>
                  <a:txBody>
                    <a:bodyPr/>
                    <a:lstStyle/>
                    <a:p>
                      <a:r>
                        <a:rPr lang="en-IN" dirty="0" smtClean="0"/>
                        <a:t>Survey 1</a:t>
                      </a:r>
                      <a:endParaRPr lang="en-IN" dirty="0"/>
                    </a:p>
                  </a:txBody>
                  <a:tcPr/>
                </a:tc>
                <a:tc>
                  <a:txBody>
                    <a:bodyPr/>
                    <a:lstStyle/>
                    <a:p>
                      <a:r>
                        <a:rPr lang="en-IN" dirty="0" smtClean="0"/>
                        <a:t>This paper implements the model, which gives</a:t>
                      </a:r>
                      <a:r>
                        <a:rPr lang="en-IN" baseline="0" dirty="0" smtClean="0"/>
                        <a:t> us the probability of the fraudulent transaction.</a:t>
                      </a:r>
                      <a:endParaRPr lang="en-IN" dirty="0"/>
                    </a:p>
                  </a:txBody>
                  <a:tcPr/>
                </a:tc>
              </a:tr>
              <a:tr h="1355031">
                <a:tc>
                  <a:txBody>
                    <a:bodyPr/>
                    <a:lstStyle/>
                    <a:p>
                      <a:r>
                        <a:rPr lang="en-IN" dirty="0" smtClean="0"/>
                        <a:t>Survey 2</a:t>
                      </a:r>
                      <a:endParaRPr lang="en-IN" dirty="0"/>
                    </a:p>
                  </a:txBody>
                  <a:tcPr/>
                </a:tc>
                <a:tc>
                  <a:txBody>
                    <a:bodyPr/>
                    <a:lstStyle/>
                    <a:p>
                      <a:r>
                        <a:rPr lang="en-IN" sz="1800" b="0" i="0" kern="1200" dirty="0" smtClean="0">
                          <a:solidFill>
                            <a:schemeClr val="dk1"/>
                          </a:solidFill>
                          <a:latin typeface="+mn-lt"/>
                          <a:ea typeface="+mn-ea"/>
                          <a:cs typeface="+mn-cs"/>
                        </a:rPr>
                        <a:t>This paper presents a survey of current techniques used in credit card fraud detection.</a:t>
                      </a:r>
                      <a:r>
                        <a:rPr lang="en-IN" sz="1800" b="0" i="0" kern="1200" baseline="0" dirty="0" smtClean="0">
                          <a:solidFill>
                            <a:schemeClr val="dk1"/>
                          </a:solidFill>
                          <a:latin typeface="+mn-lt"/>
                          <a:ea typeface="+mn-ea"/>
                          <a:cs typeface="+mn-cs"/>
                        </a:rPr>
                        <a:t> </a:t>
                      </a:r>
                      <a:r>
                        <a:rPr lang="en-IN" sz="1800" b="0" i="0" kern="1200" dirty="0" smtClean="0">
                          <a:solidFill>
                            <a:schemeClr val="dk1"/>
                          </a:solidFill>
                          <a:latin typeface="+mn-lt"/>
                          <a:ea typeface="+mn-ea"/>
                          <a:cs typeface="+mn-cs"/>
                        </a:rPr>
                        <a:t>The goal of this paper is to provide a comprehensive review of different techniques to detect frauds.</a:t>
                      </a:r>
                      <a:endParaRPr lang="en-IN" dirty="0"/>
                    </a:p>
                  </a:txBody>
                  <a:tcPr/>
                </a:tc>
              </a:tr>
              <a:tr h="1214307">
                <a:tc>
                  <a:txBody>
                    <a:bodyPr/>
                    <a:lstStyle/>
                    <a:p>
                      <a:r>
                        <a:rPr lang="en-IN" dirty="0" smtClean="0"/>
                        <a:t>Survey 3</a:t>
                      </a:r>
                      <a:endParaRPr lang="en-IN" dirty="0"/>
                    </a:p>
                  </a:txBody>
                  <a:tcPr/>
                </a:tc>
                <a:tc>
                  <a:txBody>
                    <a:bodyPr/>
                    <a:lstStyle/>
                    <a:p>
                      <a:r>
                        <a:rPr lang="en-IN" sz="1800" b="0" i="0" kern="1200" dirty="0" smtClean="0">
                          <a:solidFill>
                            <a:schemeClr val="dk1"/>
                          </a:solidFill>
                          <a:latin typeface="+mn-lt"/>
                          <a:ea typeface="+mn-ea"/>
                          <a:cs typeface="+mn-cs"/>
                        </a:rPr>
                        <a:t>Each fraud is assumed to have a different misclassification cost. This approach can prioritize frauds according to their misclassification costs.</a:t>
                      </a:r>
                      <a:endParaRPr lang="en-IN" dirty="0"/>
                    </a:p>
                  </a:txBody>
                  <a:tcPr/>
                </a:tc>
              </a:tr>
              <a:tr h="1042332">
                <a:tc>
                  <a:txBody>
                    <a:bodyPr/>
                    <a:lstStyle/>
                    <a:p>
                      <a:r>
                        <a:rPr lang="en-IN" dirty="0" smtClean="0"/>
                        <a:t>Survey 4</a:t>
                      </a:r>
                      <a:endParaRPr lang="en-IN" dirty="0"/>
                    </a:p>
                  </a:txBody>
                  <a:tcPr/>
                </a:tc>
                <a:tc>
                  <a:txBody>
                    <a:bodyPr/>
                    <a:lstStyle/>
                    <a:p>
                      <a:r>
                        <a:rPr lang="en-IN" sz="1800" b="0" i="0" kern="1200" dirty="0" smtClean="0">
                          <a:solidFill>
                            <a:schemeClr val="dk1"/>
                          </a:solidFill>
                          <a:latin typeface="+mn-lt"/>
                          <a:ea typeface="+mn-ea"/>
                          <a:cs typeface="+mn-cs"/>
                        </a:rPr>
                        <a:t>This paper focuses on real-time fraud detection and presents a new and innovative approach in understanding spending patterns to decipher potential fraud cases.</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CLASSIFIER</a:t>
            </a:r>
            <a:endParaRPr lang="en-IN" dirty="0"/>
          </a:p>
        </p:txBody>
      </p:sp>
      <p:sp>
        <p:nvSpPr>
          <p:cNvPr id="3" name="Content Placeholder 2"/>
          <p:cNvSpPr>
            <a:spLocks noGrp="1"/>
          </p:cNvSpPr>
          <p:nvPr>
            <p:ph idx="1"/>
          </p:nvPr>
        </p:nvSpPr>
        <p:spPr/>
        <p:txBody>
          <a:bodyPr/>
          <a:lstStyle/>
          <a:p>
            <a:r>
              <a:rPr lang="en-IN" dirty="0" smtClean="0"/>
              <a:t> The classification problem involves creating models that can properly classify transactions as either </a:t>
            </a:r>
            <a:r>
              <a:rPr lang="en-IN" b="1" dirty="0" smtClean="0"/>
              <a:t>legit</a:t>
            </a:r>
            <a:r>
              <a:rPr lang="en-IN" dirty="0" smtClean="0"/>
              <a:t> or </a:t>
            </a:r>
            <a:r>
              <a:rPr lang="en-IN" b="1" dirty="0" smtClean="0"/>
              <a:t>fraudulent</a:t>
            </a:r>
            <a:r>
              <a:rPr lang="en-IN" dirty="0" smtClean="0"/>
              <a:t>.</a:t>
            </a:r>
          </a:p>
          <a:p>
            <a:r>
              <a:rPr lang="en-IN" dirty="0" smtClean="0"/>
              <a:t>Based on transaction details such as </a:t>
            </a:r>
            <a:r>
              <a:rPr lang="en-IN" b="1" dirty="0" smtClean="0"/>
              <a:t>amount, merchant, location, time </a:t>
            </a:r>
            <a:r>
              <a:rPr lang="en-IN" dirty="0" smtClean="0"/>
              <a:t>and others.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TotalTime>
  <Words>451</Words>
  <Application>Microsoft Office PowerPoint</Application>
  <PresentationFormat>On-screen Show (4:3)</PresentationFormat>
  <Paragraphs>90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FYP 2019 - 2020</vt:lpstr>
      <vt:lpstr>Slide 2</vt:lpstr>
      <vt:lpstr>INTRODUCTION</vt:lpstr>
      <vt:lpstr>Slide 4</vt:lpstr>
      <vt:lpstr>RULE BASED FRAUD DETECTION</vt:lpstr>
      <vt:lpstr>OBJECTIVE</vt:lpstr>
      <vt:lpstr>LITERATURE SURVEY</vt:lpstr>
      <vt:lpstr>Slide 8</vt:lpstr>
      <vt:lpstr>BINARY CLASSIFIER</vt:lpstr>
      <vt:lpstr>PROBLEMS  FACED</vt:lpstr>
      <vt:lpstr>IMBALANCED CLASSIFIER</vt:lpstr>
      <vt:lpstr>Count of fraud and genuine transactions</vt:lpstr>
      <vt:lpstr>PREVENTIVE MEASURES</vt:lpstr>
      <vt:lpstr>SMOTE (Over sampling)</vt:lpstr>
      <vt:lpstr>Under Sampling</vt:lpstr>
      <vt:lpstr>MODELS</vt:lpstr>
      <vt:lpstr>MODEL VALIDATION</vt:lpstr>
      <vt:lpstr>Slide 18</vt:lpstr>
      <vt:lpstr>PRECISION VS RECALL</vt:lpstr>
      <vt:lpstr>F1 SCORE</vt:lpstr>
      <vt:lpstr>APPLICATION FLOWCHART</vt:lpstr>
      <vt:lpstr>TIMELINE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2019 - 2020</dc:title>
  <dc:creator>Magilan saravanan</dc:creator>
  <cp:lastModifiedBy>Ashish</cp:lastModifiedBy>
  <cp:revision>10</cp:revision>
  <dcterms:created xsi:type="dcterms:W3CDTF">2019-10-15T06:23:36Z</dcterms:created>
  <dcterms:modified xsi:type="dcterms:W3CDTF">2019-12-17T11:53:05Z</dcterms:modified>
</cp:coreProperties>
</file>